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9" r:id="rId21"/>
    <p:sldId id="280" r:id="rId22"/>
    <p:sldId id="274" r:id="rId23"/>
    <p:sldId id="281" r:id="rId24"/>
    <p:sldId id="273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52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53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54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55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E22BDD8-5CC0-431C-A336-C32D9D16F6A4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585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 hidden="1"/>
          <p:cNvSpPr/>
          <p:nvPr/>
        </p:nvSpPr>
        <p:spPr>
          <a:xfrm>
            <a:off x="0" y="6475320"/>
            <a:ext cx="9142560" cy="381240"/>
          </a:xfrm>
          <a:prstGeom prst="rect">
            <a:avLst/>
          </a:prstGeom>
          <a:solidFill>
            <a:schemeClr val="accent1"/>
          </a:solidFill>
          <a:ln w="324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2" hidden="1"/>
          <p:cNvSpPr/>
          <p:nvPr/>
        </p:nvSpPr>
        <p:spPr>
          <a:xfrm>
            <a:off x="0" y="0"/>
            <a:ext cx="9142560" cy="381240"/>
          </a:xfrm>
          <a:prstGeom prst="rect">
            <a:avLst/>
          </a:prstGeom>
          <a:solidFill>
            <a:schemeClr val="accent1"/>
          </a:solidFill>
          <a:ln w="324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447560" y="147600"/>
            <a:ext cx="360" cy="2347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1447560" y="6475320"/>
            <a:ext cx="360" cy="19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1"/>
          <p:cNvPicPr/>
          <p:nvPr/>
        </p:nvPicPr>
        <p:blipFill>
          <a:blip r:embed="rId14"/>
          <a:stretch/>
        </p:blipFill>
        <p:spPr>
          <a:xfrm>
            <a:off x="8610480" y="0"/>
            <a:ext cx="532080" cy="371520"/>
          </a:xfrm>
          <a:prstGeom prst="rect">
            <a:avLst/>
          </a:prstGeom>
          <a:ln w="9360">
            <a:noFill/>
          </a:ln>
        </p:spPr>
      </p:pic>
      <p:sp>
        <p:nvSpPr>
          <p:cNvPr id="5" name="CustomShape 5" hidden="1"/>
          <p:cNvSpPr/>
          <p:nvPr/>
        </p:nvSpPr>
        <p:spPr>
          <a:xfrm>
            <a:off x="5691240" y="6499080"/>
            <a:ext cx="3338640" cy="241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10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© 2012 UPES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6" name="CustomShape 6" hidden="1"/>
          <p:cNvSpPr/>
          <p:nvPr/>
        </p:nvSpPr>
        <p:spPr>
          <a:xfrm>
            <a:off x="1447920" y="6502320"/>
            <a:ext cx="5938920" cy="241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0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Jul  2012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0"/>
            <a:ext cx="9142560" cy="16891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8"/>
          <p:cNvSpPr/>
          <p:nvPr/>
        </p:nvSpPr>
        <p:spPr>
          <a:xfrm>
            <a:off x="0" y="5164200"/>
            <a:ext cx="9142560" cy="16891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9"/>
          <p:cNvSpPr/>
          <p:nvPr/>
        </p:nvSpPr>
        <p:spPr>
          <a:xfrm>
            <a:off x="2023920" y="6226200"/>
            <a:ext cx="4113360" cy="304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18360" rIns="18360" bIns="18360" anchor="ctr"/>
          <a:lstStyle/>
          <a:p>
            <a:pPr marL="342720" indent="-341280">
              <a:lnSpc>
                <a:spcPct val="98000"/>
              </a:lnSpc>
              <a:spcBef>
                <a:spcPts val="261"/>
              </a:spcBef>
            </a:pPr>
            <a:r>
              <a:rPr lang="en-IN" sz="13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| September2017|</a:t>
            </a:r>
            <a:endParaRPr lang="en-IN" sz="1300" b="0" strike="noStrike" spc="-1">
              <a:latin typeface="Arial"/>
            </a:endParaRPr>
          </a:p>
        </p:txBody>
      </p:sp>
      <p:sp>
        <p:nvSpPr>
          <p:cNvPr id="10" name="CustomShape 10"/>
          <p:cNvSpPr/>
          <p:nvPr/>
        </p:nvSpPr>
        <p:spPr>
          <a:xfrm>
            <a:off x="7324560" y="6270480"/>
            <a:ext cx="1548000" cy="241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© 2017 UPES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11" name="Line 11"/>
          <p:cNvSpPr/>
          <p:nvPr/>
        </p:nvSpPr>
        <p:spPr>
          <a:xfrm flipV="1">
            <a:off x="1863720" y="4217760"/>
            <a:ext cx="360" cy="94140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12"/>
          <p:cNvSpPr/>
          <p:nvPr/>
        </p:nvSpPr>
        <p:spPr>
          <a:xfrm flipV="1">
            <a:off x="1861920" y="1361880"/>
            <a:ext cx="360" cy="3319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12"/>
          <p:cNvPicPr/>
          <p:nvPr/>
        </p:nvPicPr>
        <p:blipFill>
          <a:blip r:embed="rId15"/>
          <a:stretch/>
        </p:blipFill>
        <p:spPr>
          <a:xfrm>
            <a:off x="5638680" y="2743200"/>
            <a:ext cx="3107520" cy="1299960"/>
          </a:xfrm>
          <a:prstGeom prst="rect">
            <a:avLst/>
          </a:prstGeom>
          <a:ln>
            <a:noFill/>
          </a:ln>
        </p:spPr>
      </p:pic>
      <p:pic>
        <p:nvPicPr>
          <p:cNvPr id="14" name="Picture 1"/>
          <p:cNvPicPr/>
          <p:nvPr/>
        </p:nvPicPr>
        <p:blipFill>
          <a:blip r:embed="rId16"/>
          <a:stretch/>
        </p:blipFill>
        <p:spPr>
          <a:xfrm>
            <a:off x="5587920" y="1803240"/>
            <a:ext cx="3224880" cy="3224880"/>
          </a:xfrm>
          <a:prstGeom prst="rect">
            <a:avLst/>
          </a:prstGeom>
          <a:ln>
            <a:noFill/>
          </a:ln>
        </p:spPr>
      </p:pic>
      <p:sp>
        <p:nvSpPr>
          <p:cNvPr id="15" name="PlaceHolder 1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6475320"/>
            <a:ext cx="9142560" cy="381240"/>
          </a:xfrm>
          <a:prstGeom prst="rect">
            <a:avLst/>
          </a:prstGeom>
          <a:solidFill>
            <a:schemeClr val="accent1"/>
          </a:solidFill>
          <a:ln w="324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2"/>
          <p:cNvSpPr/>
          <p:nvPr/>
        </p:nvSpPr>
        <p:spPr>
          <a:xfrm>
            <a:off x="0" y="0"/>
            <a:ext cx="9142560" cy="381240"/>
          </a:xfrm>
          <a:prstGeom prst="rect">
            <a:avLst/>
          </a:prstGeom>
          <a:solidFill>
            <a:schemeClr val="accent1"/>
          </a:solidFill>
          <a:ln w="324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Line 3"/>
          <p:cNvSpPr/>
          <p:nvPr/>
        </p:nvSpPr>
        <p:spPr>
          <a:xfrm>
            <a:off x="1447560" y="147600"/>
            <a:ext cx="360" cy="2347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Line 4"/>
          <p:cNvSpPr/>
          <p:nvPr/>
        </p:nvSpPr>
        <p:spPr>
          <a:xfrm>
            <a:off x="1447560" y="6475320"/>
            <a:ext cx="360" cy="19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7" name="Picture 31"/>
          <p:cNvPicPr/>
          <p:nvPr/>
        </p:nvPicPr>
        <p:blipFill>
          <a:blip r:embed="rId14"/>
          <a:stretch/>
        </p:blipFill>
        <p:spPr>
          <a:xfrm>
            <a:off x="8610480" y="0"/>
            <a:ext cx="532080" cy="371520"/>
          </a:xfrm>
          <a:prstGeom prst="rect">
            <a:avLst/>
          </a:prstGeom>
          <a:ln w="9360">
            <a:noFill/>
          </a:ln>
        </p:spPr>
      </p:pic>
      <p:sp>
        <p:nvSpPr>
          <p:cNvPr id="58" name="CustomShape 5"/>
          <p:cNvSpPr/>
          <p:nvPr/>
        </p:nvSpPr>
        <p:spPr>
          <a:xfrm>
            <a:off x="5691240" y="6499080"/>
            <a:ext cx="3338640" cy="241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10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© 2012 UPES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59" name="CustomShape 6"/>
          <p:cNvSpPr/>
          <p:nvPr/>
        </p:nvSpPr>
        <p:spPr>
          <a:xfrm>
            <a:off x="1447920" y="6502320"/>
            <a:ext cx="5938920" cy="241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0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Jul  2012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60" name="CustomShape 7"/>
          <p:cNvSpPr/>
          <p:nvPr/>
        </p:nvSpPr>
        <p:spPr>
          <a:xfrm>
            <a:off x="1523880" y="6537240"/>
            <a:ext cx="1005120" cy="31932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IN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Jul 2012</a:t>
            </a:r>
            <a:endParaRPr lang="en-IN" sz="1000" b="0" strike="noStrike" spc="-1">
              <a:latin typeface="Arial"/>
            </a:endParaRPr>
          </a:p>
        </p:txBody>
      </p:sp>
      <p:pic>
        <p:nvPicPr>
          <p:cNvPr id="61" name="Picture 12"/>
          <p:cNvPicPr/>
          <p:nvPr/>
        </p:nvPicPr>
        <p:blipFill>
          <a:blip r:embed="rId15"/>
          <a:stretch/>
        </p:blipFill>
        <p:spPr>
          <a:xfrm>
            <a:off x="8604360" y="0"/>
            <a:ext cx="538560" cy="392760"/>
          </a:xfrm>
          <a:prstGeom prst="rect">
            <a:avLst/>
          </a:prstGeom>
          <a:ln>
            <a:noFill/>
          </a:ln>
        </p:spPr>
      </p:pic>
      <p:pic>
        <p:nvPicPr>
          <p:cNvPr id="62" name="Picture 1"/>
          <p:cNvPicPr/>
          <p:nvPr/>
        </p:nvPicPr>
        <p:blipFill>
          <a:blip r:embed="rId16"/>
          <a:stretch/>
        </p:blipFill>
        <p:spPr>
          <a:xfrm>
            <a:off x="8616960" y="0"/>
            <a:ext cx="525960" cy="443520"/>
          </a:xfrm>
          <a:prstGeom prst="rect">
            <a:avLst/>
          </a:prstGeom>
          <a:ln>
            <a:noFill/>
          </a:ln>
        </p:spPr>
      </p:pic>
      <p:pic>
        <p:nvPicPr>
          <p:cNvPr id="63" name="Picture 2"/>
          <p:cNvPicPr/>
          <p:nvPr/>
        </p:nvPicPr>
        <p:blipFill>
          <a:blip r:embed="rId15"/>
          <a:stretch/>
        </p:blipFill>
        <p:spPr>
          <a:xfrm>
            <a:off x="8604360" y="0"/>
            <a:ext cx="538560" cy="392760"/>
          </a:xfrm>
          <a:prstGeom prst="rect">
            <a:avLst/>
          </a:prstGeom>
          <a:ln>
            <a:noFill/>
          </a:ln>
        </p:spPr>
      </p:pic>
      <p:sp>
        <p:nvSpPr>
          <p:cNvPr id="64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5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6475320"/>
            <a:ext cx="9142560" cy="381240"/>
          </a:xfrm>
          <a:prstGeom prst="rect">
            <a:avLst/>
          </a:prstGeom>
          <a:solidFill>
            <a:schemeClr val="accent1"/>
          </a:solidFill>
          <a:ln w="324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0" y="0"/>
            <a:ext cx="9142560" cy="381240"/>
          </a:xfrm>
          <a:prstGeom prst="rect">
            <a:avLst/>
          </a:prstGeom>
          <a:solidFill>
            <a:schemeClr val="accent1"/>
          </a:solidFill>
          <a:ln w="324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Line 3"/>
          <p:cNvSpPr/>
          <p:nvPr/>
        </p:nvSpPr>
        <p:spPr>
          <a:xfrm>
            <a:off x="1447560" y="147600"/>
            <a:ext cx="360" cy="2347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Line 4"/>
          <p:cNvSpPr/>
          <p:nvPr/>
        </p:nvSpPr>
        <p:spPr>
          <a:xfrm>
            <a:off x="1447560" y="6475320"/>
            <a:ext cx="360" cy="19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6" name="Picture 31"/>
          <p:cNvPicPr/>
          <p:nvPr/>
        </p:nvPicPr>
        <p:blipFill>
          <a:blip r:embed="rId14"/>
          <a:stretch/>
        </p:blipFill>
        <p:spPr>
          <a:xfrm>
            <a:off x="8610480" y="0"/>
            <a:ext cx="532080" cy="371520"/>
          </a:xfrm>
          <a:prstGeom prst="rect">
            <a:avLst/>
          </a:prstGeom>
          <a:ln w="9360">
            <a:noFill/>
          </a:ln>
        </p:spPr>
      </p:pic>
      <p:sp>
        <p:nvSpPr>
          <p:cNvPr id="107" name="CustomShape 5"/>
          <p:cNvSpPr/>
          <p:nvPr/>
        </p:nvSpPr>
        <p:spPr>
          <a:xfrm>
            <a:off x="5691240" y="6499080"/>
            <a:ext cx="3338640" cy="241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10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© 2012 UPES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1447920" y="6502320"/>
            <a:ext cx="5938920" cy="241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0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Jul  2012</a:t>
            </a:r>
            <a:endParaRPr lang="en-IN" sz="1000" b="0" strike="noStrike" spc="-1">
              <a:latin typeface="Arial"/>
            </a:endParaRPr>
          </a:p>
        </p:txBody>
      </p:sp>
      <p:pic>
        <p:nvPicPr>
          <p:cNvPr id="109" name="Picture 11"/>
          <p:cNvPicPr/>
          <p:nvPr/>
        </p:nvPicPr>
        <p:blipFill>
          <a:blip r:embed="rId15"/>
          <a:stretch/>
        </p:blipFill>
        <p:spPr>
          <a:xfrm>
            <a:off x="8604360" y="0"/>
            <a:ext cx="538560" cy="392760"/>
          </a:xfrm>
          <a:prstGeom prst="rect">
            <a:avLst/>
          </a:prstGeom>
          <a:ln>
            <a:noFill/>
          </a:ln>
        </p:spPr>
      </p:pic>
      <p:pic>
        <p:nvPicPr>
          <p:cNvPr id="110" name="Picture 1"/>
          <p:cNvPicPr/>
          <p:nvPr/>
        </p:nvPicPr>
        <p:blipFill>
          <a:blip r:embed="rId15"/>
          <a:stretch/>
        </p:blipFill>
        <p:spPr>
          <a:xfrm>
            <a:off x="8604360" y="0"/>
            <a:ext cx="538560" cy="392760"/>
          </a:xfrm>
          <a:prstGeom prst="rect">
            <a:avLst/>
          </a:prstGeom>
          <a:ln>
            <a:noFill/>
          </a:ln>
        </p:spPr>
      </p:pic>
      <p:sp>
        <p:nvSpPr>
          <p:cNvPr id="111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2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113" name="CustomShape 9"/>
          <p:cNvSpPr/>
          <p:nvPr/>
        </p:nvSpPr>
        <p:spPr>
          <a:xfrm>
            <a:off x="0" y="6455520"/>
            <a:ext cx="9142560" cy="387360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0"/>
          <p:cNvSpPr/>
          <p:nvPr/>
        </p:nvSpPr>
        <p:spPr>
          <a:xfrm>
            <a:off x="7086600" y="6477120"/>
            <a:ext cx="205596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|December 2017|</a:t>
            </a:r>
            <a:endParaRPr lang="en-IN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4038480"/>
            <a:ext cx="9142560" cy="11415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"/>
          <p:cNvSpPr/>
          <p:nvPr/>
        </p:nvSpPr>
        <p:spPr>
          <a:xfrm>
            <a:off x="-22680" y="2057400"/>
            <a:ext cx="10217160" cy="836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600" b="1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PATTERN RECOGNITION OF HANDWRITTEN NUMBERS</a:t>
            </a:r>
            <a:endParaRPr lang="en-IN" sz="2600" b="0" strike="noStrike" spc="-1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380880" y="4343400"/>
            <a:ext cx="906624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Aman Dalal	      Mugdha Srivastava	Shivangi Goyal	       Utkarsh Malik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R100215007	           R100215044		    R100215065	          R100215076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1676520" y="1371600"/>
            <a:ext cx="608040" cy="303480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5"/>
          <p:cNvSpPr/>
          <p:nvPr/>
        </p:nvSpPr>
        <p:spPr>
          <a:xfrm>
            <a:off x="0" y="6182280"/>
            <a:ext cx="9142560" cy="387360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6"/>
          <p:cNvSpPr/>
          <p:nvPr/>
        </p:nvSpPr>
        <p:spPr>
          <a:xfrm>
            <a:off x="7578720" y="6014880"/>
            <a:ext cx="1387080" cy="2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|December 2017|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54080" y="533520"/>
            <a:ext cx="8759880" cy="497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3200" b="1" u="sng" strike="noStrike" spc="-1">
                <a:solidFill>
                  <a:srgbClr val="0D0D0D"/>
                </a:solidFill>
                <a:uFillTx/>
                <a:latin typeface="Times New Roman"/>
                <a:ea typeface="DejaVu Sans"/>
              </a:rPr>
              <a:t>METHODOLOGY: 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80880" y="1219320"/>
            <a:ext cx="8380440" cy="578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100000"/>
              </a:lnSpc>
              <a:spcBef>
                <a:spcPts val="1199"/>
              </a:spcBef>
              <a:buClr>
                <a:srgbClr val="2DB6B3"/>
              </a:buClr>
              <a:buFont typeface="Wingdings" charset="2"/>
              <a:buChar char="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Requirement Gathering and Analysis:      </a:t>
            </a:r>
            <a:endParaRPr lang="en-IN" sz="2400" b="0" strike="noStrike" spc="-1">
              <a:latin typeface="Arial"/>
            </a:endParaRPr>
          </a:p>
          <a:p>
            <a:pPr marL="750960" lvl="1" indent="-284400">
              <a:lnSpc>
                <a:spcPct val="100000"/>
              </a:lnSpc>
              <a:spcBef>
                <a:spcPts val="601"/>
              </a:spcBef>
              <a:spcAft>
                <a:spcPts val="360"/>
              </a:spcAft>
              <a:buClr>
                <a:srgbClr val="2DB6B3"/>
              </a:buClr>
              <a:buSzPct val="80000"/>
              <a:buFont typeface="Arial"/>
              <a:buChar char="►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Software requirement analysis –    </a:t>
            </a:r>
            <a:endParaRPr lang="en-IN" sz="24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spcBef>
                <a:spcPts val="479"/>
              </a:spcBef>
              <a:buClr>
                <a:srgbClr val="2DB6B3"/>
              </a:buClr>
              <a:buFont typeface="Arial"/>
              <a:buChar char="–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OS – Linux</a:t>
            </a:r>
            <a:endParaRPr lang="en-IN" sz="24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spcBef>
                <a:spcPts val="479"/>
              </a:spcBef>
              <a:buClr>
                <a:srgbClr val="2DB6B3"/>
              </a:buClr>
              <a:buFont typeface="Arial"/>
              <a:buChar char="–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Compiler - GCC</a:t>
            </a:r>
            <a:endParaRPr lang="en-IN" sz="24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spcBef>
                <a:spcPts val="479"/>
              </a:spcBef>
              <a:buClr>
                <a:srgbClr val="2DB6B3"/>
              </a:buClr>
              <a:buFont typeface="Arial"/>
              <a:buChar char="–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Atom or Sublime (Text Editor)</a:t>
            </a:r>
            <a:endParaRPr lang="en-IN" sz="2400" b="0" strike="noStrike" spc="-1">
              <a:latin typeface="Arial"/>
            </a:endParaRPr>
          </a:p>
          <a:p>
            <a:pPr marL="750960" lvl="1" indent="-284400">
              <a:lnSpc>
                <a:spcPct val="100000"/>
              </a:lnSpc>
              <a:spcBef>
                <a:spcPts val="601"/>
              </a:spcBef>
              <a:spcAft>
                <a:spcPts val="360"/>
              </a:spcAft>
              <a:buClr>
                <a:srgbClr val="2DB6B3"/>
              </a:buClr>
              <a:buSzPct val="80000"/>
              <a:buFont typeface="Arial"/>
              <a:buChar char="►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Design and Algorithm: </a:t>
            </a:r>
            <a:endParaRPr lang="en-IN" sz="24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spcBef>
                <a:spcPts val="479"/>
              </a:spcBef>
              <a:buClr>
                <a:srgbClr val="2DB6B3"/>
              </a:buClr>
              <a:buFont typeface="Arial"/>
              <a:buChar char="–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Feed Forward </a:t>
            </a:r>
            <a:r>
              <a:rPr lang="en-IN" sz="2400" b="0" strike="noStrike" spc="-1" baseline="30000">
                <a:solidFill>
                  <a:srgbClr val="5959FF"/>
                </a:solidFill>
                <a:latin typeface="Times New Roman"/>
                <a:ea typeface="DejaVu Sans"/>
              </a:rPr>
              <a:t>[4]</a:t>
            </a:r>
            <a:endParaRPr lang="en-IN" sz="24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spcBef>
                <a:spcPts val="479"/>
              </a:spcBef>
              <a:buClr>
                <a:srgbClr val="2DB6B3"/>
              </a:buClr>
              <a:buFont typeface="Arial"/>
              <a:buChar char="–"/>
            </a:pPr>
            <a:r>
              <a:rPr lang="en-IN" sz="24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Back-propagation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400" b="0" strike="noStrike" spc="-1" baseline="30000">
                <a:solidFill>
                  <a:srgbClr val="5959FF"/>
                </a:solidFill>
                <a:latin typeface="Times New Roman"/>
                <a:ea typeface="DejaVu Sans"/>
              </a:rPr>
              <a:t>[1],[2]</a:t>
            </a:r>
            <a:endParaRPr lang="en-IN" sz="2400" b="0" strike="noStrike" spc="-1">
              <a:latin typeface="Arial"/>
            </a:endParaRPr>
          </a:p>
          <a:p>
            <a:pPr marL="750960" lvl="1" indent="-284400">
              <a:lnSpc>
                <a:spcPct val="100000"/>
              </a:lnSpc>
              <a:spcBef>
                <a:spcPts val="601"/>
              </a:spcBef>
              <a:spcAft>
                <a:spcPts val="360"/>
              </a:spcAft>
              <a:buClr>
                <a:srgbClr val="2DB6B3"/>
              </a:buClr>
              <a:buSzPct val="80000"/>
              <a:buFont typeface="Arial"/>
              <a:buChar char="►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Coding and Testing: Coding will be  done after all the phases of requirement gathering and design.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0" y="6477120"/>
            <a:ext cx="9142560" cy="379440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7086600" y="6477120"/>
            <a:ext cx="205596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|December 2017|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600200" y="533520"/>
            <a:ext cx="5180040" cy="76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The Training Flow</a:t>
            </a:r>
            <a:endParaRPr lang="en-IN" sz="4400" b="0" strike="noStrike" spc="-1">
              <a:latin typeface="Arial"/>
            </a:endParaRPr>
          </a:p>
        </p:txBody>
      </p:sp>
      <p:pic>
        <p:nvPicPr>
          <p:cNvPr id="201" name="Picture 2"/>
          <p:cNvPicPr/>
          <p:nvPr/>
        </p:nvPicPr>
        <p:blipFill>
          <a:blip r:embed="rId2"/>
          <a:stretch/>
        </p:blipFill>
        <p:spPr>
          <a:xfrm>
            <a:off x="2362320" y="1447920"/>
            <a:ext cx="4418280" cy="4789800"/>
          </a:xfrm>
          <a:prstGeom prst="rect">
            <a:avLst/>
          </a:prstGeom>
          <a:ln>
            <a:noFill/>
          </a:ln>
        </p:spPr>
      </p:pic>
      <p:sp>
        <p:nvSpPr>
          <p:cNvPr id="202" name="CustomShape 2"/>
          <p:cNvSpPr/>
          <p:nvPr/>
        </p:nvSpPr>
        <p:spPr>
          <a:xfrm>
            <a:off x="0" y="6477120"/>
            <a:ext cx="9142560" cy="379440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3"/>
          <p:cNvSpPr/>
          <p:nvPr/>
        </p:nvSpPr>
        <p:spPr>
          <a:xfrm>
            <a:off x="7086600" y="6477120"/>
            <a:ext cx="205596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|December 2017|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48640" y="488520"/>
            <a:ext cx="807120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5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Back Propagation Algorithm</a:t>
            </a:r>
            <a:endParaRPr lang="en-IN" sz="5400" b="0" strike="noStrike" spc="-1">
              <a:latin typeface="Arial"/>
            </a:endParaRPr>
          </a:p>
        </p:txBody>
      </p:sp>
      <p:pic>
        <p:nvPicPr>
          <p:cNvPr id="205" name="Picture 2"/>
          <p:cNvPicPr/>
          <p:nvPr/>
        </p:nvPicPr>
        <p:blipFill>
          <a:blip r:embed="rId3"/>
          <a:srcRect l="-1066" t="16022" r="1066" b="7302"/>
          <a:stretch/>
        </p:blipFill>
        <p:spPr>
          <a:xfrm>
            <a:off x="2737440" y="1411920"/>
            <a:ext cx="3269880" cy="514008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0" y="6455520"/>
            <a:ext cx="9142560" cy="387360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3"/>
          <p:cNvSpPr/>
          <p:nvPr/>
        </p:nvSpPr>
        <p:spPr>
          <a:xfrm>
            <a:off x="7086600" y="6477120"/>
            <a:ext cx="205596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|December 2017|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icture 5"/>
          <p:cNvPicPr/>
          <p:nvPr/>
        </p:nvPicPr>
        <p:blipFill>
          <a:blip r:embed="rId3"/>
          <a:stretch/>
        </p:blipFill>
        <p:spPr>
          <a:xfrm>
            <a:off x="1922400" y="36000"/>
            <a:ext cx="5297760" cy="6856560"/>
          </a:xfrm>
          <a:prstGeom prst="rect">
            <a:avLst/>
          </a:prstGeom>
          <a:ln>
            <a:noFill/>
          </a:ln>
        </p:spPr>
      </p:pic>
      <p:sp>
        <p:nvSpPr>
          <p:cNvPr id="209" name="CustomShape 1"/>
          <p:cNvSpPr/>
          <p:nvPr/>
        </p:nvSpPr>
        <p:spPr>
          <a:xfrm>
            <a:off x="7086600" y="6477120"/>
            <a:ext cx="205596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|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0" y="457200"/>
            <a:ext cx="8702640" cy="76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Some Important Functions: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0" y="6455520"/>
            <a:ext cx="9142560" cy="387360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3"/>
          <p:cNvSpPr/>
          <p:nvPr/>
        </p:nvSpPr>
        <p:spPr>
          <a:xfrm>
            <a:off x="7086600" y="6477120"/>
            <a:ext cx="205596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|December 2017|</a:t>
            </a:r>
            <a:endParaRPr lang="en-IN" sz="1400" b="0" strike="noStrike" spc="-1">
              <a:latin typeface="Arial"/>
            </a:endParaRPr>
          </a:p>
        </p:txBody>
      </p:sp>
      <p:pic>
        <p:nvPicPr>
          <p:cNvPr id="213" name="Picture 2"/>
          <p:cNvPicPr/>
          <p:nvPr/>
        </p:nvPicPr>
        <p:blipFill>
          <a:blip r:embed="rId2"/>
          <a:stretch/>
        </p:blipFill>
        <p:spPr>
          <a:xfrm>
            <a:off x="481680" y="1600200"/>
            <a:ext cx="8213760" cy="393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Picture 1"/>
          <p:cNvPicPr/>
          <p:nvPr/>
        </p:nvPicPr>
        <p:blipFill>
          <a:blip r:embed="rId2"/>
          <a:srcRect r="12587"/>
          <a:stretch/>
        </p:blipFill>
        <p:spPr>
          <a:xfrm>
            <a:off x="228600" y="685800"/>
            <a:ext cx="8533080" cy="5408640"/>
          </a:xfrm>
          <a:prstGeom prst="rect">
            <a:avLst/>
          </a:prstGeom>
          <a:ln>
            <a:noFill/>
          </a:ln>
        </p:spPr>
      </p:pic>
      <p:sp>
        <p:nvSpPr>
          <p:cNvPr id="215" name="CustomShape 1"/>
          <p:cNvSpPr/>
          <p:nvPr/>
        </p:nvSpPr>
        <p:spPr>
          <a:xfrm>
            <a:off x="0" y="6455520"/>
            <a:ext cx="9142560" cy="387360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2"/>
          <p:cNvSpPr/>
          <p:nvPr/>
        </p:nvSpPr>
        <p:spPr>
          <a:xfrm>
            <a:off x="7086600" y="6477120"/>
            <a:ext cx="205596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|December 2017|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icture 1"/>
          <p:cNvPicPr/>
          <p:nvPr/>
        </p:nvPicPr>
        <p:blipFill>
          <a:blip r:embed="rId2"/>
          <a:stretch/>
        </p:blipFill>
        <p:spPr>
          <a:xfrm>
            <a:off x="465120" y="762120"/>
            <a:ext cx="8211960" cy="5332680"/>
          </a:xfrm>
          <a:prstGeom prst="rect">
            <a:avLst/>
          </a:prstGeom>
          <a:ln>
            <a:noFill/>
          </a:ln>
        </p:spPr>
      </p:pic>
      <p:sp>
        <p:nvSpPr>
          <p:cNvPr id="218" name="CustomShape 1"/>
          <p:cNvSpPr/>
          <p:nvPr/>
        </p:nvSpPr>
        <p:spPr>
          <a:xfrm>
            <a:off x="0" y="6455520"/>
            <a:ext cx="9142560" cy="387360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2"/>
          <p:cNvSpPr/>
          <p:nvPr/>
        </p:nvSpPr>
        <p:spPr>
          <a:xfrm>
            <a:off x="7086600" y="6477120"/>
            <a:ext cx="205596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|December 2017|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1"/>
          <p:cNvPicPr/>
          <p:nvPr/>
        </p:nvPicPr>
        <p:blipFill>
          <a:blip r:embed="rId2"/>
          <a:stretch/>
        </p:blipFill>
        <p:spPr>
          <a:xfrm>
            <a:off x="228600" y="609480"/>
            <a:ext cx="8609040" cy="5893200"/>
          </a:xfrm>
          <a:prstGeom prst="rect">
            <a:avLst/>
          </a:prstGeom>
          <a:ln>
            <a:noFill/>
          </a:ln>
        </p:spPr>
      </p:pic>
      <p:sp>
        <p:nvSpPr>
          <p:cNvPr id="221" name="CustomShape 1"/>
          <p:cNvSpPr/>
          <p:nvPr/>
        </p:nvSpPr>
        <p:spPr>
          <a:xfrm>
            <a:off x="0" y="6455520"/>
            <a:ext cx="9142560" cy="387360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2"/>
          <p:cNvSpPr/>
          <p:nvPr/>
        </p:nvSpPr>
        <p:spPr>
          <a:xfrm>
            <a:off x="7086600" y="6477120"/>
            <a:ext cx="205596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|December 2017|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529080"/>
          </a:xfrm>
        </p:spPr>
        <p:txBody>
          <a:bodyPr/>
          <a:lstStyle/>
          <a:p>
            <a:pPr lvl="0"/>
            <a:r>
              <a:rPr lang="en-US" b="1" dirty="0"/>
              <a:t>Draw what ever digit you want in the area provided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72" y="2743200"/>
            <a:ext cx="5627687" cy="316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214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Results will be shown as follows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1722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48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69200" y="685800"/>
            <a:ext cx="8744760" cy="532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3200" b="1" u="sng" strike="noStrike" spc="-1">
                <a:solidFill>
                  <a:srgbClr val="0D0D0D"/>
                </a:solidFill>
                <a:uFillTx/>
                <a:latin typeface="Times New Roman"/>
                <a:ea typeface="DejaVu Sans"/>
              </a:rPr>
              <a:t>ABSTRACT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69200" y="990720"/>
            <a:ext cx="8821080" cy="5027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199"/>
              </a:spcBef>
            </a:pPr>
            <a:endParaRPr lang="en-IN" sz="1800" b="0" strike="noStrike" spc="-1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199"/>
              </a:spcBef>
              <a:buClr>
                <a:srgbClr val="2DB6B3"/>
              </a:buClr>
              <a:buFont typeface="Wingdings" charset="2"/>
              <a:buChar char="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Every digital image is made-up with thousands of </a:t>
            </a:r>
            <a:r>
              <a:rPr lang="en-IN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pixels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that are stored in the form of a matrix.</a:t>
            </a:r>
            <a:endParaRPr lang="en-IN" sz="2400" b="0" strike="noStrike" spc="-1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199"/>
              </a:spcBef>
              <a:buClr>
                <a:srgbClr val="2DB6B3"/>
              </a:buClr>
              <a:buFont typeface="Wingdings" charset="2"/>
              <a:buChar char="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Artificial Neural Networks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are used in </a:t>
            </a:r>
            <a:r>
              <a:rPr lang="en-IN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deciphering and differentiating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patterns.</a:t>
            </a:r>
            <a:endParaRPr lang="en-IN" sz="2400" b="0" strike="noStrike" spc="-1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199"/>
              </a:spcBef>
              <a:buClr>
                <a:srgbClr val="2DB6B3"/>
              </a:buClr>
              <a:buFont typeface="Wingdings" charset="2"/>
              <a:buChar char="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Pattern recognition branch of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lang="en-IN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Machine Learning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199"/>
              </a:spcBef>
              <a:buClr>
                <a:srgbClr val="2DB6B3"/>
              </a:buClr>
              <a:buFont typeface="Wingdings" charset="2"/>
              <a:buChar char=""/>
            </a:pPr>
            <a:r>
              <a:rPr lang="en-IN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Extraction of  the information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given in the pixels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will be performed.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6477120"/>
            <a:ext cx="9142560" cy="379440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4"/>
          <p:cNvSpPr/>
          <p:nvPr/>
        </p:nvSpPr>
        <p:spPr>
          <a:xfrm>
            <a:off x="7104240" y="6433560"/>
            <a:ext cx="205596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|December 2017|</a:t>
            </a:r>
            <a:endParaRPr lang="en-IN" sz="1400" b="0" strike="noStrike" spc="-1">
              <a:latin typeface="Arial"/>
            </a:endParaRPr>
          </a:p>
        </p:txBody>
      </p:sp>
      <p:pic>
        <p:nvPicPr>
          <p:cNvPr id="166" name="Picture 6"/>
          <p:cNvPicPr/>
          <p:nvPr/>
        </p:nvPicPr>
        <p:blipFill>
          <a:blip r:embed="rId2"/>
          <a:stretch/>
        </p:blipFill>
        <p:spPr>
          <a:xfrm>
            <a:off x="5143680" y="3048120"/>
            <a:ext cx="3884760" cy="2926800"/>
          </a:xfrm>
          <a:prstGeom prst="rect">
            <a:avLst/>
          </a:prstGeom>
          <a:ln w="127080">
            <a:solidFill>
              <a:srgbClr val="FFFFFF"/>
            </a:solidFill>
            <a:round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54080" y="533520"/>
            <a:ext cx="8759880" cy="497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Highest accuracy we achieved till now..</a:t>
            </a:r>
            <a:endParaRPr lang="en-IN" sz="2800" b="0" strike="noStrike" spc="-1">
              <a:latin typeface="Arial"/>
            </a:endParaRPr>
          </a:p>
        </p:txBody>
      </p:sp>
      <p:pic>
        <p:nvPicPr>
          <p:cNvPr id="228" name="Content Placeholder 3"/>
          <p:cNvPicPr/>
          <p:nvPr/>
        </p:nvPicPr>
        <p:blipFill>
          <a:blip r:embed="rId2"/>
          <a:stretch/>
        </p:blipFill>
        <p:spPr>
          <a:xfrm>
            <a:off x="380880" y="1366560"/>
            <a:ext cx="8304480" cy="45039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 flipV="1">
            <a:off x="457200" y="838200"/>
            <a:ext cx="8229240" cy="7663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Shivangi Goel\Downloads\Screenshot from 2017-12-14 11-07-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685801"/>
            <a:ext cx="8458199" cy="527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738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54080" y="533520"/>
            <a:ext cx="8759880" cy="497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lang="en-IN" sz="3600" b="1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CONCLUSION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380880" y="1219320"/>
            <a:ext cx="8304480" cy="479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1)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The system can continuously achieve the higher accuracy by training the neural networks with more improved data sets.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2)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The activation functions - </a:t>
            </a:r>
            <a:r>
              <a:rPr lang="en-IN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sigmoid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lang="en-IN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tanh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lang="en-IN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relu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effectively helped in obtaining different values of accuracies with the accuracy of sigmoid function being the highest and amounting to a 98% (by extensive training). Testing the test set with the tanh function amounted to a value of 78% while relu amounted to an 82%.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3)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It also made us realize that biological realism would impose entirely unnecessary constraints and hence, our system cannot be 100% accurate.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0" y="6455520"/>
            <a:ext cx="9142560" cy="387360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4"/>
          <p:cNvSpPr/>
          <p:nvPr/>
        </p:nvSpPr>
        <p:spPr>
          <a:xfrm>
            <a:off x="7086600" y="6477120"/>
            <a:ext cx="205596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|December 2017|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54080" y="533520"/>
            <a:ext cx="8759880" cy="497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3200" b="1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LITERATURE REVIEW</a:t>
            </a:r>
            <a:r>
              <a:rPr lang="en-IN" sz="2800" b="1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: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80880" y="1219320"/>
            <a:ext cx="8380440" cy="510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100000"/>
              </a:lnSpc>
              <a:spcBef>
                <a:spcPts val="1400"/>
              </a:spcBef>
              <a:buClr>
                <a:srgbClr val="2DB6B3"/>
              </a:buClr>
              <a:buFont typeface="Wingdings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Arild Nøkland:  </a:t>
            </a: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The back-propagation algorithm is widely used for learning in artificial neural networks. This paper shows that adversarial training has a regularizing effect also in networks with logistic, hyperbolic tangent and rectified linear units.</a:t>
            </a:r>
            <a:endParaRPr lang="en-IN" sz="2800" b="0" strike="noStrike" spc="-1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400"/>
              </a:spcBef>
              <a:buClr>
                <a:srgbClr val="2DB6B3"/>
              </a:buClr>
              <a:buFont typeface="Wingdings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A.T.C. Goh: </a:t>
            </a: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Backpropagation neural networks are a product of artificial intelligence research. First, an overview of the neural network methodology is presented. This is followed by some practical guidelines for implementing back-propagation neural networks. 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0" y="6477120"/>
            <a:ext cx="9142560" cy="379440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4"/>
          <p:cNvSpPr/>
          <p:nvPr/>
        </p:nvSpPr>
        <p:spPr>
          <a:xfrm>
            <a:off x="7086600" y="6477120"/>
            <a:ext cx="205596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|December 2017|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04920" y="457200"/>
            <a:ext cx="8456760" cy="5637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 algn="just">
              <a:lnSpc>
                <a:spcPct val="100000"/>
              </a:lnSpc>
              <a:spcBef>
                <a:spcPts val="1400"/>
              </a:spcBef>
              <a:buClr>
                <a:srgbClr val="2DB6B3"/>
              </a:buClr>
              <a:buFont typeface="Wingdings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Geoffrey G. Towell:  </a:t>
            </a: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Hybrid learning methods use theoretical knowledge of a domain and a set of classified examples to develop a method for accurately classifying examples not seen during training. A hybrid learning system should learn more effectively than systems that use only one of the information sources.</a:t>
            </a:r>
            <a:endParaRPr lang="en-IN" sz="2800" b="0" strike="noStrike" spc="-1">
              <a:latin typeface="Arial"/>
            </a:endParaRPr>
          </a:p>
          <a:p>
            <a:pPr marL="228600" indent="-227160" algn="just">
              <a:lnSpc>
                <a:spcPct val="100000"/>
              </a:lnSpc>
              <a:spcBef>
                <a:spcPts val="1400"/>
              </a:spcBef>
              <a:buClr>
                <a:srgbClr val="2DB6B3"/>
              </a:buClr>
              <a:buFont typeface="Wingdings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Shih-Chung B. Lo , Matthew T. Freedman</a:t>
            </a: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: This paper talks about convolutional neural networks. Convolutional Neural Networks are very similar to ordinary Neural Networks: they are made up of neurons that have learnable weights and biases known as perceptrons!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0" y="6477120"/>
            <a:ext cx="9142560" cy="379440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3"/>
          <p:cNvSpPr/>
          <p:nvPr/>
        </p:nvSpPr>
        <p:spPr>
          <a:xfrm>
            <a:off x="7086600" y="6477120"/>
            <a:ext cx="205596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|December 2017|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54080" y="533520"/>
            <a:ext cx="8759880" cy="497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3200" b="1" u="sng" strike="noStrike" spc="-1">
                <a:solidFill>
                  <a:srgbClr val="0D0D0D"/>
                </a:solidFill>
                <a:uFillTx/>
                <a:latin typeface="Times New Roman"/>
                <a:ea typeface="DejaVu Sans"/>
              </a:rPr>
              <a:t>REFERENCES: 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-189720" y="1050840"/>
            <a:ext cx="9103680" cy="5805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 algn="just">
              <a:lnSpc>
                <a:spcPct val="100000"/>
              </a:lnSpc>
              <a:spcBef>
                <a:spcPts val="901"/>
              </a:spcBef>
              <a:buClr>
                <a:srgbClr val="2DB6B3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[1] Arild Nøkland, “Improving Back-Propagation by Adding an Adversarial Gradient” – Cornell University Library   </a:t>
            </a:r>
            <a:endParaRPr lang="en-IN" sz="1800" b="0" strike="noStrike" spc="-1">
              <a:latin typeface="Arial"/>
            </a:endParaRPr>
          </a:p>
          <a:p>
            <a:pPr marL="228600" indent="-227160" algn="just">
              <a:lnSpc>
                <a:spcPct val="100000"/>
              </a:lnSpc>
              <a:spcBef>
                <a:spcPts val="901"/>
              </a:spcBef>
              <a:buClr>
                <a:srgbClr val="2DB6B3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[2] A.T.C. Goh, “Back-propagation neural networks for modeling complex systems” (“Artificial Intelligence in Engineering” Volume 9, Issue 3, 1995, Pages 143-151), School of Civil &amp; Structural Engineering, Nanyang Technological University, Nanyang Avenue,  </a:t>
            </a:r>
            <a:endParaRPr lang="en-IN" sz="1800" b="0" strike="noStrike" spc="-1">
              <a:latin typeface="Arial"/>
            </a:endParaRPr>
          </a:p>
          <a:p>
            <a:pPr marL="228600" indent="-227160" algn="just">
              <a:lnSpc>
                <a:spcPct val="100000"/>
              </a:lnSpc>
              <a:spcBef>
                <a:spcPts val="901"/>
              </a:spcBef>
              <a:buClr>
                <a:srgbClr val="2DB6B3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[3] Geoffrey G. Towell, “Knowledge-based artificial neural networks” (“Artificial Intelligence” Volume 70, Issues 1–2, October 1994, Pages 119-165), University of Wisconsin, 1210 West Dayton St., Madison, WI 53706,   </a:t>
            </a:r>
            <a:endParaRPr lang="en-IN" sz="1800" b="0" strike="noStrike" spc="-1">
              <a:latin typeface="Arial"/>
            </a:endParaRPr>
          </a:p>
          <a:p>
            <a:pPr marL="228600" indent="-227160" algn="just">
              <a:lnSpc>
                <a:spcPct val="100000"/>
              </a:lnSpc>
              <a:spcBef>
                <a:spcPts val="901"/>
              </a:spcBef>
              <a:buClr>
                <a:srgbClr val="2DB6B3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[4]Shih-Chung B. Lo , Matthew T. Freedman, “Artificial convolution neural network for image pattern recognition” (“Neural Networks” Volume 8, Issues 7–8, 1995, Pages 1201-1214), 1-Georgetown University Medical Center, USA  2-University of Michigan Medical Center,   </a:t>
            </a:r>
            <a:endParaRPr lang="en-IN" sz="1800" b="0" strike="noStrike" spc="-1">
              <a:latin typeface="Arial"/>
            </a:endParaRPr>
          </a:p>
          <a:p>
            <a:pPr marL="228600" indent="-227160" algn="just">
              <a:lnSpc>
                <a:spcPct val="100000"/>
              </a:lnSpc>
              <a:spcBef>
                <a:spcPts val="901"/>
              </a:spcBef>
              <a:buClr>
                <a:srgbClr val="2DB6B3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[5] Yann Le Cun, “THE MNIST DATABASE of handwritten digits”, Courant Institute, NYU Corinna Cortes, Google Labs, New York Christopher J.C. Burges, Microsoft Research, Redmond  </a:t>
            </a:r>
            <a:endParaRPr lang="en-IN" sz="1800" b="0" strike="noStrike" spc="-1">
              <a:latin typeface="Arial"/>
            </a:endParaRPr>
          </a:p>
          <a:p>
            <a:pPr marL="228600" indent="-227160" algn="just">
              <a:lnSpc>
                <a:spcPct val="100000"/>
              </a:lnSpc>
              <a:spcBef>
                <a:spcPts val="901"/>
              </a:spcBef>
              <a:buClr>
                <a:srgbClr val="2DB6B3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[6] Web- Deep Learning Book  http://www.deeplearningbook.org/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0" y="6477120"/>
            <a:ext cx="9142560" cy="379440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4"/>
          <p:cNvSpPr/>
          <p:nvPr/>
        </p:nvSpPr>
        <p:spPr>
          <a:xfrm>
            <a:off x="7086600" y="6477120"/>
            <a:ext cx="205596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|December 2017|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905120" y="2819520"/>
            <a:ext cx="5484960" cy="91368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5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Thank You</a:t>
            </a:r>
            <a:r>
              <a:rPr lang="en-IN" sz="5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 You!</a:t>
            </a:r>
            <a:endParaRPr lang="en-IN" sz="54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0" y="6477120"/>
            <a:ext cx="9142560" cy="379440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3"/>
          <p:cNvSpPr/>
          <p:nvPr/>
        </p:nvSpPr>
        <p:spPr>
          <a:xfrm>
            <a:off x="7086600" y="6477120"/>
            <a:ext cx="205596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|December 2017| 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54080" y="533520"/>
            <a:ext cx="8759880" cy="497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3600" b="1" u="sng" strike="noStrike" spc="-1">
                <a:solidFill>
                  <a:srgbClr val="0D0D0D"/>
                </a:solidFill>
                <a:uFillTx/>
                <a:latin typeface="Times New Roman"/>
                <a:ea typeface="DejaVu Sans"/>
              </a:rPr>
              <a:t>INTRODUCTION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81960" y="1295280"/>
            <a:ext cx="8304480" cy="479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100000"/>
              </a:lnSpc>
              <a:spcBef>
                <a:spcPts val="1400"/>
              </a:spcBef>
              <a:buClr>
                <a:srgbClr val="2DB6B3"/>
              </a:buClr>
              <a:buFont typeface="Wingdings" charset="2"/>
              <a:buChar char=""/>
            </a:pPr>
            <a:r>
              <a:rPr lang="en-IN" sz="2800" b="1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Pattern Recognition</a:t>
            </a: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is a programmed or learned ability to recognize patterns within data sets. </a:t>
            </a:r>
            <a:endParaRPr lang="en-IN" sz="2800" b="0" strike="noStrike" spc="-1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400"/>
              </a:spcBef>
              <a:buClr>
                <a:srgbClr val="2DB6B3"/>
              </a:buClr>
              <a:buFont typeface="Wingdings" charset="2"/>
              <a:buChar char=""/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There are two types of pattern recognition</a:t>
            </a:r>
            <a:endParaRPr lang="en-IN" sz="2800" b="0" strike="noStrike" spc="-1">
              <a:latin typeface="Arial"/>
            </a:endParaRPr>
          </a:p>
          <a:p>
            <a:pPr marL="750960" lvl="1" indent="-284400">
              <a:lnSpc>
                <a:spcPct val="100000"/>
              </a:lnSpc>
              <a:spcBef>
                <a:spcPts val="601"/>
              </a:spcBef>
              <a:spcAft>
                <a:spcPts val="360"/>
              </a:spcAft>
              <a:buClr>
                <a:srgbClr val="2DB6B3"/>
              </a:buClr>
              <a:buSzPct val="80000"/>
              <a:buFont typeface="Arial"/>
              <a:buChar char="►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Supervised </a:t>
            </a:r>
            <a:endParaRPr lang="en-IN" sz="2400" b="0" strike="noStrike" spc="-1">
              <a:latin typeface="Arial"/>
            </a:endParaRPr>
          </a:p>
          <a:p>
            <a:pPr marL="750960" lvl="1" indent="-284400">
              <a:lnSpc>
                <a:spcPct val="100000"/>
              </a:lnSpc>
              <a:spcBef>
                <a:spcPts val="601"/>
              </a:spcBef>
              <a:spcAft>
                <a:spcPts val="360"/>
              </a:spcAft>
              <a:buClr>
                <a:srgbClr val="2DB6B3"/>
              </a:buClr>
              <a:buSzPct val="80000"/>
              <a:buFont typeface="Arial"/>
              <a:buChar char="►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Unsupervised </a:t>
            </a:r>
            <a:endParaRPr lang="en-IN" sz="2400" b="0" strike="noStrike" spc="-1">
              <a:latin typeface="Arial"/>
            </a:endParaRPr>
          </a:p>
          <a:p>
            <a:pPr marL="228600" indent="-284400">
              <a:lnSpc>
                <a:spcPct val="100000"/>
              </a:lnSpc>
              <a:spcBef>
                <a:spcPts val="1400"/>
              </a:spcBef>
              <a:buClr>
                <a:srgbClr val="2DB6B3"/>
              </a:buClr>
              <a:buFont typeface="Wingdings" charset="2"/>
              <a:buChar char=""/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Plays an important role in fields like Computer vision , Image processing and Neural networks.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0" y="6469200"/>
            <a:ext cx="9142560" cy="387360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4"/>
          <p:cNvSpPr/>
          <p:nvPr/>
        </p:nvSpPr>
        <p:spPr>
          <a:xfrm>
            <a:off x="7086600" y="6477120"/>
            <a:ext cx="205596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|December2017|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-3198600" y="457200"/>
            <a:ext cx="930564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5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                   Recognized pattern:</a:t>
            </a:r>
            <a:endParaRPr lang="en-IN" sz="54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0" y="6455520"/>
            <a:ext cx="9142560" cy="387360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7086600" y="6477120"/>
            <a:ext cx="205596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|December 2017|</a:t>
            </a:r>
            <a:endParaRPr lang="en-IN" sz="1400" b="0" strike="noStrike" spc="-1">
              <a:latin typeface="Arial"/>
            </a:endParaRPr>
          </a:p>
        </p:txBody>
      </p:sp>
      <p:pic>
        <p:nvPicPr>
          <p:cNvPr id="174" name="Picture 206"/>
          <p:cNvPicPr/>
          <p:nvPr/>
        </p:nvPicPr>
        <p:blipFill>
          <a:blip r:embed="rId2"/>
          <a:srcRect r="42848"/>
          <a:stretch/>
        </p:blipFill>
        <p:spPr>
          <a:xfrm>
            <a:off x="3695400" y="1366560"/>
            <a:ext cx="5222880" cy="4958640"/>
          </a:xfrm>
          <a:prstGeom prst="rect">
            <a:avLst/>
          </a:prstGeom>
          <a:ln>
            <a:noFill/>
          </a:ln>
        </p:spPr>
      </p:pic>
      <p:pic>
        <p:nvPicPr>
          <p:cNvPr id="175" name="Picture 207"/>
          <p:cNvPicPr/>
          <p:nvPr/>
        </p:nvPicPr>
        <p:blipFill>
          <a:blip r:embed="rId3"/>
          <a:stretch/>
        </p:blipFill>
        <p:spPr>
          <a:xfrm>
            <a:off x="202680" y="2172600"/>
            <a:ext cx="3036960" cy="315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28600" y="457200"/>
            <a:ext cx="8456760" cy="5561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IN" sz="3600" b="1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Feed Forward:</a:t>
            </a:r>
            <a:endParaRPr lang="en-IN" sz="3600" b="0" strike="noStrike" spc="-1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301"/>
              </a:spcBef>
              <a:buClr>
                <a:srgbClr val="2DB6B3"/>
              </a:buClr>
              <a:buFont typeface="Wingdings" charset="2"/>
              <a:buChar char=""/>
            </a:pPr>
            <a:r>
              <a:rPr lang="en-IN" sz="2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Biologically inspired classification algorithm.</a:t>
            </a:r>
            <a:endParaRPr lang="en-IN" sz="2600" b="0" strike="noStrike" spc="-1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301"/>
              </a:spcBef>
              <a:buClr>
                <a:srgbClr val="2DB6B3"/>
              </a:buClr>
              <a:buFont typeface="Wingdings" charset="2"/>
              <a:buChar char=""/>
            </a:pPr>
            <a:r>
              <a:rPr lang="en-IN" sz="2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Every unit in a layer is connected with all the units in the previous layer.</a:t>
            </a:r>
            <a:endParaRPr lang="en-IN" sz="2600" b="0" strike="noStrike" spc="-1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301"/>
              </a:spcBef>
              <a:buClr>
                <a:srgbClr val="2DB6B3"/>
              </a:buClr>
              <a:buFont typeface="Wingdings" charset="2"/>
              <a:buChar char=""/>
            </a:pPr>
            <a:r>
              <a:rPr lang="en-IN" sz="2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The weights on these connections encode the knowledge of a network.</a:t>
            </a:r>
            <a:endParaRPr lang="en-IN" sz="2600" b="0" strike="noStrike" spc="-1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301"/>
              </a:spcBef>
              <a:buClr>
                <a:srgbClr val="2DB6B3"/>
              </a:buClr>
              <a:buFont typeface="Wingdings" charset="2"/>
              <a:buChar char=""/>
            </a:pPr>
            <a:r>
              <a:rPr lang="en-IN" sz="2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The units in a neural network are also called nodes .</a:t>
            </a:r>
            <a:endParaRPr lang="en-IN" sz="2600" b="0" strike="noStrike" spc="-1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301"/>
              </a:spcBef>
              <a:buClr>
                <a:srgbClr val="2DB6B3"/>
              </a:buClr>
              <a:buFont typeface="Wingdings" charset="2"/>
              <a:buChar char=""/>
            </a:pPr>
            <a:r>
              <a:rPr lang="en-IN" sz="2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Data enters at the inputs and passes through the network, layer by layer, until it arrives at the outputs.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endParaRPr lang="en-IN" sz="26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0" y="6455520"/>
            <a:ext cx="9142560" cy="387360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3"/>
          <p:cNvSpPr/>
          <p:nvPr/>
        </p:nvSpPr>
        <p:spPr>
          <a:xfrm>
            <a:off x="7086600" y="6477120"/>
            <a:ext cx="205596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|December 2017|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54080" y="533520"/>
            <a:ext cx="8759880" cy="497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3200" b="1" u="sng" strike="noStrike" spc="-1">
                <a:solidFill>
                  <a:srgbClr val="7889FB"/>
                </a:solidFill>
                <a:uFillTx/>
                <a:latin typeface="Times New Roman"/>
                <a:ea typeface="DejaVu Sans"/>
              </a:rPr>
              <a:t>Feed Forward:</a:t>
            </a:r>
            <a:r>
              <a:t/>
            </a:r>
            <a:br/>
            <a:endParaRPr lang="en-IN" sz="3200" b="0" strike="noStrike" spc="-1">
              <a:latin typeface="Arial"/>
            </a:endParaRPr>
          </a:p>
        </p:txBody>
      </p:sp>
      <p:pic>
        <p:nvPicPr>
          <p:cNvPr id="180" name="Picture 2"/>
          <p:cNvPicPr/>
          <p:nvPr/>
        </p:nvPicPr>
        <p:blipFill>
          <a:blip r:embed="rId2"/>
          <a:stretch/>
        </p:blipFill>
        <p:spPr>
          <a:xfrm>
            <a:off x="838080" y="1211400"/>
            <a:ext cx="7313760" cy="476496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0" y="6455520"/>
            <a:ext cx="9142560" cy="387360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7086600" y="6477120"/>
            <a:ext cx="205596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|December 2017|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80880" y="533520"/>
            <a:ext cx="8304480" cy="479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endParaRPr lang="en-IN" sz="1800" b="0" strike="noStrike" spc="-1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400"/>
              </a:spcBef>
              <a:buClr>
                <a:srgbClr val="2DB6B3"/>
              </a:buClr>
              <a:buFont typeface="Wingdings" charset="2"/>
              <a:buChar char=""/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800" b="1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NUMBER RECOGNITION STREAMS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IN" sz="2800" b="0" strike="noStrike" spc="-1">
              <a:latin typeface="Arial"/>
            </a:endParaRPr>
          </a:p>
          <a:p>
            <a:pPr marL="750960" lvl="1" indent="-284400">
              <a:lnSpc>
                <a:spcPct val="100000"/>
              </a:lnSpc>
              <a:spcBef>
                <a:spcPts val="700"/>
              </a:spcBef>
              <a:spcAft>
                <a:spcPts val="420"/>
              </a:spcAft>
              <a:buClr>
                <a:srgbClr val="2DB6B3"/>
              </a:buClr>
              <a:buSzPct val="80000"/>
              <a:buFont typeface="Arial"/>
              <a:buChar char="►"/>
            </a:pPr>
            <a:r>
              <a:rPr lang="en-IN" sz="2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Recognition of number from GUI: </a:t>
            </a: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Here we add a drawing area on the interface on which we can draw any number .</a:t>
            </a:r>
            <a:endParaRPr lang="en-IN" sz="2800" b="0" strike="noStrike" spc="-1">
              <a:latin typeface="Arial"/>
            </a:endParaRPr>
          </a:p>
          <a:p>
            <a:pPr marL="750960" lvl="1" indent="-284400">
              <a:lnSpc>
                <a:spcPct val="100000"/>
              </a:lnSpc>
              <a:spcBef>
                <a:spcPts val="700"/>
              </a:spcBef>
              <a:spcAft>
                <a:spcPts val="420"/>
              </a:spcAft>
              <a:buClr>
                <a:srgbClr val="2DB6B3"/>
              </a:buClr>
              <a:buSzPct val="80000"/>
              <a:buFont typeface="Arial"/>
              <a:buChar char="►"/>
            </a:pPr>
            <a:r>
              <a:rPr lang="en-IN" sz="2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Recognition of browsed image:</a:t>
            </a: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A static representation of handwritten text is scanned and processed.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0" y="6455520"/>
            <a:ext cx="9142560" cy="387360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3"/>
          <p:cNvSpPr/>
          <p:nvPr/>
        </p:nvSpPr>
        <p:spPr>
          <a:xfrm>
            <a:off x="7086600" y="6477120"/>
            <a:ext cx="205596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|December 2017|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54080" y="533520"/>
            <a:ext cx="8759880" cy="497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u="sng" strike="noStrike" spc="-1">
                <a:solidFill>
                  <a:srgbClr val="0D0D0D"/>
                </a:solidFill>
                <a:uFillTx/>
                <a:latin typeface="Times New Roman"/>
                <a:ea typeface="DejaVu Sans"/>
              </a:rPr>
              <a:t>PROBLEM STATEMENT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19040" y="0"/>
            <a:ext cx="8304480" cy="479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IN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00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To determine how a system, for recognition of handwritten digits would be implemented on a modern system .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286000" y="2828880"/>
            <a:ext cx="4570560" cy="11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To determine how a system for recognition of handwritten digits would be implemented on a modern system which do not recognize handwritten patterns. 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89" name="Picture 5"/>
          <p:cNvPicPr/>
          <p:nvPr/>
        </p:nvPicPr>
        <p:blipFill>
          <a:blip r:embed="rId2"/>
          <a:stretch/>
        </p:blipFill>
        <p:spPr>
          <a:xfrm>
            <a:off x="1676520" y="2971800"/>
            <a:ext cx="5682240" cy="3046680"/>
          </a:xfrm>
          <a:prstGeom prst="rect">
            <a:avLst/>
          </a:prstGeom>
          <a:ln>
            <a:noFill/>
          </a:ln>
        </p:spPr>
      </p:pic>
      <p:sp>
        <p:nvSpPr>
          <p:cNvPr id="190" name="CustomShape 4"/>
          <p:cNvSpPr/>
          <p:nvPr/>
        </p:nvSpPr>
        <p:spPr>
          <a:xfrm>
            <a:off x="0" y="6477120"/>
            <a:ext cx="9142560" cy="379440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5"/>
          <p:cNvSpPr/>
          <p:nvPr/>
        </p:nvSpPr>
        <p:spPr>
          <a:xfrm>
            <a:off x="7086600" y="6477120"/>
            <a:ext cx="205596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|December 2017|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54080" y="533520"/>
            <a:ext cx="8759880" cy="497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2800" b="1" u="sng" strike="noStrike" spc="-1">
                <a:solidFill>
                  <a:srgbClr val="7889FB"/>
                </a:solidFill>
                <a:uFillTx/>
                <a:latin typeface="Times New Roman"/>
                <a:ea typeface="DejaVu Sans"/>
              </a:rPr>
              <a:t> </a:t>
            </a:r>
            <a:r>
              <a:rPr lang="en-IN" sz="3200" b="1" u="sng" strike="noStrike" spc="-1">
                <a:solidFill>
                  <a:srgbClr val="0D0D0D"/>
                </a:solidFill>
                <a:uFillTx/>
                <a:latin typeface="Times New Roman"/>
                <a:ea typeface="DejaVu Sans"/>
              </a:rPr>
              <a:t>OBJECTIVES: 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80880" y="1219320"/>
            <a:ext cx="8609040" cy="510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 algn="just">
              <a:lnSpc>
                <a:spcPct val="100000"/>
              </a:lnSpc>
              <a:spcBef>
                <a:spcPts val="1400"/>
              </a:spcBef>
              <a:buClr>
                <a:srgbClr val="2DB6B3"/>
              </a:buClr>
              <a:buFont typeface="Wingdings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Main Objective: </a:t>
            </a: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The purpose of this proposed work is to make computers recognize handwritten digits by using neural networks.  </a:t>
            </a:r>
            <a:endParaRPr lang="en-IN" sz="2800" b="0" strike="noStrike" spc="-1">
              <a:latin typeface="Arial"/>
            </a:endParaRPr>
          </a:p>
          <a:p>
            <a:pPr marL="228600" indent="-227160" algn="just">
              <a:lnSpc>
                <a:spcPct val="100000"/>
              </a:lnSpc>
              <a:spcBef>
                <a:spcPts val="1400"/>
              </a:spcBef>
              <a:buClr>
                <a:srgbClr val="2DB6B3"/>
              </a:buClr>
              <a:buFont typeface="Wingdings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Sub Objectives: </a:t>
            </a:r>
            <a:endParaRPr lang="en-IN" sz="2800" b="0" strike="noStrike" spc="-1">
              <a:latin typeface="Arial"/>
            </a:endParaRPr>
          </a:p>
          <a:p>
            <a:pPr marL="750960" lvl="1" indent="-284400" algn="just">
              <a:lnSpc>
                <a:spcPct val="100000"/>
              </a:lnSpc>
              <a:spcBef>
                <a:spcPts val="700"/>
              </a:spcBef>
              <a:spcAft>
                <a:spcPts val="420"/>
              </a:spcAft>
              <a:buClr>
                <a:srgbClr val="2DB6B3"/>
              </a:buClr>
              <a:buSzPct val="80000"/>
              <a:buFont typeface="Arial"/>
              <a:buChar char="►"/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Live demonstration of pattern recognition.</a:t>
            </a:r>
            <a:endParaRPr lang="en-IN" sz="2800" b="0" strike="noStrike" spc="-1">
              <a:latin typeface="Arial"/>
            </a:endParaRPr>
          </a:p>
          <a:p>
            <a:pPr marL="750960" lvl="1" indent="-284400" algn="just">
              <a:lnSpc>
                <a:spcPct val="100000"/>
              </a:lnSpc>
              <a:spcBef>
                <a:spcPts val="700"/>
              </a:spcBef>
              <a:spcAft>
                <a:spcPts val="420"/>
              </a:spcAft>
              <a:buClr>
                <a:srgbClr val="2DB6B3"/>
              </a:buClr>
              <a:buSzPct val="80000"/>
              <a:buFont typeface="Arial"/>
              <a:buChar char="►"/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Use of best suitable algorithms and activation functions to increase the accuracy of prediction.</a:t>
            </a:r>
            <a:endParaRPr lang="en-IN" sz="2800" b="0" strike="noStrike" spc="-1">
              <a:latin typeface="Arial"/>
            </a:endParaRPr>
          </a:p>
          <a:p>
            <a:pPr marL="750960" lvl="1" indent="-284400" algn="just">
              <a:lnSpc>
                <a:spcPct val="100000"/>
              </a:lnSpc>
              <a:spcBef>
                <a:spcPts val="700"/>
              </a:spcBef>
              <a:spcAft>
                <a:spcPts val="420"/>
              </a:spcAft>
              <a:buClr>
                <a:srgbClr val="2DB6B3"/>
              </a:buClr>
              <a:buSzPct val="80000"/>
              <a:buFont typeface="Arial"/>
              <a:buChar char="►"/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Make a efficient program to successfully browse an image from the computer and recognize it.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0" y="6477120"/>
            <a:ext cx="9142560" cy="379440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7086600" y="6477120"/>
            <a:ext cx="205596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|December 2017|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1214</TotalTime>
  <Words>1004</Words>
  <Application>Microsoft Office PowerPoint</Application>
  <PresentationFormat>On-screen Show (4:3)</PresentationFormat>
  <Paragraphs>97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</vt:lpstr>
      <vt:lpstr>Results will be shown as follows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Design format</dc:title>
  <dc:subject/>
  <dc:creator>Prerna Pandey</dc:creator>
  <dc:description/>
  <cp:lastModifiedBy>Shivangi Goel</cp:lastModifiedBy>
  <cp:revision>72</cp:revision>
  <dcterms:created xsi:type="dcterms:W3CDTF">2016-02-17T04:43:41Z</dcterms:created>
  <dcterms:modified xsi:type="dcterms:W3CDTF">2017-12-14T05:42:31Z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