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00" d="100"/>
          <a:sy n="100" d="100"/>
        </p:scale>
        <p:origin x="336" y="-588"/>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05.05.2018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5/5/2018</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extLst>
      <p:ext uri="{BB962C8B-B14F-4D97-AF65-F5344CB8AC3E}">
        <p14:creationId xmlns:p14="http://schemas.microsoft.com/office/powerpoint/2010/main" val="2293177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extLst>
      <p:ext uri="{BB962C8B-B14F-4D97-AF65-F5344CB8AC3E}">
        <p14:creationId xmlns:p14="http://schemas.microsoft.com/office/powerpoint/2010/main" val="342061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extLst>
      <p:ext uri="{BB962C8B-B14F-4D97-AF65-F5344CB8AC3E}">
        <p14:creationId xmlns:p14="http://schemas.microsoft.com/office/powerpoint/2010/main" val="37584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extLst>
      <p:ext uri="{BB962C8B-B14F-4D97-AF65-F5344CB8AC3E}">
        <p14:creationId xmlns:p14="http://schemas.microsoft.com/office/powerpoint/2010/main" val="271735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extLst>
      <p:ext uri="{BB962C8B-B14F-4D97-AF65-F5344CB8AC3E}">
        <p14:creationId xmlns:p14="http://schemas.microsoft.com/office/powerpoint/2010/main" val="221756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extLst>
      <p:ext uri="{BB962C8B-B14F-4D97-AF65-F5344CB8AC3E}">
        <p14:creationId xmlns:p14="http://schemas.microsoft.com/office/powerpoint/2010/main" val="140589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extLst>
      <p:ext uri="{BB962C8B-B14F-4D97-AF65-F5344CB8AC3E}">
        <p14:creationId xmlns:p14="http://schemas.microsoft.com/office/powerpoint/2010/main" val="127724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extLst>
      <p:ext uri="{BB962C8B-B14F-4D97-AF65-F5344CB8AC3E}">
        <p14:creationId xmlns:p14="http://schemas.microsoft.com/office/powerpoint/2010/main" val="11622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16968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15933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extLst>
      <p:ext uri="{BB962C8B-B14F-4D97-AF65-F5344CB8AC3E}">
        <p14:creationId xmlns:p14="http://schemas.microsoft.com/office/powerpoint/2010/main" val="3442215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641558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374335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3463339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240735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extLst>
      <p:ext uri="{BB962C8B-B14F-4D97-AF65-F5344CB8AC3E}">
        <p14:creationId xmlns:p14="http://schemas.microsoft.com/office/powerpoint/2010/main" val="391481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extLst>
      <p:ext uri="{BB962C8B-B14F-4D97-AF65-F5344CB8AC3E}">
        <p14:creationId xmlns:p14="http://schemas.microsoft.com/office/powerpoint/2010/main" val="162412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101787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344662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extLst>
      <p:ext uri="{BB962C8B-B14F-4D97-AF65-F5344CB8AC3E}">
        <p14:creationId xmlns:p14="http://schemas.microsoft.com/office/powerpoint/2010/main" val="18470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slide" Target="slide18.xml"/><Relationship Id="rId12" Type="http://schemas.openxmlformats.org/officeDocument/2006/relationships/hyperlink" Target="https://www.owasp.org/index.php/ASVS"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Testing_Project"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index.php/OWASP_Cheat_Sheet_Series" TargetMode="External"/><Relationship Id="rId10" Type="http://schemas.openxmlformats.org/officeDocument/2006/relationships/slide" Target="slide21.xml"/><Relationship Id="rId4" Type="http://schemas.openxmlformats.org/officeDocument/2006/relationships/hyperlink" Target="https://www.owasp.org/index.php/OWASP_Guide_Project" TargetMode="External"/><Relationship Id="rId9" Type="http://schemas.openxmlformats.org/officeDocument/2006/relationships/slide" Target="slide20.xml"/><Relationship Id="rId14" Type="http://schemas.openxmlformats.org/officeDocument/2006/relationships/slide" Target="slide25.xm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pPr algn="r" rtl="1"/>
            <a:r>
              <a:rPr lang="fa-IR" b="1" dirty="0" smtClean="0">
                <a:solidFill>
                  <a:srgbClr val="000000"/>
                </a:solidFill>
                <a:latin typeface="Exo 2" panose="00000500000000000000" pitchFamily="2" charset="0"/>
              </a:rPr>
              <a:t> 10 ریسک امنیتی بسیار بحرانی برنامه‌های تحت وب</a:t>
            </a:r>
            <a:endParaRPr lang="en-US"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a:t>
            </a:r>
            <a:r>
              <a:rPr lang="en-US" sz="900" dirty="0" smtClean="0">
                <a:solidFill>
                  <a:srgbClr val="000000"/>
                </a:solidFill>
                <a:latin typeface="Liberation Sans" panose="020B0604020202020204" pitchFamily="34" charset="0"/>
                <a:cs typeface="Liberation Sans" panose="020B0604020202020204" pitchFamily="34" charset="0"/>
              </a:rPr>
              <a:t>that</a:t>
            </a:r>
            <a:r>
              <a:rPr lang="en-US" sz="900" dirty="0">
                <a:solidFill>
                  <a:srgbClr val="000000"/>
                </a:solidFill>
                <a:latin typeface="Liberation Sans" panose="020B0604020202020204" pitchFamily="34" charset="0"/>
                <a:cs typeface="Liberation Sans" panose="020B0604020202020204" pitchFamily="34" charset="0"/>
              </a:rPr>
              <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r>
              <a:rPr lang="en-US" sz="900" dirty="0" smtClean="0">
                <a:solidFill>
                  <a:schemeClr val="tx2"/>
                </a:solidFill>
                <a:latin typeface="Liberation Sans" panose="020B0604020202020204" pitchFamily="34" charset="0"/>
                <a:cs typeface="Liberation Sans" panose="020B0604020202020204" pitchFamily="34" charset="0"/>
              </a:rPr>
              <a:t>.</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smtClean="0"/>
              <a:t>A10</a:t>
            </a:r>
            <a:endParaRPr lang="en-US" sz="4000" dirty="0"/>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smtClean="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smtClean="0">
                          <a:latin typeface="Liberation Sans" panose="020B0604020202020204" pitchFamily="34" charset="0"/>
                        </a:rPr>
                        <a:t>There </a:t>
                      </a:r>
                      <a:r>
                        <a:rPr lang="en-US" sz="950" baseline="0" dirty="0">
                          <a:latin typeface="Liberation Sans" panose="020B0604020202020204" pitchFamily="34" charset="0"/>
                        </a:rPr>
                        <a:t>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94605103"/>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7711">
                <a:tc>
                  <a:txBody>
                    <a:bodyPr/>
                    <a:lstStyle/>
                    <a:p>
                      <a:pPr marL="0" algn="r" defTabSz="914400" rtl="1" eaLnBrk="1" latinLnBrk="0" hangingPunct="1"/>
                      <a:r>
                        <a:rPr lang="fa-IR" sz="1600" b="1" kern="120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فهرست مطالب</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72257623"/>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2">
                <a:tc>
                  <a:txBody>
                    <a:bodyPr/>
                    <a:lstStyle/>
                    <a:p>
                      <a:pPr algn="r" rtl="1">
                        <a:buNone/>
                      </a:pPr>
                      <a:r>
                        <a:rPr lang="fa-IR" sz="1600" b="1" kern="1200" dirty="0" smtClean="0">
                          <a:solidFill>
                            <a:srgbClr val="000000"/>
                          </a:solidFill>
                          <a:latin typeface="Exo 2" panose="00000500000000000000" pitchFamily="2" charset="0"/>
                          <a:ea typeface="+mn-ea"/>
                          <a:cs typeface="Liberation Sans" panose="020B0604020202020204" pitchFamily="34" charset="0"/>
                        </a:rPr>
                        <a:t>درباره </a:t>
                      </a:r>
                      <a:r>
                        <a:rPr lang="en-US" sz="1600" b="1" dirty="0" smtClean="0">
                          <a:latin typeface="Exo 2" panose="00000500000000000000" pitchFamily="2" charset="0"/>
                          <a:cs typeface="Liberation Sans" panose="020B0604020202020204" pitchFamily="34" charset="0"/>
                        </a:rPr>
                        <a:t>OWASP</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OWASP, you'll find free and open:</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 security tools and standards.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Complete books on application security testing, secure code development, and secure code review.</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 controls and libraries.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Cutting edge research.</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 OWASP tools, documents, videos, presentations, and chapters are free and open to anyone interested in improving application security.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support innovative security research with grants and infrastructure.</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Come join us!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fa-IR" sz="3200" dirty="0" smtClean="0"/>
              <a:t>فهرست</a:t>
            </a:r>
            <a:endParaRPr lang="de-DE" sz="2800" dirty="0"/>
          </a:p>
        </p:txBody>
      </p:sp>
      <p:sp>
        <p:nvSpPr>
          <p:cNvPr id="5" name="Titel 4"/>
          <p:cNvSpPr>
            <a:spLocks noGrp="1"/>
          </p:cNvSpPr>
          <p:nvPr>
            <p:ph type="title"/>
          </p:nvPr>
        </p:nvSpPr>
        <p:spPr/>
        <p:txBody>
          <a:bodyPr/>
          <a:lstStyle/>
          <a:p>
            <a:pPr algn="r" rtl="1"/>
            <a:r>
              <a:rPr lang="fa-IR" dirty="0" smtClean="0">
                <a:solidFill>
                  <a:schemeClr val="bg1">
                    <a:lumMod val="50000"/>
                  </a:schemeClr>
                </a:solidFill>
                <a:latin typeface="Exo 2" panose="00000500000000000000" pitchFamily="2" charset="0"/>
              </a:rPr>
              <a:t>فهرست مطالب</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4167192780"/>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sz="1800" kern="1200" dirty="0">
                          <a:latin typeface="Exo 2" panose="00000500000000000000" pitchFamily="2" charset="0"/>
                        </a:rPr>
                        <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smtClean="0">
                          <a:solidFill>
                            <a:srgbClr val="000000"/>
                          </a:solidFill>
                          <a:effectLst/>
                          <a:latin typeface="Liberation Sans" panose="020B0604020202020204" pitchFamily="34" charset="0"/>
                        </a:rPr>
                        <a:t>And </a:t>
                      </a:r>
                      <a:r>
                        <a:rPr lang="en-US" sz="950" b="0" i="0" u="none" strike="noStrike" kern="1200" dirty="0">
                          <a:solidFill>
                            <a:srgbClr val="000000"/>
                          </a:solidFill>
                          <a:effectLst/>
                          <a:latin typeface="Liberation Sans" panose="020B0604020202020204" pitchFamily="34" charset="0"/>
                        </a:rPr>
                        <a:t>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427207197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9336">
                <a:tc>
                  <a:txBody>
                    <a:bodyPr/>
                    <a:lstStyle/>
                    <a:p>
                      <a:pPr algn="r" rtl="1">
                        <a:buNone/>
                      </a:pPr>
                      <a:r>
                        <a:rPr lang="fa-IR" sz="1600" b="1" dirty="0" smtClean="0">
                          <a:latin typeface="Exo 2" panose="00000500000000000000" pitchFamily="2" charset="0"/>
                        </a:rPr>
                        <a:t>پیش</a:t>
                      </a:r>
                      <a:r>
                        <a:rPr lang="fa-IR" sz="1600" b="1" baseline="0" dirty="0" smtClean="0">
                          <a:latin typeface="Exo 2" panose="00000500000000000000" pitchFamily="2" charset="0"/>
                        </a:rPr>
                        <a:t> </a:t>
                      </a:r>
                      <a:r>
                        <a:rPr lang="fa-IR" sz="1600" b="1" dirty="0" smtClean="0">
                          <a:latin typeface="Exo 2" panose="00000500000000000000" pitchFamily="2" charset="0"/>
                        </a:rPr>
                        <a:t>گفتار</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762865">
                <a:tc>
                  <a:txBody>
                    <a:bodyPr/>
                    <a:lstStyle/>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Insecure </a:t>
                      </a:r>
                      <a:r>
                        <a:rPr lang="en-US" sz="950" dirty="0">
                          <a:latin typeface="Liberation Sans" panose="020B0604020202020204" pitchFamily="34" charset="0"/>
                          <a:cs typeface="Liberation Sans" panose="020B0604020202020204" pitchFamily="34" charset="0"/>
                        </a:rPr>
                        <a:t>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pPr rtl="1"/>
            <a:r>
              <a:rPr lang="fa-IR" dirty="0" smtClean="0"/>
              <a:t>پیش</a:t>
            </a:r>
            <a:endParaRPr lang="de-DE" dirty="0"/>
          </a:p>
        </p:txBody>
      </p:sp>
      <p:sp>
        <p:nvSpPr>
          <p:cNvPr id="5" name="Titel 4"/>
          <p:cNvSpPr>
            <a:spLocks noGrp="1"/>
          </p:cNvSpPr>
          <p:nvPr>
            <p:ph type="title"/>
          </p:nvPr>
        </p:nvSpPr>
        <p:spPr/>
        <p:txBody>
          <a:bodyPr/>
          <a:lstStyle/>
          <a:p>
            <a:pPr algn="r" rtl="1"/>
            <a:r>
              <a:rPr lang="fa-IR" dirty="0" smtClean="0">
                <a:solidFill>
                  <a:schemeClr val="bg1">
                    <a:lumMod val="50000"/>
                  </a:schemeClr>
                </a:solidFill>
                <a:latin typeface="Exo 2" panose="00000500000000000000" pitchFamily="2" charset="0"/>
              </a:rPr>
              <a:t>پیش گفتار</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1689474472"/>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r" rtl="1">
                        <a:buNone/>
                      </a:pPr>
                      <a:r>
                        <a:rPr lang="fa-IR"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به</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r>
                        <a:rPr lang="fa-IR" sz="1600" b="1" i="0" u="none" strike="noStrike" baseline="0"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خوش آمدید!</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753388">
                <a:tc>
                  <a:txBody>
                    <a:bodyPr/>
                    <a:lstStyle/>
                    <a:p>
                      <a:pPr lvl="0" algn="r" rtl="1">
                        <a:spcBef>
                          <a:spcPts val="200"/>
                        </a:spcBef>
                        <a:spcAft>
                          <a:spcPts val="600"/>
                        </a:spcAft>
                        <a:buNone/>
                      </a:pPr>
                      <a:r>
                        <a:rPr lang="fa-IR" sz="950" b="0" i="0" u="none" strike="noStrike" noProof="0" dirty="0" smtClean="0">
                          <a:solidFill>
                            <a:srgbClr val="000000"/>
                          </a:solidFill>
                          <a:latin typeface="Liberation Sans" panose="020B0604020202020204" pitchFamily="34" charset="0"/>
                          <a:cs typeface="Liberation Sans" panose="020B0604020202020204" pitchFamily="34" charset="0"/>
                        </a:rPr>
                        <a:t>آپدیت کلی چند موضع جدید</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را اضافه کرده، موضوعات جدید شامل دوموضوع انتخاب توسط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community</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است –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A8:2017-Insecure Deserialization</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و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A10:2017- Insufficient Logging and Monitoring</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دو تفاوت کلیدی با نسخه قبلی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هستند که مورد توجه بازخورد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community</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و داده‌های جمع آوری شده از ده‌ها سازمان، احتمالا بزرگترین میزان داده‌ای است که تاکنون برای تهیه یک استاندارد امنیتی جمع‌آوری شده است. که به ما اطمینان می‌دهد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جدید مهم‌ترین ریسک‌های امنیتی برنامه‌ها که سازمان‌ها با آن مواجه هستند را پوشش داده.</a:t>
                      </a:r>
                    </a:p>
                    <a:p>
                      <a:pPr lvl="0" algn="r" rtl="1">
                        <a:spcBef>
                          <a:spcPts val="200"/>
                        </a:spcBef>
                        <a:spcAft>
                          <a:spcPts val="600"/>
                        </a:spcAft>
                        <a:buNone/>
                      </a:pP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10-2017</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ابتدا برپایه پیش از 40 گزارشی است که شرکت‌هایی که در زمینه امنیت برنامه فعال هستند و یک مرور در صنعت که ما روی 500 مورد انجام داده‌ایم. این داده شامل آسیب‌پذیری‌های جمع آوری شده از صدها سازمان و بیش از 100 هزار برنامه و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API</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دنیای واقعی هستند. 10 آیتم برتر با انتخاب و اهمیت دادن این داده‌های متداول در ترکیب با اجماع سنسورهای تخمین احتمال اکسپلویت شدن، قابلیت کشف و تاثیر.</a:t>
                      </a:r>
                    </a:p>
                    <a:p>
                      <a:pPr lvl="0" algn="r" rtl="1">
                        <a:spcBef>
                          <a:spcPts val="200"/>
                        </a:spcBef>
                        <a:spcAft>
                          <a:spcPts val="600"/>
                        </a:spcAft>
                        <a:buNone/>
                      </a:pP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هدف اصلی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آموزش توسعه دهنده‌گان، طراحان، معماران، مدیران و سازمان‌ها درباره عواقب آسیب‌پذیری‌های سایع و مهم برنامه‌های وب است.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Top 10</a:t>
                      </a:r>
                      <a:r>
                        <a:rPr lang="fa-IR" sz="950" b="0" i="0" u="none" strike="noStrike" baseline="0" noProof="0" dirty="0" smtClean="0">
                          <a:solidFill>
                            <a:srgbClr val="000000"/>
                          </a:solidFill>
                          <a:latin typeface="Liberation Sans" panose="020B0604020202020204" pitchFamily="34" charset="0"/>
                          <a:cs typeface="Liberation Sans" panose="020B0604020202020204" pitchFamily="34" charset="0"/>
                        </a:rPr>
                        <a:t> تکنیک‌های پایه برای محافظت دربرابر مشکلات مناطق با ریسک بالا و راهنمایی برای خروج از آن است.</a:t>
                      </a:r>
                      <a:endParaRPr lang="fa-IR" sz="950" b="0" i="0" u="none" strike="noStrike" noProof="0" dirty="0" smtClean="0">
                        <a:solidFill>
                          <a:srgbClr val="000000"/>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17536437"/>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r" rtl="1">
                        <a:buNone/>
                      </a:pPr>
                      <a:r>
                        <a:rPr lang="fa-IR" sz="1600" b="1" kern="1200" dirty="0" smtClean="0">
                          <a:latin typeface="Exo 2" panose="00000500000000000000" pitchFamily="2" charset="0"/>
                          <a:ea typeface="Liberation Sans" panose="020B0604020202020204" pitchFamily="34" charset="0"/>
                          <a:cs typeface="Liberation Sans" panose="020B0604020202020204" pitchFamily="34" charset="0"/>
                        </a:rPr>
                        <a:t>نقشه</a:t>
                      </a:r>
                      <a:r>
                        <a:rPr lang="fa-IR" sz="1600" b="1" kern="1200" baseline="0" dirty="0" smtClean="0">
                          <a:latin typeface="Exo 2" panose="00000500000000000000" pitchFamily="2" charset="0"/>
                          <a:ea typeface="Liberation Sans" panose="020B0604020202020204" pitchFamily="34" charset="0"/>
                          <a:cs typeface="Liberation Sans" panose="020B0604020202020204" pitchFamily="34" charset="0"/>
                        </a:rPr>
                        <a:t> راه برای فعالیت‌های آینده</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4"/>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5"/>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6"/>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b="1" dirty="0">
                          <a:latin typeface="Liberation Sans" panose="020B0604020202020204" pitchFamily="34" charset="0"/>
                          <a:cs typeface="Liberation Sans" panose="020B0604020202020204" pitchFamily="34" charset="0"/>
                          <a:hlinkClick r:id="rId7"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8"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9"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dirty="0" smtClean="0">
                          <a:latin typeface="Liberation Sans" panose="020B0604020202020204" pitchFamily="34" charset="0"/>
                          <a:cs typeface="Liberation Sans" panose="020B0604020202020204" pitchFamily="34" charset="0"/>
                          <a:hlinkClick r:id="rId10" action="ppaction://hlinksldjump"/>
                        </a:rPr>
                        <a:t>Application Managers</a:t>
                      </a:r>
                      <a:r>
                        <a:rPr lang="en-US" sz="950" dirty="0" smtClean="0">
                          <a:latin typeface="Liberation Sans" panose="020B0604020202020204" pitchFamily="34" charset="0"/>
                          <a:cs typeface="Liberation Sans" panose="020B0604020202020204" pitchFamily="34" charset="0"/>
                        </a:rPr>
                        <a:t> for </a:t>
                      </a:r>
                      <a:r>
                        <a:rPr lang="en-US" sz="950" dirty="0">
                          <a:latin typeface="Liberation Sans" panose="020B0604020202020204" pitchFamily="34" charset="0"/>
                          <a:cs typeface="Liberation Sans" panose="020B0604020202020204" pitchFamily="34" charset="0"/>
                        </a:rPr>
                        <a:t>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1"/>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2"/>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3"/>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831537813"/>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24000">
                <a:tc>
                  <a:txBody>
                    <a:bodyPr/>
                    <a:lstStyle/>
                    <a:p>
                      <a:pPr algn="r" rtl="1">
                        <a:buNone/>
                      </a:pPr>
                      <a:r>
                        <a:rPr lang="fa-IR" sz="1600" b="1" dirty="0" smtClean="0">
                          <a:latin typeface="Exo 2" panose="00000500000000000000" pitchFamily="2" charset="0"/>
                          <a:ea typeface="Liberation Sans" panose="020B0604020202020204" pitchFamily="34" charset="0"/>
                          <a:cs typeface="Liberation Sans" panose="020B0604020202020204" pitchFamily="34" charset="0"/>
                        </a:rPr>
                        <a:t>ارجاع</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As there are more contributors than space here, we have created a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dedicated page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Acknowledgements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fa-IR" dirty="0" smtClean="0"/>
              <a:t>م</a:t>
            </a:r>
            <a:endParaRPr lang="en-US" dirty="0"/>
          </a:p>
        </p:txBody>
      </p:sp>
      <p:sp>
        <p:nvSpPr>
          <p:cNvPr id="9" name="Title 8"/>
          <p:cNvSpPr>
            <a:spLocks noGrp="1"/>
          </p:cNvSpPr>
          <p:nvPr>
            <p:ph type="title"/>
          </p:nvPr>
        </p:nvSpPr>
        <p:spPr/>
        <p:txBody>
          <a:bodyPr/>
          <a:lstStyle/>
          <a:p>
            <a:pPr algn="r" rtl="1"/>
            <a:r>
              <a:rPr lang="fa-IR" dirty="0" smtClean="0">
                <a:latin typeface="Exo 2" panose="00000500000000000000" pitchFamily="2" charset="0"/>
              </a:rPr>
              <a:t>معرفی</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65789858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625">
                <a:tc>
                  <a:txBody>
                    <a:bodyPr/>
                    <a:lstStyle/>
                    <a:p>
                      <a:pPr lvl="0" algn="r" rtl="1">
                        <a:buNone/>
                      </a:pPr>
                      <a:r>
                        <a:rPr lang="fa-IR" sz="1600" b="1" i="0" u="none" strike="noStrike" noProof="0" dirty="0" smtClean="0">
                          <a:solidFill>
                            <a:srgbClr val="000000"/>
                          </a:solidFill>
                          <a:latin typeface="Exo 2" panose="00000500000000000000" pitchFamily="2" charset="0"/>
                        </a:rPr>
                        <a:t>از 2013 تا 2017 چه چیزهایی تغییر کرده اند؟</a:t>
                      </a:r>
                      <a:endParaRPr lang="en-US" sz="1600" b="1" i="0" u="none" strike="noStrike"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fa-IR" dirty="0" smtClean="0"/>
              <a:t>توجه</a:t>
            </a:r>
            <a:endParaRPr lang="en-US" dirty="0"/>
          </a:p>
        </p:txBody>
      </p:sp>
      <p:sp>
        <p:nvSpPr>
          <p:cNvPr id="8" name="Title 7"/>
          <p:cNvSpPr>
            <a:spLocks noGrp="1"/>
          </p:cNvSpPr>
          <p:nvPr>
            <p:ph type="title"/>
          </p:nvPr>
        </p:nvSpPr>
        <p:spPr/>
        <p:txBody>
          <a:bodyPr/>
          <a:lstStyle/>
          <a:p>
            <a:pPr algn="r" rtl="1"/>
            <a:r>
              <a:rPr lang="fa-IR" dirty="0" smtClean="0">
                <a:latin typeface="Exo 2" panose="00000500000000000000" pitchFamily="2" charset="0"/>
              </a:rPr>
              <a:t>توجهات این نسخه</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xmlns=""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xmlns="" val="20000"/>
                    </a:ext>
                  </a:extLst>
                </a:gridCol>
                <a:gridCol w="784800">
                  <a:extLst>
                    <a:ext uri="{9D8B030D-6E8A-4147-A177-3AD203B41FA5}">
                      <a16:colId xmlns:a16="http://schemas.microsoft.com/office/drawing/2014/main" xmlns="" val="20001"/>
                    </a:ext>
                  </a:extLst>
                </a:gridCol>
                <a:gridCol w="810000">
                  <a:extLst>
                    <a:ext uri="{9D8B030D-6E8A-4147-A177-3AD203B41FA5}">
                      <a16:colId xmlns:a16="http://schemas.microsoft.com/office/drawing/2014/main" xmlns="" val="20002"/>
                    </a:ext>
                  </a:extLst>
                </a:gridCol>
                <a:gridCol w="784800">
                  <a:extLst>
                    <a:ext uri="{9D8B030D-6E8A-4147-A177-3AD203B41FA5}">
                      <a16:colId xmlns:a16="http://schemas.microsoft.com/office/drawing/2014/main" xmlns="" val="20003"/>
                    </a:ext>
                  </a:extLst>
                </a:gridCol>
                <a:gridCol w="784800">
                  <a:extLst>
                    <a:ext uri="{9D8B030D-6E8A-4147-A177-3AD203B41FA5}">
                      <a16:colId xmlns:a16="http://schemas.microsoft.com/office/drawing/2014/main" xmlns="" val="20004"/>
                    </a:ext>
                  </a:extLst>
                </a:gridCol>
                <a:gridCol w="612000">
                  <a:extLst>
                    <a:ext uri="{9D8B030D-6E8A-4147-A177-3AD203B41FA5}">
                      <a16:colId xmlns:a16="http://schemas.microsoft.com/office/drawing/2014/main" xmlns=""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xmlns=""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xmlns=""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xmlns=""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r>
              <a:rPr lang="en-US" sz="900" dirty="0" smtClean="0">
                <a:solidFill>
                  <a:schemeClr val="tx1"/>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smtClean="0">
                <a:solidFill>
                  <a:schemeClr val="tx1"/>
                </a:solidFill>
                <a:latin typeface="Liberation Sans" panose="020B0604020202020204" pitchFamily="34" charset="0"/>
                <a:cs typeface="Liberation Sans" panose="020B0604020202020204" pitchFamily="34" charset="0"/>
                <a:hlinkClick r:id="rId23"/>
              </a:rPr>
              <a:t>injection</a:t>
            </a:r>
            <a:endParaRPr lang="de-DE"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r>
                        <a:rPr lang="en-US" sz="900" b="0" i="0" u="none" strike="noStrike" noProof="0" dirty="0" smtClean="0">
                          <a:ln>
                            <a:noFill/>
                          </a:ln>
                          <a:solidFill>
                            <a:srgbClr val="000000"/>
                          </a:solidFill>
                          <a:latin typeface="Liberation Sans" panose="020B0604020202020204" pitchFamily="34" charset="0"/>
                        </a:rPr>
                        <a:t/>
                      </a:r>
                      <a:br>
                        <a:rPr lang="en-US" sz="900" b="0" i="0" u="none" strike="noStrike" noProof="0" dirty="0" smtClean="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r>
                        <a:rPr lang="en-US" sz="900" dirty="0" smtClean="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12016</Words>
  <Application>Microsoft Office PowerPoint</Application>
  <PresentationFormat>A4 Paper (210x297 mm)</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فهرست مطالب</vt:lpstr>
      <vt:lpstr>پیش گفتار</vt:lpstr>
      <vt:lpstr>معرفی</vt:lpstr>
      <vt:lpstr>توجهات این نسخه</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Behnam Amiri</cp:lastModifiedBy>
  <cp:revision>1936</cp:revision>
  <cp:lastPrinted>2017-11-16T20:35:31Z</cp:lastPrinted>
  <dcterms:created xsi:type="dcterms:W3CDTF">2009-08-17T12:51:41Z</dcterms:created>
  <dcterms:modified xsi:type="dcterms:W3CDTF">2018-05-05T13:24:54Z</dcterms:modified>
  <cp:contentStatus>RC2_RCC1</cp:contentStatus>
</cp:coreProperties>
</file>