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5"/>
    <p:sldMasterId id="214748367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Play"/>
      <p:regular r:id="rId16"/>
      <p:bold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4A06F9D-7E78-4DA9-9FDE-8AA5F2722208}">
  <a:tblStyle styleId="{94A06F9D-7E78-4DA9-9FDE-8AA5F2722208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OpenSans-bold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OpenSans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b82e00042_1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db82e00042_1_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2db82e00042_1_9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b82e00042_1_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db82e00042_1_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2db82e00042_1_1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b82e00042_1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db82e00042_1_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2db82e00042_1_1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b82e00042_1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2db82e00042_1_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2db82e00042_1_1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b82e00042_1_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db82e00042_1_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2db82e00042_1_1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b82e00042_1_1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2db82e00042_1_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b82e00042_1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db82e00042_1_1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2db82e00042_1_1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b82e00042_1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2db82e00042_1_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2db82e00042_1_1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 + Picture">
  <p:cSld name="Title + Subtitle + Pictur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2700006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960119" y="480060"/>
            <a:ext cx="7726725" cy="13889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Open Sans"/>
              <a:buNone/>
              <a:defRPr b="1" i="0" sz="41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960118" y="1941335"/>
            <a:ext cx="5890275" cy="544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/>
          <p:nvPr>
            <p:ph idx="2" type="pic"/>
          </p:nvPr>
        </p:nvSpPr>
        <p:spPr>
          <a:xfrm>
            <a:off x="6402189" y="2403985"/>
            <a:ext cx="2282400" cy="228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and content">
  <p:cSld name="Title, image and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086100" y="480060"/>
            <a:ext cx="5623650" cy="960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363474" y="541782"/>
            <a:ext cx="390825" cy="38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988211" y="671734"/>
            <a:ext cx="1467675" cy="14676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086100" y="1645920"/>
            <a:ext cx="5623650" cy="3017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048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/>
            </a:lvl2pPr>
            <a:lvl3pPr indent="-29845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/>
            </a:lvl3pPr>
            <a:lvl4pPr indent="-28575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9845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96012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1_Comparis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960120" y="514350"/>
            <a:ext cx="6852825" cy="9600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364591" y="544973"/>
            <a:ext cx="390825" cy="38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960120" y="1745580"/>
            <a:ext cx="3634650" cy="303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5042552" y="1745581"/>
            <a:ext cx="3634650" cy="303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960120" y="4767263"/>
            <a:ext cx="30861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1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8100019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837408" y="460651"/>
            <a:ext cx="4438575" cy="17077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pen Sans"/>
              <a:buNone/>
              <a:defRPr b="1" sz="3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364591" y="544973"/>
            <a:ext cx="390825" cy="388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b="1" i="0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8"/>
          <p:cNvSpPr/>
          <p:nvPr>
            <p:ph idx="2" type="pic"/>
          </p:nvPr>
        </p:nvSpPr>
        <p:spPr>
          <a:xfrm>
            <a:off x="960120" y="1897543"/>
            <a:ext cx="2781000" cy="2781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837411" y="2371314"/>
            <a:ext cx="4438575" cy="2358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indent="-228600" lvl="4" marL="2286000" algn="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5429249" y="4767263"/>
            <a:ext cx="2846700" cy="27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0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6" name="Google Shape;106;p2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8" name="Google Shape;108;p2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5" name="Google Shape;125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6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/>
          <p:nvPr/>
        </p:nvSpPr>
        <p:spPr>
          <a:xfrm>
            <a:off x="0" y="1"/>
            <a:ext cx="9144000" cy="51434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 txBox="1"/>
          <p:nvPr>
            <p:ph idx="1" type="subTitle"/>
          </p:nvPr>
        </p:nvSpPr>
        <p:spPr>
          <a:xfrm>
            <a:off x="477654" y="3235728"/>
            <a:ext cx="4693547" cy="92271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">
                <a:solidFill>
                  <a:schemeClr val="dk1"/>
                </a:solidFill>
              </a:rPr>
              <a:t>Investigating Negative Profit (Losses)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800"/>
              </a:spcAft>
              <a:buClr>
                <a:schemeClr val="lt1"/>
              </a:buClr>
              <a:buSzPts val="1400"/>
              <a:buNone/>
            </a:pPr>
            <a:r>
              <a:rPr b="1" lang="en">
                <a:solidFill>
                  <a:schemeClr val="dk1"/>
                </a:solidFill>
              </a:rPr>
              <a:t>Generated by the Product Subcategories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29"/>
          <p:cNvSpPr/>
          <p:nvPr/>
        </p:nvSpPr>
        <p:spPr>
          <a:xfrm flipH="1">
            <a:off x="6092400" y="-2"/>
            <a:ext cx="3051600" cy="5143500"/>
          </a:xfrm>
          <a:prstGeom prst="rect">
            <a:avLst/>
          </a:prstGeom>
          <a:gradFill>
            <a:gsLst>
              <a:gs pos="0">
                <a:srgbClr val="000000"/>
              </a:gs>
              <a:gs pos="26000">
                <a:srgbClr val="000000"/>
              </a:gs>
              <a:gs pos="100000">
                <a:schemeClr val="accent1"/>
              </a:gs>
            </a:gsLst>
            <a:lin ang="9000021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9"/>
          <p:cNvSpPr/>
          <p:nvPr/>
        </p:nvSpPr>
        <p:spPr>
          <a:xfrm flipH="1">
            <a:off x="6092399" y="-2"/>
            <a:ext cx="2708700" cy="5143500"/>
          </a:xfrm>
          <a:prstGeom prst="rect">
            <a:avLst/>
          </a:prstGeom>
          <a:gradFill>
            <a:gsLst>
              <a:gs pos="0">
                <a:srgbClr val="0F4861">
                  <a:alpha val="55686"/>
                </a:srgbClr>
              </a:gs>
              <a:gs pos="100000">
                <a:srgbClr val="000000">
                  <a:alpha val="5176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/>
          <p:nvPr/>
        </p:nvSpPr>
        <p:spPr>
          <a:xfrm rot="5400000">
            <a:off x="6172949" y="-80552"/>
            <a:ext cx="2890500" cy="3051600"/>
          </a:xfrm>
          <a:prstGeom prst="rect">
            <a:avLst/>
          </a:prstGeom>
          <a:gradFill>
            <a:gsLst>
              <a:gs pos="0">
                <a:srgbClr val="000000">
                  <a:alpha val="33725"/>
                </a:srgbClr>
              </a:gs>
              <a:gs pos="96000">
                <a:srgbClr val="156082">
                  <a:alpha val="0"/>
                </a:srgbClr>
              </a:gs>
              <a:gs pos="100000">
                <a:srgbClr val="156082">
                  <a:alpha val="0"/>
                </a:srgbClr>
              </a:gs>
            </a:gsLst>
            <a:lin ang="8400134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corn Logo Template" id="157" name="Google Shape;157;p29"/>
          <p:cNvPicPr preferRelativeResize="0"/>
          <p:nvPr/>
        </p:nvPicPr>
        <p:blipFill rotWithShape="1">
          <a:blip r:embed="rId3">
            <a:alphaModFix/>
          </a:blip>
          <a:srcRect b="2" l="16618" r="20883" t="0"/>
          <a:stretch/>
        </p:blipFill>
        <p:spPr>
          <a:xfrm>
            <a:off x="4572000" y="759402"/>
            <a:ext cx="3572107" cy="3572107"/>
          </a:xfrm>
          <a:custGeom>
            <a:rect b="b" l="l" r="r" t="t"/>
            <a:pathLst>
              <a:path extrusionOk="0" h="5031136" w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58" name="Google Shape;158;p29"/>
          <p:cNvSpPr txBox="1"/>
          <p:nvPr>
            <p:ph type="ctrTitle"/>
          </p:nvPr>
        </p:nvSpPr>
        <p:spPr>
          <a:xfrm>
            <a:off x="477654" y="897218"/>
            <a:ext cx="4628674" cy="13534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6363"/>
              <a:buNone/>
            </a:pPr>
            <a:r>
              <a:rPr lang="en" sz="3300">
                <a:solidFill>
                  <a:schemeClr val="dk1"/>
                </a:solidFill>
              </a:rPr>
              <a:t>UNICORN STORE</a:t>
            </a:r>
            <a:br>
              <a:rPr lang="en" sz="3300">
                <a:solidFill>
                  <a:schemeClr val="dk1"/>
                </a:solidFill>
              </a:rPr>
            </a:br>
            <a:br>
              <a:rPr lang="en" sz="3600">
                <a:solidFill>
                  <a:schemeClr val="dk1"/>
                </a:solidFill>
              </a:rPr>
            </a:br>
            <a:r>
              <a:rPr lang="en" sz="2700">
                <a:solidFill>
                  <a:schemeClr val="dk1"/>
                </a:solidFill>
              </a:rPr>
              <a:t>Sales Report (2015 – 2018)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833278" y="659557"/>
            <a:ext cx="3101866" cy="588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690718" y="1691409"/>
            <a:ext cx="4100110" cy="8566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rPr lang="en"/>
              <a:t>Among the 17 subcategories, there are $2,307,249 total sales in the year from 2015 to 2018. Despite having profit, we have total $22,399 Loss.</a:t>
            </a:r>
            <a:endParaRPr/>
          </a:p>
        </p:txBody>
      </p:sp>
      <p:pic>
        <p:nvPicPr>
          <p:cNvPr descr="Un empresario fallido y estresado perdió: vector de stock (libre de  regalías) 2172745435 | Shutterstock" id="166" name="Google Shape;166;p30"/>
          <p:cNvPicPr preferRelativeResize="0"/>
          <p:nvPr/>
        </p:nvPicPr>
        <p:blipFill rotWithShape="1">
          <a:blip r:embed="rId3">
            <a:alphaModFix/>
          </a:blip>
          <a:srcRect b="9942" l="0" r="0" t="0"/>
          <a:stretch/>
        </p:blipFill>
        <p:spPr>
          <a:xfrm>
            <a:off x="5057435" y="2119745"/>
            <a:ext cx="3811897" cy="259089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7" name="Google Shape;167;p30"/>
          <p:cNvGraphicFramePr/>
          <p:nvPr/>
        </p:nvGraphicFramePr>
        <p:xfrm>
          <a:off x="964204" y="29357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{94A06F9D-7E78-4DA9-9FDE-8AA5F2722208}</a:tableStyleId>
              </a:tblPr>
              <a:tblGrid>
                <a:gridCol w="1329625"/>
                <a:gridCol w="1329625"/>
              </a:tblGrid>
              <a:tr h="300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Total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Sales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$2,307,249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278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Loss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$22,399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542400" y="839374"/>
            <a:ext cx="38772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" sz="2400" u="sng"/>
              <a:t>PROFIT / LOSS vs REVENUE</a:t>
            </a:r>
            <a:endParaRPr sz="2400" u="sng"/>
          </a:p>
        </p:txBody>
      </p:sp>
      <p:sp>
        <p:nvSpPr>
          <p:cNvPr id="174" name="Google Shape;174;p31"/>
          <p:cNvSpPr txBox="1"/>
          <p:nvPr/>
        </p:nvSpPr>
        <p:spPr>
          <a:xfrm>
            <a:off x="5529300" y="839373"/>
            <a:ext cx="3271500" cy="421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b="0" i="0" lang="en" sz="2400" u="sng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PROFIT / LOSS vs Qty</a:t>
            </a:r>
            <a:endParaRPr sz="1100"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3274"/>
            <a:ext cx="4562475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875" y="1413275"/>
            <a:ext cx="4276725" cy="2351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2"/>
          <p:cNvPicPr preferRelativeResize="0"/>
          <p:nvPr/>
        </p:nvPicPr>
        <p:blipFill rotWithShape="1">
          <a:blip r:embed="rId3">
            <a:alphaModFix/>
          </a:blip>
          <a:srcRect b="1700" l="0" r="0" t="1700"/>
          <a:stretch/>
        </p:blipFill>
        <p:spPr>
          <a:xfrm>
            <a:off x="514450" y="746263"/>
            <a:ext cx="8505800" cy="365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/>
          <p:nvPr/>
        </p:nvSpPr>
        <p:spPr>
          <a:xfrm rot="1195535">
            <a:off x="1399633" y="2825486"/>
            <a:ext cx="1582750" cy="954796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2"/>
          <p:cNvSpPr/>
          <p:nvPr/>
        </p:nvSpPr>
        <p:spPr>
          <a:xfrm>
            <a:off x="599544" y="3010240"/>
            <a:ext cx="693000" cy="16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2"/>
          <p:cNvSpPr/>
          <p:nvPr/>
        </p:nvSpPr>
        <p:spPr>
          <a:xfrm>
            <a:off x="599493" y="3327886"/>
            <a:ext cx="693000" cy="16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2"/>
          <p:cNvSpPr/>
          <p:nvPr/>
        </p:nvSpPr>
        <p:spPr>
          <a:xfrm>
            <a:off x="599541" y="3489970"/>
            <a:ext cx="693000" cy="162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030623" y="410863"/>
            <a:ext cx="3260481" cy="42620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9523"/>
              <a:buFont typeface="Open Sans"/>
              <a:buNone/>
            </a:pPr>
            <a:r>
              <a:rPr lang="en" sz="2100"/>
              <a:t>LOSS BY 3 SUBCATEGORIES</a:t>
            </a:r>
            <a:endParaRPr sz="2100"/>
          </a:p>
        </p:txBody>
      </p:sp>
      <p:pic>
        <p:nvPicPr>
          <p:cNvPr id="193" name="Google Shape;19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097" y="1365678"/>
            <a:ext cx="3908492" cy="170306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33"/>
          <p:cNvGraphicFramePr/>
          <p:nvPr/>
        </p:nvGraphicFramePr>
        <p:xfrm>
          <a:off x="998296" y="32284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{94A06F9D-7E78-4DA9-9FDE-8AA5F2722208}</a:tableStyleId>
              </a:tblPr>
              <a:tblGrid>
                <a:gridCol w="1192700"/>
                <a:gridCol w="1192700"/>
                <a:gridCol w="2145650"/>
                <a:gridCol w="1308150"/>
                <a:gridCol w="1308150"/>
              </a:tblGrid>
              <a:tr h="3815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Total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SubCat</a:t>
                      </a:r>
                      <a:r>
                        <a:rPr lang="en"/>
                        <a:t>e</a:t>
                      </a:r>
                      <a:r>
                        <a:rPr lang="en" sz="1400" u="none" cap="none" strike="noStrike"/>
                        <a:t>gory “Table”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Percentage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Rank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Sales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$2,307,249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$206,968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8.97%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4th</a:t>
                      </a:r>
                      <a:endParaRPr sz="1100"/>
                    </a:p>
                  </a:txBody>
                  <a:tcPr marT="34300" marB="34300" marR="68600" marL="68600"/>
                </a:tc>
              </a:tr>
              <a:tr h="467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Loss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$22,399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$17,733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79.17%</a:t>
                      </a:r>
                      <a:endParaRPr sz="1100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cap="none" strike="noStrike"/>
                        <a:t>1st</a:t>
                      </a:r>
                      <a:endParaRPr sz="1100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195" name="Google Shape;19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257" y="1440863"/>
            <a:ext cx="1246909" cy="724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5440" y="1365678"/>
            <a:ext cx="285750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aph showing the growth of a product&#10;&#10;Description automatically generated with medium confidence" id="201" name="Google Shape;201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685" y="649504"/>
            <a:ext cx="7676359" cy="3844492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4"/>
          <p:cNvSpPr/>
          <p:nvPr/>
        </p:nvSpPr>
        <p:spPr>
          <a:xfrm>
            <a:off x="7013862" y="1066108"/>
            <a:ext cx="498763" cy="330431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679565" y="436418"/>
            <a:ext cx="3940233" cy="70134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631766" y="2400214"/>
            <a:ext cx="4193771" cy="14652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2159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"/>
              <a:t>More Investigation (Ex Product Name, Manufacturer) on Subcategory “Table”</a:t>
            </a:r>
            <a:endParaRPr b="1"/>
          </a:p>
          <a:p>
            <a:pPr indent="-2159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"/>
              <a:t>Research on the Market Trend of this </a:t>
            </a:r>
            <a:r>
              <a:rPr b="1" lang="en"/>
              <a:t>SubCategory</a:t>
            </a:r>
            <a:endParaRPr b="1"/>
          </a:p>
          <a:p>
            <a:pPr indent="-215900" lvl="0" marL="2159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n"/>
              <a:t>Rectify the root cause of the loss</a:t>
            </a:r>
            <a:endParaRPr b="1"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200" y="1137757"/>
            <a:ext cx="3677600" cy="3119925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6"/>
          <p:cNvSpPr txBox="1"/>
          <p:nvPr>
            <p:ph type="title"/>
          </p:nvPr>
        </p:nvSpPr>
        <p:spPr>
          <a:xfrm>
            <a:off x="4993286" y="350453"/>
            <a:ext cx="3146756" cy="153939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" sz="4200">
                <a:solidFill>
                  <a:schemeClr val="dk1"/>
                </a:solidFill>
              </a:rPr>
              <a:t>THANK YOU</a:t>
            </a:r>
            <a:endParaRPr/>
          </a:p>
        </p:txBody>
      </p:sp>
      <p:sp>
        <p:nvSpPr>
          <p:cNvPr id="218" name="Google Shape;218;p36"/>
          <p:cNvSpPr/>
          <p:nvPr/>
        </p:nvSpPr>
        <p:spPr>
          <a:xfrm>
            <a:off x="242224" y="415614"/>
            <a:ext cx="4306642" cy="4306642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corn Logo Template" id="219" name="Google Shape;219;p36"/>
          <p:cNvPicPr preferRelativeResize="0"/>
          <p:nvPr/>
        </p:nvPicPr>
        <p:blipFill rotWithShape="1">
          <a:blip r:embed="rId3">
            <a:alphaModFix/>
          </a:blip>
          <a:srcRect b="1" l="16618" r="20883" t="0"/>
          <a:stretch/>
        </p:blipFill>
        <p:spPr>
          <a:xfrm>
            <a:off x="541161" y="415613"/>
            <a:ext cx="4306642" cy="4306642"/>
          </a:xfrm>
          <a:custGeom>
            <a:rect b="b" l="l" r="r" t="t"/>
            <a:pathLst>
              <a:path extrusionOk="0" h="1838528" w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20" name="Google Shape;220;p36"/>
          <p:cNvSpPr/>
          <p:nvPr/>
        </p:nvSpPr>
        <p:spPr>
          <a:xfrm>
            <a:off x="753717" y="527759"/>
            <a:ext cx="128636" cy="128636"/>
          </a:xfrm>
          <a:custGeom>
            <a:rect b="b" l="l" r="r" t="t"/>
            <a:pathLst>
              <a:path extrusionOk="0" h="171515" w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6"/>
          <p:cNvSpPr/>
          <p:nvPr/>
        </p:nvSpPr>
        <p:spPr>
          <a:xfrm>
            <a:off x="317065" y="1172022"/>
            <a:ext cx="118159" cy="118159"/>
          </a:xfrm>
          <a:custGeom>
            <a:rect b="b" l="l" r="r" t="t"/>
            <a:pathLst>
              <a:path extrusionOk="0" h="157545" w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4927929" y="2498730"/>
            <a:ext cx="3043042" cy="1684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</a:rPr>
              <a:t>Ramya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</a:rPr>
              <a:t>Arman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</a:rPr>
              <a:t>Amna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</a:rPr>
              <a:t>Sri Priya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</a:rPr>
              <a:t>Data Analytics Team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" sz="1500">
                <a:solidFill>
                  <a:schemeClr val="dk1"/>
                </a:solidFill>
              </a:rPr>
              <a:t>www.unicorn.com</a:t>
            </a:r>
            <a:endParaRPr sz="1500">
              <a:solidFill>
                <a:schemeClr val="dk1"/>
              </a:solidFill>
            </a:endParaRPr>
          </a:p>
          <a:p>
            <a:pPr indent="11430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114300" lvl="0" marL="0" rtl="0" algn="l">
              <a:lnSpc>
                <a:spcPct val="90000"/>
              </a:lnSpc>
              <a:spcBef>
                <a:spcPts val="900"/>
              </a:spcBef>
              <a:spcAft>
                <a:spcPts val="120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23" name="Google Shape;223;p36"/>
          <p:cNvSpPr/>
          <p:nvPr/>
        </p:nvSpPr>
        <p:spPr>
          <a:xfrm>
            <a:off x="4090612" y="4331312"/>
            <a:ext cx="84319" cy="84319"/>
          </a:xfrm>
          <a:custGeom>
            <a:rect b="b" l="l" r="r" t="t"/>
            <a:pathLst>
              <a:path extrusionOk="0" h="112426" w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6"/>
          <p:cNvCxnSpPr/>
          <p:nvPr/>
        </p:nvCxnSpPr>
        <p:spPr>
          <a:xfrm>
            <a:off x="8689622" y="2714454"/>
            <a:ext cx="0" cy="2429046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bevel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