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A32"/>
    <a:srgbClr val="1B2345"/>
    <a:srgbClr val="0F2B49"/>
    <a:srgbClr val="0D093D"/>
    <a:srgbClr val="06073C"/>
    <a:srgbClr val="000000"/>
    <a:srgbClr val="0D253F"/>
    <a:srgbClr val="2C79CE"/>
    <a:srgbClr val="0A1C30"/>
    <a:srgbClr val="4D4F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73"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645C-4E07-6808-B974-894BF3A3C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23CE38-5EA3-D8F6-3489-2CD6492B8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F2F11F-AA7F-558F-D491-62AC7F80FECC}"/>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5" name="Footer Placeholder 4">
            <a:extLst>
              <a:ext uri="{FF2B5EF4-FFF2-40B4-BE49-F238E27FC236}">
                <a16:creationId xmlns:a16="http://schemas.microsoft.com/office/drawing/2014/main" id="{30C6F624-7FEF-31BB-1A4E-647DAA765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65D4D-0BC7-8BD8-C30A-610BD8D8041D}"/>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2240188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C1B0-B729-988F-1AE2-43C2448ACB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B8BF0-0C6A-6D4A-3391-394B8BDA4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23DB3-A0F7-80B8-0D81-349FBE0290C7}"/>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5" name="Footer Placeholder 4">
            <a:extLst>
              <a:ext uri="{FF2B5EF4-FFF2-40B4-BE49-F238E27FC236}">
                <a16:creationId xmlns:a16="http://schemas.microsoft.com/office/drawing/2014/main" id="{01DB2971-519A-30C2-63CE-E4B61DE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5CBA7-152B-A52C-9DB2-A639F48BAD29}"/>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4109257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DC9FC3-4175-C324-EE08-07AABDF86C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C1E238-9FC4-2A4E-FA67-550DAF4EF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1B663-0F4D-339F-E7FD-0ABC2DCE5384}"/>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5" name="Footer Placeholder 4">
            <a:extLst>
              <a:ext uri="{FF2B5EF4-FFF2-40B4-BE49-F238E27FC236}">
                <a16:creationId xmlns:a16="http://schemas.microsoft.com/office/drawing/2014/main" id="{73188465-7BD3-72DA-2E11-8906DD0E1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DF2A1-F91E-2444-B9C7-0A7B7A1E9C75}"/>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2056415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0698-F33E-4A3A-9D2D-7BFB7A4D59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3B2378-771F-FEB3-FF57-1ECDDE4B7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E6855-F73B-56F9-FE35-B67759C64714}"/>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5" name="Footer Placeholder 4">
            <a:extLst>
              <a:ext uri="{FF2B5EF4-FFF2-40B4-BE49-F238E27FC236}">
                <a16:creationId xmlns:a16="http://schemas.microsoft.com/office/drawing/2014/main" id="{6D95E603-C923-6056-EC93-D4F206BD2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CCC02-8BBB-74AC-90DF-005E689C6D9B}"/>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3876968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020B-B593-ACB9-4C0D-78E3CA803A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811EB6-D4CD-D3D5-25F6-CA4688A05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65FE3-4FE8-C4DF-9BDF-B39A51574C2B}"/>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5" name="Footer Placeholder 4">
            <a:extLst>
              <a:ext uri="{FF2B5EF4-FFF2-40B4-BE49-F238E27FC236}">
                <a16:creationId xmlns:a16="http://schemas.microsoft.com/office/drawing/2014/main" id="{B8D743E5-FC79-4BB3-73C5-1A74BDFE2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49EB5-84EB-33F1-2AA3-0AD7489E9CA4}"/>
              </a:ext>
            </a:extLst>
          </p:cNvPr>
          <p:cNvSpPr>
            <a:spLocks noGrp="1"/>
          </p:cNvSpPr>
          <p:nvPr>
            <p:ph type="sldNum" sz="quarter" idx="12"/>
          </p:nvPr>
        </p:nvSpPr>
        <p:spPr/>
        <p:txBody>
          <a:bodyPr/>
          <a:lstStyle/>
          <a:p>
            <a:fld id="{3AA9D231-BE88-4442-B7FC-9D350DB964DB}" type="slidenum">
              <a:rPr lang="en-IN" smtClean="0"/>
              <a:t>‹#›</a:t>
            </a:fld>
            <a:endParaRPr lang="en-IN"/>
          </a:p>
        </p:txBody>
      </p:sp>
      <p:sp>
        <p:nvSpPr>
          <p:cNvPr id="7" name="Rectangle 6">
            <a:extLst>
              <a:ext uri="{FF2B5EF4-FFF2-40B4-BE49-F238E27FC236}">
                <a16:creationId xmlns:a16="http://schemas.microsoft.com/office/drawing/2014/main" id="{4245E8CB-87BD-5706-EB46-40D33DEFF702}"/>
              </a:ext>
            </a:extLst>
          </p:cNvPr>
          <p:cNvSpPr/>
          <p:nvPr userDrawn="1"/>
        </p:nvSpPr>
        <p:spPr>
          <a:xfrm>
            <a:off x="9956800" y="5933440"/>
            <a:ext cx="1727200" cy="697547"/>
          </a:xfrm>
          <a:prstGeom prst="rect">
            <a:avLst/>
          </a:prstGeom>
          <a:blipFill dpi="0" rotWithShape="1">
            <a:blip r:embed="rId2">
              <a:alphaModFix amt="4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9241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C4AD-787C-91A3-832F-141B89E72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F9AA4-1DE6-0C5A-CC51-DCD2EB4088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1C7E09-B163-FCE6-EAB4-63A5F5959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8DAC5-3914-0D0A-05F9-60A0411285BA}"/>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6" name="Footer Placeholder 5">
            <a:extLst>
              <a:ext uri="{FF2B5EF4-FFF2-40B4-BE49-F238E27FC236}">
                <a16:creationId xmlns:a16="http://schemas.microsoft.com/office/drawing/2014/main" id="{8AB6BA47-68EA-8745-C03B-68FB4788BE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6D95D-74D9-4237-6E16-1ED39832B685}"/>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3566780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0379-8383-C71B-A988-71782AEDEF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72797B-35B2-EC3B-73EC-42903BE52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5FCCD-43A8-A409-EEED-B8690ABFB7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D4CEB4-20A6-DF22-26A7-6156E5BA4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AADF05-DF37-E7E2-205A-048FACE5F8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B3D14C-5776-5F45-67D1-D16CFC848F96}"/>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8" name="Footer Placeholder 7">
            <a:extLst>
              <a:ext uri="{FF2B5EF4-FFF2-40B4-BE49-F238E27FC236}">
                <a16:creationId xmlns:a16="http://schemas.microsoft.com/office/drawing/2014/main" id="{ADBEA97C-4A11-1C41-764E-79A43E9DCF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8C1AE6-B83C-FF7D-2603-AC5A13581508}"/>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2698785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AFC2-123B-9088-8612-AE1DA0BE85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44CB7B-FAD6-72C4-ED4B-F716F295D152}"/>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4" name="Footer Placeholder 3">
            <a:extLst>
              <a:ext uri="{FF2B5EF4-FFF2-40B4-BE49-F238E27FC236}">
                <a16:creationId xmlns:a16="http://schemas.microsoft.com/office/drawing/2014/main" id="{F1A56B5A-34B2-83B5-4C4D-C4383338E8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58A2DB-ADCF-401E-C0D7-8BEE763F2474}"/>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90987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E53E6-36B1-AD87-D706-DE511FECB857}"/>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3" name="Footer Placeholder 2">
            <a:extLst>
              <a:ext uri="{FF2B5EF4-FFF2-40B4-BE49-F238E27FC236}">
                <a16:creationId xmlns:a16="http://schemas.microsoft.com/office/drawing/2014/main" id="{F82307AE-E75C-DD8A-E8CE-A06DDB6E1A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86F8A8-45B7-4B3C-8F23-921C472C3CF5}"/>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417967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515F-0ECC-4B8E-4F80-233C4FCFD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35F52A-4DA2-4E83-7FD4-2F5A103D3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8DA6CF-79A5-3869-9675-2E56A3F3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AABFC-77C6-545E-7BBB-B945798519C1}"/>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6" name="Footer Placeholder 5">
            <a:extLst>
              <a:ext uri="{FF2B5EF4-FFF2-40B4-BE49-F238E27FC236}">
                <a16:creationId xmlns:a16="http://schemas.microsoft.com/office/drawing/2014/main" id="{40975E6B-C916-B77E-B718-A52C9D067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E34C5-4135-C2F1-3817-1451518695BB}"/>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13062102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6ACC-C833-3A56-63F9-BA785E4ED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91931C-8C7B-EDF8-9BC9-AF194923E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EEC850-AB72-9E31-B4F1-B26B951D7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93E06-A52A-A5C4-1F9A-2492A033687E}"/>
              </a:ext>
            </a:extLst>
          </p:cNvPr>
          <p:cNvSpPr>
            <a:spLocks noGrp="1"/>
          </p:cNvSpPr>
          <p:nvPr>
            <p:ph type="dt" sz="half" idx="10"/>
          </p:nvPr>
        </p:nvSpPr>
        <p:spPr/>
        <p:txBody>
          <a:bodyPr/>
          <a:lstStyle/>
          <a:p>
            <a:fld id="{D0035D48-AEC8-4282-8A8E-014C9A787239}" type="datetimeFigureOut">
              <a:rPr lang="en-IN" smtClean="0"/>
              <a:t>04-03-2023</a:t>
            </a:fld>
            <a:endParaRPr lang="en-IN"/>
          </a:p>
        </p:txBody>
      </p:sp>
      <p:sp>
        <p:nvSpPr>
          <p:cNvPr id="6" name="Footer Placeholder 5">
            <a:extLst>
              <a:ext uri="{FF2B5EF4-FFF2-40B4-BE49-F238E27FC236}">
                <a16:creationId xmlns:a16="http://schemas.microsoft.com/office/drawing/2014/main" id="{126365A0-4775-EDF5-3569-BF36EDAE8A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BA4698-32DF-D84C-EA56-52E7EF9A094D}"/>
              </a:ext>
            </a:extLst>
          </p:cNvPr>
          <p:cNvSpPr>
            <a:spLocks noGrp="1"/>
          </p:cNvSpPr>
          <p:nvPr>
            <p:ph type="sldNum" sz="quarter" idx="12"/>
          </p:nvPr>
        </p:nvSpPr>
        <p:spPr/>
        <p:txBody>
          <a:bodyPr/>
          <a:lstStyle/>
          <a:p>
            <a:fld id="{3AA9D231-BE88-4442-B7FC-9D350DB964DB}" type="slidenum">
              <a:rPr lang="en-IN" smtClean="0"/>
              <a:t>‹#›</a:t>
            </a:fld>
            <a:endParaRPr lang="en-IN"/>
          </a:p>
        </p:txBody>
      </p:sp>
    </p:spTree>
    <p:extLst>
      <p:ext uri="{BB962C8B-B14F-4D97-AF65-F5344CB8AC3E}">
        <p14:creationId xmlns:p14="http://schemas.microsoft.com/office/powerpoint/2010/main" val="120148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2725E-126B-1D75-3B7B-5077D872B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E814B8-C70E-8A7F-1312-857680EC2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BE932-ADD1-5B67-4D53-B9FF02974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35D48-AEC8-4282-8A8E-014C9A787239}" type="datetimeFigureOut">
              <a:rPr lang="en-IN" smtClean="0"/>
              <a:t>04-03-2023</a:t>
            </a:fld>
            <a:endParaRPr lang="en-IN"/>
          </a:p>
        </p:txBody>
      </p:sp>
      <p:sp>
        <p:nvSpPr>
          <p:cNvPr id="5" name="Footer Placeholder 4">
            <a:extLst>
              <a:ext uri="{FF2B5EF4-FFF2-40B4-BE49-F238E27FC236}">
                <a16:creationId xmlns:a16="http://schemas.microsoft.com/office/drawing/2014/main" id="{DDF48F20-A7F6-149B-3114-EF83C088A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180AB3-6DED-A93C-4EBC-A78E06671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D231-BE88-4442-B7FC-9D350DB964DB}" type="slidenum">
              <a:rPr lang="en-IN" smtClean="0"/>
              <a:t>‹#›</a:t>
            </a:fld>
            <a:endParaRPr lang="en-IN"/>
          </a:p>
        </p:txBody>
      </p:sp>
    </p:spTree>
    <p:extLst>
      <p:ext uri="{BB962C8B-B14F-4D97-AF65-F5344CB8AC3E}">
        <p14:creationId xmlns:p14="http://schemas.microsoft.com/office/powerpoint/2010/main" val="280473599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vexels.com/png-svg/preview/157558/simple-computer-screen-icon-computer" TargetMode="External"/><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hyperlink" Target="https://clipground.com/computer-mouse-clipart.html" TargetMode="External"/><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1FEB5-870A-AFB7-8BFC-E429370477D6}"/>
              </a:ext>
            </a:extLst>
          </p:cNvPr>
          <p:cNvSpPr txBox="1"/>
          <p:nvPr/>
        </p:nvSpPr>
        <p:spPr>
          <a:xfrm>
            <a:off x="1296970" y="1147657"/>
            <a:ext cx="5271790" cy="4708981"/>
          </a:xfrm>
          <a:prstGeom prst="rect">
            <a:avLst/>
          </a:prstGeom>
          <a:noFill/>
        </p:spPr>
        <p:txBody>
          <a:bodyPr wrap="square">
            <a:spAutoFit/>
          </a:bodyPr>
          <a:lstStyle/>
          <a:p>
            <a:r>
              <a:rPr lang="en-US" sz="6000" i="0" dirty="0">
                <a:solidFill>
                  <a:schemeClr val="bg1">
                    <a:lumMod val="95000"/>
                  </a:schemeClr>
                </a:solidFill>
                <a:effectLst/>
                <a:latin typeface="Georgia" panose="02040502050405020303" pitchFamily="18" charset="0"/>
              </a:rPr>
              <a:t>Provide Insights to Management in Consumer Goods Domain</a:t>
            </a:r>
            <a:endParaRPr lang="en-IN" sz="4500" dirty="0">
              <a:solidFill>
                <a:schemeClr val="tx1">
                  <a:lumMod val="85000"/>
                </a:schemeClr>
              </a:solidFill>
              <a:latin typeface="Georgia" panose="02040502050405020303" pitchFamily="18" charset="0"/>
            </a:endParaRPr>
          </a:p>
        </p:txBody>
      </p:sp>
      <p:sp>
        <p:nvSpPr>
          <p:cNvPr id="9" name="TextBox 8">
            <a:extLst>
              <a:ext uri="{FF2B5EF4-FFF2-40B4-BE49-F238E27FC236}">
                <a16:creationId xmlns:a16="http://schemas.microsoft.com/office/drawing/2014/main" id="{4A30901C-4D3D-B309-20C8-7FDE8D258FFB}"/>
              </a:ext>
            </a:extLst>
          </p:cNvPr>
          <p:cNvSpPr txBox="1"/>
          <p:nvPr/>
        </p:nvSpPr>
        <p:spPr>
          <a:xfrm>
            <a:off x="7836935" y="3012699"/>
            <a:ext cx="3509086" cy="646331"/>
          </a:xfrm>
          <a:prstGeom prst="rect">
            <a:avLst/>
          </a:prstGeom>
          <a:noFill/>
        </p:spPr>
        <p:txBody>
          <a:bodyPr wrap="square">
            <a:spAutoFit/>
          </a:bodyPr>
          <a:lstStyle/>
          <a:p>
            <a:r>
              <a:rPr lang="en-US" sz="1800" b="0" i="0" dirty="0">
                <a:solidFill>
                  <a:schemeClr val="bg1">
                    <a:lumMod val="95000"/>
                  </a:schemeClr>
                </a:solidFill>
                <a:effectLst/>
                <a:latin typeface="Georgia" panose="02040502050405020303" pitchFamily="18" charset="0"/>
              </a:rPr>
              <a:t>Presented By</a:t>
            </a:r>
          </a:p>
          <a:p>
            <a:r>
              <a:rPr lang="en-US" dirty="0">
                <a:solidFill>
                  <a:schemeClr val="bg1">
                    <a:lumMod val="95000"/>
                  </a:schemeClr>
                </a:solidFill>
                <a:latin typeface="Georgia" panose="02040502050405020303" pitchFamily="18" charset="0"/>
              </a:rPr>
              <a:t>AMNA KHURSHID</a:t>
            </a:r>
            <a:endParaRPr lang="en-IN" dirty="0">
              <a:solidFill>
                <a:schemeClr val="bg1">
                  <a:lumMod val="95000"/>
                </a:schemeClr>
              </a:solidFill>
              <a:latin typeface="Georgia" panose="02040502050405020303" pitchFamily="18" charset="0"/>
            </a:endParaRPr>
          </a:p>
        </p:txBody>
      </p:sp>
      <p:cxnSp>
        <p:nvCxnSpPr>
          <p:cNvPr id="11" name="Straight Connector 10">
            <a:extLst>
              <a:ext uri="{FF2B5EF4-FFF2-40B4-BE49-F238E27FC236}">
                <a16:creationId xmlns:a16="http://schemas.microsoft.com/office/drawing/2014/main" id="{507DBDBB-D8BD-DA0B-8B08-B61ECD8BB052}"/>
              </a:ext>
            </a:extLst>
          </p:cNvPr>
          <p:cNvCxnSpPr/>
          <p:nvPr/>
        </p:nvCxnSpPr>
        <p:spPr>
          <a:xfrm>
            <a:off x="7204736" y="2754434"/>
            <a:ext cx="0" cy="1334277"/>
          </a:xfrm>
          <a:prstGeom prst="line">
            <a:avLst/>
          </a:prstGeom>
          <a:ln>
            <a:solidFill>
              <a:schemeClr val="bg1">
                <a:lumMod val="95000"/>
              </a:schemeClr>
            </a:solidFill>
          </a:ln>
        </p:spPr>
        <p:style>
          <a:lnRef idx="3">
            <a:schemeClr val="accent6"/>
          </a:lnRef>
          <a:fillRef idx="0">
            <a:schemeClr val="accent6"/>
          </a:fillRef>
          <a:effectRef idx="2">
            <a:schemeClr val="accent6"/>
          </a:effectRef>
          <a:fontRef idx="minor">
            <a:schemeClr val="tx1"/>
          </a:fontRef>
        </p:style>
      </p:cxnSp>
      <p:pic>
        <p:nvPicPr>
          <p:cNvPr id="5" name="Picture 4">
            <a:extLst>
              <a:ext uri="{FF2B5EF4-FFF2-40B4-BE49-F238E27FC236}">
                <a16:creationId xmlns:a16="http://schemas.microsoft.com/office/drawing/2014/main" id="{FFDBB653-4E6E-EBD7-77ED-3D5EE60A5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336491"/>
            <a:ext cx="2661918" cy="957812"/>
          </a:xfrm>
          <a:prstGeom prst="rect">
            <a:avLst/>
          </a:prstGeom>
        </p:spPr>
      </p:pic>
      <p:pic>
        <p:nvPicPr>
          <p:cNvPr id="7" name="Picture 6">
            <a:extLst>
              <a:ext uri="{FF2B5EF4-FFF2-40B4-BE49-F238E27FC236}">
                <a16:creationId xmlns:a16="http://schemas.microsoft.com/office/drawing/2014/main" id="{1E231EE6-0A23-0285-DF58-90DFE2AA4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6720" y="5545158"/>
            <a:ext cx="2489198" cy="957812"/>
          </a:xfrm>
          <a:prstGeom prst="rect">
            <a:avLst/>
          </a:prstGeom>
        </p:spPr>
      </p:pic>
    </p:spTree>
    <p:extLst>
      <p:ext uri="{BB962C8B-B14F-4D97-AF65-F5344CB8AC3E}">
        <p14:creationId xmlns:p14="http://schemas.microsoft.com/office/powerpoint/2010/main" val="4097584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FC66E4-7014-DA04-EC60-2F097524A5FB}"/>
              </a:ext>
            </a:extLst>
          </p:cNvPr>
          <p:cNvSpPr txBox="1"/>
          <p:nvPr/>
        </p:nvSpPr>
        <p:spPr>
          <a:xfrm>
            <a:off x="352424" y="392668"/>
            <a:ext cx="2562225"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Insights:</a:t>
            </a:r>
          </a:p>
        </p:txBody>
      </p:sp>
      <p:sp>
        <p:nvSpPr>
          <p:cNvPr id="8" name="TextBox 7">
            <a:extLst>
              <a:ext uri="{FF2B5EF4-FFF2-40B4-BE49-F238E27FC236}">
                <a16:creationId xmlns:a16="http://schemas.microsoft.com/office/drawing/2014/main" id="{A46EA258-5A0E-FE3E-03B6-E58F90CB76EF}"/>
              </a:ext>
            </a:extLst>
          </p:cNvPr>
          <p:cNvSpPr txBox="1"/>
          <p:nvPr/>
        </p:nvSpPr>
        <p:spPr>
          <a:xfrm>
            <a:off x="491488" y="1202353"/>
            <a:ext cx="3856853"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lumMod val="95000"/>
                  </a:schemeClr>
                </a:solidFill>
                <a:latin typeface="Georgia" panose="02040502050405020303" pitchFamily="18" charset="0"/>
              </a:rPr>
              <a:t>There is a unique product increase of 36.33% in fiscal year 2020 to 2021.</a:t>
            </a:r>
          </a:p>
          <a:p>
            <a:pPr marL="342900" indent="-342900">
              <a:buFont typeface="Arial" panose="020B0604020202020204" pitchFamily="34" charset="0"/>
              <a:buChar char="•"/>
            </a:pPr>
            <a:endParaRPr lang="en-IN" sz="2400" dirty="0">
              <a:solidFill>
                <a:schemeClr val="bg1">
                  <a:lumMod val="95000"/>
                </a:schemeClr>
              </a:solidFill>
              <a:latin typeface="Georgia" panose="02040502050405020303" pitchFamily="18" charset="0"/>
            </a:endParaRPr>
          </a:p>
          <a:p>
            <a:pPr marL="342900" indent="-342900">
              <a:buFont typeface="Arial" panose="020B0604020202020204" pitchFamily="34" charset="0"/>
              <a:buChar char="•"/>
            </a:pPr>
            <a:r>
              <a:rPr lang="en-IN" sz="2400" dirty="0">
                <a:solidFill>
                  <a:schemeClr val="bg1">
                    <a:lumMod val="95000"/>
                  </a:schemeClr>
                </a:solidFill>
                <a:latin typeface="Georgia" panose="02040502050405020303" pitchFamily="18" charset="0"/>
              </a:rPr>
              <a:t>This is a considerable increase and it can help </a:t>
            </a:r>
            <a:r>
              <a:rPr lang="en-IN" sz="2400" dirty="0" err="1">
                <a:solidFill>
                  <a:schemeClr val="bg1">
                    <a:lumMod val="95000"/>
                  </a:schemeClr>
                </a:solidFill>
                <a:latin typeface="Georgia" panose="02040502050405020303" pitchFamily="18" charset="0"/>
              </a:rPr>
              <a:t>Atliq</a:t>
            </a:r>
            <a:r>
              <a:rPr lang="en-IN" sz="2400" dirty="0">
                <a:solidFill>
                  <a:schemeClr val="bg1">
                    <a:lumMod val="95000"/>
                  </a:schemeClr>
                </a:solidFill>
                <a:latin typeface="Georgia" panose="02040502050405020303" pitchFamily="18" charset="0"/>
              </a:rPr>
              <a:t> to increase its customer base.</a:t>
            </a:r>
          </a:p>
          <a:p>
            <a:endParaRPr lang="en-IN" sz="2400" dirty="0">
              <a:solidFill>
                <a:schemeClr val="bg1">
                  <a:lumMod val="95000"/>
                </a:schemeClr>
              </a:solidFill>
              <a:latin typeface="Georgia" panose="02040502050405020303" pitchFamily="18" charset="0"/>
            </a:endParaRPr>
          </a:p>
          <a:p>
            <a:pPr marL="342900" indent="-342900">
              <a:buFont typeface="Arial" panose="020B0604020202020204" pitchFamily="34" charset="0"/>
              <a:buChar char="•"/>
            </a:pPr>
            <a:r>
              <a:rPr lang="en-IN" sz="2400" dirty="0">
                <a:solidFill>
                  <a:schemeClr val="bg1">
                    <a:lumMod val="95000"/>
                  </a:schemeClr>
                </a:solidFill>
                <a:latin typeface="Georgia" panose="02040502050405020303" pitchFamily="18" charset="0"/>
              </a:rPr>
              <a:t>Being a covid affected time period it is a appreciated performance.</a:t>
            </a:r>
          </a:p>
        </p:txBody>
      </p:sp>
      <p:pic>
        <p:nvPicPr>
          <p:cNvPr id="12" name="Picture 11">
            <a:extLst>
              <a:ext uri="{FF2B5EF4-FFF2-40B4-BE49-F238E27FC236}">
                <a16:creationId xmlns:a16="http://schemas.microsoft.com/office/drawing/2014/main" id="{0C3DC067-8F99-83DD-DBCC-10A0F703D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612" y="1539551"/>
            <a:ext cx="3769568" cy="4030823"/>
          </a:xfrm>
          <a:prstGeom prst="rect">
            <a:avLst/>
          </a:prstGeom>
        </p:spPr>
      </p:pic>
    </p:spTree>
    <p:extLst>
      <p:ext uri="{BB962C8B-B14F-4D97-AF65-F5344CB8AC3E}">
        <p14:creationId xmlns:p14="http://schemas.microsoft.com/office/powerpoint/2010/main" val="36788323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431FE4-E15E-5E41-9C86-AD68AD7EFAFF}"/>
              </a:ext>
            </a:extLst>
          </p:cNvPr>
          <p:cNvSpPr txBox="1"/>
          <p:nvPr/>
        </p:nvSpPr>
        <p:spPr>
          <a:xfrm>
            <a:off x="733425" y="890834"/>
            <a:ext cx="2870137"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Request 3 :</a:t>
            </a:r>
          </a:p>
        </p:txBody>
      </p:sp>
      <p:sp>
        <p:nvSpPr>
          <p:cNvPr id="3" name="TextBox 2">
            <a:extLst>
              <a:ext uri="{FF2B5EF4-FFF2-40B4-BE49-F238E27FC236}">
                <a16:creationId xmlns:a16="http://schemas.microsoft.com/office/drawing/2014/main" id="{9DE15B0B-F576-585B-BCC1-3114753EC0A7}"/>
              </a:ext>
            </a:extLst>
          </p:cNvPr>
          <p:cNvSpPr txBox="1"/>
          <p:nvPr/>
        </p:nvSpPr>
        <p:spPr>
          <a:xfrm>
            <a:off x="733425" y="2383597"/>
            <a:ext cx="4133850" cy="3416320"/>
          </a:xfrm>
          <a:prstGeom prst="rect">
            <a:avLst/>
          </a:prstGeom>
          <a:noFill/>
        </p:spPr>
        <p:txBody>
          <a:bodyPr wrap="square">
            <a:spAutoFit/>
          </a:bodyPr>
          <a:lstStyle/>
          <a:p>
            <a:r>
              <a:rPr lang="en-US" sz="2400" dirty="0">
                <a:solidFill>
                  <a:schemeClr val="bg1">
                    <a:lumMod val="95000"/>
                  </a:schemeClr>
                </a:solidFill>
                <a:latin typeface="Georgia" panose="02040502050405020303" pitchFamily="18" charset="0"/>
              </a:rPr>
              <a:t>Provide a report with all the unique product counts for each segment and</a:t>
            </a:r>
          </a:p>
          <a:p>
            <a:r>
              <a:rPr lang="en-US" sz="2400" dirty="0">
                <a:solidFill>
                  <a:schemeClr val="bg1">
                    <a:lumMod val="95000"/>
                  </a:schemeClr>
                </a:solidFill>
                <a:latin typeface="Georgia" panose="02040502050405020303" pitchFamily="18" charset="0"/>
              </a:rPr>
              <a:t>sort them in descending order of product counts. </a:t>
            </a:r>
          </a:p>
          <a:p>
            <a:endParaRPr lang="en-US" sz="2400" dirty="0">
              <a:solidFill>
                <a:schemeClr val="bg1">
                  <a:lumMod val="95000"/>
                </a:schemeClr>
              </a:solidFill>
              <a:latin typeface="Georgia" panose="02040502050405020303" pitchFamily="18" charset="0"/>
            </a:endParaRPr>
          </a:p>
          <a:p>
            <a:r>
              <a:rPr lang="en-US" sz="2400" dirty="0">
                <a:solidFill>
                  <a:schemeClr val="bg1">
                    <a:lumMod val="95000"/>
                  </a:schemeClr>
                </a:solidFill>
                <a:latin typeface="Georgia" panose="02040502050405020303" pitchFamily="18" charset="0"/>
              </a:rPr>
              <a:t>The final output contains </a:t>
            </a:r>
            <a:r>
              <a:rPr lang="en-US" sz="2400" b="1" dirty="0">
                <a:solidFill>
                  <a:schemeClr val="bg1">
                    <a:lumMod val="95000"/>
                  </a:schemeClr>
                </a:solidFill>
                <a:latin typeface="Georgia" panose="02040502050405020303" pitchFamily="18" charset="0"/>
              </a:rPr>
              <a:t>:</a:t>
            </a:r>
          </a:p>
          <a:p>
            <a:r>
              <a:rPr lang="en-US" sz="2400" dirty="0">
                <a:solidFill>
                  <a:schemeClr val="bg1">
                    <a:lumMod val="95000"/>
                  </a:schemeClr>
                </a:solidFill>
                <a:latin typeface="Georgia" panose="02040502050405020303" pitchFamily="18" charset="0"/>
              </a:rPr>
              <a:t>segment</a:t>
            </a:r>
          </a:p>
          <a:p>
            <a:r>
              <a:rPr lang="en-US" sz="2400" dirty="0" err="1">
                <a:solidFill>
                  <a:schemeClr val="bg1">
                    <a:lumMod val="95000"/>
                  </a:schemeClr>
                </a:solidFill>
                <a:latin typeface="Georgia" panose="02040502050405020303" pitchFamily="18" charset="0"/>
              </a:rPr>
              <a:t>product_count</a:t>
            </a:r>
            <a:endParaRPr lang="en-IN" sz="2400" dirty="0">
              <a:solidFill>
                <a:schemeClr val="bg1">
                  <a:lumMod val="95000"/>
                </a:schemeClr>
              </a:solidFill>
              <a:latin typeface="Georgia" panose="02040502050405020303" pitchFamily="18" charset="0"/>
            </a:endParaRPr>
          </a:p>
        </p:txBody>
      </p:sp>
      <p:sp>
        <p:nvSpPr>
          <p:cNvPr id="6" name="TextBox 5">
            <a:extLst>
              <a:ext uri="{FF2B5EF4-FFF2-40B4-BE49-F238E27FC236}">
                <a16:creationId xmlns:a16="http://schemas.microsoft.com/office/drawing/2014/main" id="{C0982DDE-62A8-476D-921F-5D93F02A71E0}"/>
              </a:ext>
            </a:extLst>
          </p:cNvPr>
          <p:cNvSpPr txBox="1"/>
          <p:nvPr/>
        </p:nvSpPr>
        <p:spPr>
          <a:xfrm>
            <a:off x="6381750" y="469302"/>
            <a:ext cx="5076825" cy="707886"/>
          </a:xfrm>
          <a:prstGeom prst="rect">
            <a:avLst/>
          </a:prstGeom>
          <a:noFill/>
        </p:spPr>
        <p:txBody>
          <a:bodyPr wrap="square" rtlCol="0">
            <a:spAutoFit/>
          </a:bodyPr>
          <a:lstStyle/>
          <a:p>
            <a:endParaRPr lang="en-IN" sz="2000" dirty="0">
              <a:solidFill>
                <a:schemeClr val="bg1">
                  <a:lumMod val="95000"/>
                </a:schemeClr>
              </a:solidFill>
              <a:latin typeface="Californian FB" panose="0207040306080B030204" pitchFamily="18" charset="0"/>
            </a:endParaRPr>
          </a:p>
          <a:p>
            <a:r>
              <a:rPr lang="en-IN" sz="2000" dirty="0">
                <a:solidFill>
                  <a:schemeClr val="bg1">
                    <a:lumMod val="95000"/>
                  </a:schemeClr>
                </a:solidFill>
                <a:latin typeface="Georgia" panose="02040502050405020303" pitchFamily="18" charset="0"/>
              </a:rPr>
              <a:t>Query:</a:t>
            </a:r>
          </a:p>
        </p:txBody>
      </p:sp>
      <p:pic>
        <p:nvPicPr>
          <p:cNvPr id="8" name="Picture 7">
            <a:extLst>
              <a:ext uri="{FF2B5EF4-FFF2-40B4-BE49-F238E27FC236}">
                <a16:creationId xmlns:a16="http://schemas.microsoft.com/office/drawing/2014/main" id="{A9795A25-D1BB-B050-8C2E-1E815831F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012" y="1537165"/>
            <a:ext cx="4722564" cy="1457962"/>
          </a:xfrm>
          <a:prstGeom prst="rect">
            <a:avLst/>
          </a:prstGeom>
        </p:spPr>
      </p:pic>
      <p:sp>
        <p:nvSpPr>
          <p:cNvPr id="9" name="TextBox 8">
            <a:extLst>
              <a:ext uri="{FF2B5EF4-FFF2-40B4-BE49-F238E27FC236}">
                <a16:creationId xmlns:a16="http://schemas.microsoft.com/office/drawing/2014/main" id="{2E16A96F-9B96-40D0-8BE8-02B225EF9ECD}"/>
              </a:ext>
            </a:extLst>
          </p:cNvPr>
          <p:cNvSpPr txBox="1"/>
          <p:nvPr/>
        </p:nvSpPr>
        <p:spPr>
          <a:xfrm>
            <a:off x="6477000" y="3604885"/>
            <a:ext cx="1258078"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Output:</a:t>
            </a:r>
          </a:p>
        </p:txBody>
      </p:sp>
      <p:pic>
        <p:nvPicPr>
          <p:cNvPr id="11" name="Picture 10">
            <a:extLst>
              <a:ext uri="{FF2B5EF4-FFF2-40B4-BE49-F238E27FC236}">
                <a16:creationId xmlns:a16="http://schemas.microsoft.com/office/drawing/2014/main" id="{24BD77A1-1879-1FF5-4618-9DD2B4F91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011" y="4353827"/>
            <a:ext cx="2731839" cy="2151748"/>
          </a:xfrm>
          <a:prstGeom prst="rect">
            <a:avLst/>
          </a:prstGeom>
        </p:spPr>
      </p:pic>
    </p:spTree>
    <p:extLst>
      <p:ext uri="{BB962C8B-B14F-4D97-AF65-F5344CB8AC3E}">
        <p14:creationId xmlns:p14="http://schemas.microsoft.com/office/powerpoint/2010/main" val="36977206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9ED8A-5BCA-65B0-15E0-0ED626BBAB6B}"/>
              </a:ext>
            </a:extLst>
          </p:cNvPr>
          <p:cNvSpPr txBox="1"/>
          <p:nvPr/>
        </p:nvSpPr>
        <p:spPr>
          <a:xfrm>
            <a:off x="352424" y="392668"/>
            <a:ext cx="2562225"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Insights</a:t>
            </a:r>
            <a:r>
              <a:rPr lang="en-IN" sz="3200" dirty="0">
                <a:solidFill>
                  <a:schemeClr val="bg1">
                    <a:lumMod val="95000"/>
                  </a:schemeClr>
                </a:solidFill>
                <a:latin typeface="Californian FB" panose="0207040306080B030204" pitchFamily="18" charset="0"/>
              </a:rPr>
              <a:t>:</a:t>
            </a:r>
          </a:p>
        </p:txBody>
      </p:sp>
      <p:pic>
        <p:nvPicPr>
          <p:cNvPr id="4" name="Picture 3">
            <a:extLst>
              <a:ext uri="{FF2B5EF4-FFF2-40B4-BE49-F238E27FC236}">
                <a16:creationId xmlns:a16="http://schemas.microsoft.com/office/drawing/2014/main" id="{E41BDAEE-1432-D6B1-A31B-158D78533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236" y="1038999"/>
            <a:ext cx="5171433" cy="4803640"/>
          </a:xfrm>
          <a:prstGeom prst="rect">
            <a:avLst/>
          </a:prstGeom>
        </p:spPr>
      </p:pic>
      <p:sp>
        <p:nvSpPr>
          <p:cNvPr id="6" name="TextBox 5">
            <a:extLst>
              <a:ext uri="{FF2B5EF4-FFF2-40B4-BE49-F238E27FC236}">
                <a16:creationId xmlns:a16="http://schemas.microsoft.com/office/drawing/2014/main" id="{4D3B33E6-BB4C-EA92-1EAF-AFA9FDC73453}"/>
              </a:ext>
            </a:extLst>
          </p:cNvPr>
          <p:cNvSpPr txBox="1"/>
          <p:nvPr/>
        </p:nvSpPr>
        <p:spPr>
          <a:xfrm>
            <a:off x="379728" y="1668296"/>
            <a:ext cx="4888170" cy="4154984"/>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Accessories and Peripheral segments have best unique product count. These segments may help in getting more sales as more products are there to choose from for customers.  </a:t>
            </a:r>
          </a:p>
          <a:p>
            <a:r>
              <a:rPr lang="en-IN" sz="2400" dirty="0">
                <a:solidFill>
                  <a:schemeClr val="bg1">
                    <a:lumMod val="95000"/>
                  </a:schemeClr>
                </a:solidFill>
                <a:latin typeface="Georgia" panose="02040502050405020303" pitchFamily="18" charset="0"/>
              </a:rPr>
              <a:t>    </a:t>
            </a: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Storage, Networking and Desktop segments need to increase their unique product counts.</a:t>
            </a:r>
          </a:p>
        </p:txBody>
      </p:sp>
    </p:spTree>
    <p:extLst>
      <p:ext uri="{BB962C8B-B14F-4D97-AF65-F5344CB8AC3E}">
        <p14:creationId xmlns:p14="http://schemas.microsoft.com/office/powerpoint/2010/main" val="467176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FC6F55-C5C4-D01E-3D33-2932216641E4}"/>
              </a:ext>
            </a:extLst>
          </p:cNvPr>
          <p:cNvSpPr txBox="1"/>
          <p:nvPr/>
        </p:nvSpPr>
        <p:spPr>
          <a:xfrm>
            <a:off x="421058" y="880303"/>
            <a:ext cx="2858474"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Request 4 :</a:t>
            </a:r>
          </a:p>
        </p:txBody>
      </p:sp>
      <p:sp>
        <p:nvSpPr>
          <p:cNvPr id="4" name="TextBox 3">
            <a:extLst>
              <a:ext uri="{FF2B5EF4-FFF2-40B4-BE49-F238E27FC236}">
                <a16:creationId xmlns:a16="http://schemas.microsoft.com/office/drawing/2014/main" id="{B60A463A-1A9F-E934-53ED-6A024EE29971}"/>
              </a:ext>
            </a:extLst>
          </p:cNvPr>
          <p:cNvSpPr txBox="1"/>
          <p:nvPr/>
        </p:nvSpPr>
        <p:spPr>
          <a:xfrm>
            <a:off x="333375" y="2119982"/>
            <a:ext cx="4371976" cy="4154984"/>
          </a:xfrm>
          <a:prstGeom prst="rect">
            <a:avLst/>
          </a:prstGeom>
          <a:noFill/>
        </p:spPr>
        <p:txBody>
          <a:bodyPr wrap="square" rtlCol="0">
            <a:spAutoFit/>
          </a:bodyPr>
          <a:lstStyle/>
          <a:p>
            <a:r>
              <a:rPr lang="en-US" sz="2400" dirty="0">
                <a:solidFill>
                  <a:schemeClr val="bg1">
                    <a:lumMod val="95000"/>
                  </a:schemeClr>
                </a:solidFill>
                <a:latin typeface="Georgia" panose="02040502050405020303" pitchFamily="18" charset="0"/>
              </a:rPr>
              <a:t>Follow-up: Which segment had the most increase in unique products in</a:t>
            </a:r>
          </a:p>
          <a:p>
            <a:r>
              <a:rPr lang="en-US" sz="2400" dirty="0">
                <a:solidFill>
                  <a:schemeClr val="bg1">
                    <a:lumMod val="95000"/>
                  </a:schemeClr>
                </a:solidFill>
                <a:latin typeface="Georgia" panose="02040502050405020303" pitchFamily="18" charset="0"/>
              </a:rPr>
              <a:t>2021 vs 2020? </a:t>
            </a:r>
          </a:p>
          <a:p>
            <a:endParaRPr lang="en-US" sz="2400" dirty="0">
              <a:solidFill>
                <a:schemeClr val="bg1">
                  <a:lumMod val="95000"/>
                </a:schemeClr>
              </a:solidFill>
              <a:latin typeface="Georgia" panose="02040502050405020303" pitchFamily="18" charset="0"/>
            </a:endParaRPr>
          </a:p>
          <a:p>
            <a:r>
              <a:rPr lang="en-US" sz="2400" dirty="0">
                <a:solidFill>
                  <a:schemeClr val="bg1">
                    <a:lumMod val="95000"/>
                  </a:schemeClr>
                </a:solidFill>
                <a:latin typeface="Georgia" panose="02040502050405020303" pitchFamily="18" charset="0"/>
              </a:rPr>
              <a:t>The final output contains these fields </a:t>
            </a:r>
            <a:r>
              <a:rPr lang="en-US" sz="2400" b="1" dirty="0">
                <a:solidFill>
                  <a:schemeClr val="bg1">
                    <a:lumMod val="95000"/>
                  </a:schemeClr>
                </a:solidFill>
                <a:latin typeface="Georgia" panose="02040502050405020303" pitchFamily="18" charset="0"/>
              </a:rPr>
              <a:t>:</a:t>
            </a:r>
          </a:p>
          <a:p>
            <a:r>
              <a:rPr lang="en-US" sz="2400" dirty="0">
                <a:solidFill>
                  <a:schemeClr val="bg1">
                    <a:lumMod val="95000"/>
                  </a:schemeClr>
                </a:solidFill>
                <a:latin typeface="Georgia" panose="02040502050405020303" pitchFamily="18" charset="0"/>
              </a:rPr>
              <a:t>segment</a:t>
            </a:r>
          </a:p>
          <a:p>
            <a:r>
              <a:rPr lang="en-US" sz="2400" dirty="0">
                <a:solidFill>
                  <a:schemeClr val="bg1">
                    <a:lumMod val="95000"/>
                  </a:schemeClr>
                </a:solidFill>
                <a:latin typeface="Georgia" panose="02040502050405020303" pitchFamily="18" charset="0"/>
              </a:rPr>
              <a:t>product_count_2020</a:t>
            </a:r>
          </a:p>
          <a:p>
            <a:r>
              <a:rPr lang="en-US" sz="2400" dirty="0">
                <a:solidFill>
                  <a:schemeClr val="bg1">
                    <a:lumMod val="95000"/>
                  </a:schemeClr>
                </a:solidFill>
                <a:latin typeface="Georgia" panose="02040502050405020303" pitchFamily="18" charset="0"/>
              </a:rPr>
              <a:t>product_count_2021</a:t>
            </a:r>
          </a:p>
          <a:p>
            <a:r>
              <a:rPr lang="en-US" sz="2400" dirty="0">
                <a:solidFill>
                  <a:schemeClr val="bg1">
                    <a:lumMod val="95000"/>
                  </a:schemeClr>
                </a:solidFill>
                <a:latin typeface="Georgia" panose="02040502050405020303" pitchFamily="18" charset="0"/>
              </a:rPr>
              <a:t>difference</a:t>
            </a:r>
          </a:p>
        </p:txBody>
      </p:sp>
      <p:sp>
        <p:nvSpPr>
          <p:cNvPr id="6" name="TextBox 5">
            <a:extLst>
              <a:ext uri="{FF2B5EF4-FFF2-40B4-BE49-F238E27FC236}">
                <a16:creationId xmlns:a16="http://schemas.microsoft.com/office/drawing/2014/main" id="{4CBC1DB5-A235-FEA5-6E60-88A6AED9CC42}"/>
              </a:ext>
            </a:extLst>
          </p:cNvPr>
          <p:cNvSpPr txBox="1"/>
          <p:nvPr/>
        </p:nvSpPr>
        <p:spPr>
          <a:xfrm>
            <a:off x="5518087" y="220921"/>
            <a:ext cx="6096000" cy="400110"/>
          </a:xfrm>
          <a:prstGeom prst="rect">
            <a:avLst/>
          </a:prstGeom>
          <a:noFill/>
        </p:spPr>
        <p:txBody>
          <a:bodyPr wrap="square">
            <a:spAutoFit/>
          </a:bodyPr>
          <a:lstStyle/>
          <a:p>
            <a:r>
              <a:rPr lang="en-IN" sz="2000" dirty="0">
                <a:solidFill>
                  <a:schemeClr val="bg1">
                    <a:lumMod val="95000"/>
                  </a:schemeClr>
                </a:solidFill>
                <a:latin typeface="Georgia" panose="02040502050405020303" pitchFamily="18" charset="0"/>
              </a:rPr>
              <a:t>     Query </a:t>
            </a:r>
            <a:r>
              <a:rPr lang="en-IN" sz="2000" b="1" dirty="0">
                <a:solidFill>
                  <a:schemeClr val="bg1">
                    <a:lumMod val="95000"/>
                  </a:schemeClr>
                </a:solidFill>
                <a:latin typeface="Georgia" panose="02040502050405020303" pitchFamily="18" charset="0"/>
              </a:rPr>
              <a:t>:</a:t>
            </a:r>
            <a:endParaRPr lang="en-IN" sz="2000" b="1" dirty="0">
              <a:latin typeface="Georgia" panose="02040502050405020303" pitchFamily="18" charset="0"/>
            </a:endParaRPr>
          </a:p>
        </p:txBody>
      </p:sp>
      <p:pic>
        <p:nvPicPr>
          <p:cNvPr id="8" name="Picture 7">
            <a:extLst>
              <a:ext uri="{FF2B5EF4-FFF2-40B4-BE49-F238E27FC236}">
                <a16:creationId xmlns:a16="http://schemas.microsoft.com/office/drawing/2014/main" id="{C4FCB785-EC7C-6007-25DE-20F5FC24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181" y="704717"/>
            <a:ext cx="4883859" cy="3834199"/>
          </a:xfrm>
          <a:prstGeom prst="rect">
            <a:avLst/>
          </a:prstGeom>
        </p:spPr>
      </p:pic>
      <p:pic>
        <p:nvPicPr>
          <p:cNvPr id="10" name="Picture 9">
            <a:extLst>
              <a:ext uri="{FF2B5EF4-FFF2-40B4-BE49-F238E27FC236}">
                <a16:creationId xmlns:a16="http://schemas.microsoft.com/office/drawing/2014/main" id="{EC440968-475A-70D4-AF72-36A49E944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767" y="5171425"/>
            <a:ext cx="4238625" cy="1383082"/>
          </a:xfrm>
          <a:prstGeom prst="rect">
            <a:avLst/>
          </a:prstGeom>
        </p:spPr>
      </p:pic>
      <p:sp>
        <p:nvSpPr>
          <p:cNvPr id="11" name="TextBox 10">
            <a:extLst>
              <a:ext uri="{FF2B5EF4-FFF2-40B4-BE49-F238E27FC236}">
                <a16:creationId xmlns:a16="http://schemas.microsoft.com/office/drawing/2014/main" id="{A3955A18-9A3A-9C0D-DCF9-1CF85E2E48CC}"/>
              </a:ext>
            </a:extLst>
          </p:cNvPr>
          <p:cNvSpPr txBox="1"/>
          <p:nvPr/>
        </p:nvSpPr>
        <p:spPr>
          <a:xfrm>
            <a:off x="5882134" y="4351779"/>
            <a:ext cx="1219200" cy="707886"/>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   </a:t>
            </a:r>
          </a:p>
          <a:p>
            <a:r>
              <a:rPr lang="en-IN" sz="2000" dirty="0">
                <a:solidFill>
                  <a:schemeClr val="bg1">
                    <a:lumMod val="95000"/>
                  </a:schemeClr>
                </a:solidFill>
                <a:latin typeface="Georgia" panose="02040502050405020303" pitchFamily="18" charset="0"/>
              </a:rPr>
              <a:t>Output </a:t>
            </a:r>
            <a:r>
              <a:rPr lang="en-IN" sz="2000" b="1" dirty="0">
                <a:solidFill>
                  <a:schemeClr val="bg1">
                    <a:lumMod val="95000"/>
                  </a:schemeClr>
                </a:solidFill>
                <a:latin typeface="Georgia" panose="02040502050405020303" pitchFamily="18" charset="0"/>
              </a:rPr>
              <a:t>:</a:t>
            </a:r>
          </a:p>
        </p:txBody>
      </p:sp>
    </p:spTree>
    <p:extLst>
      <p:ext uri="{BB962C8B-B14F-4D97-AF65-F5344CB8AC3E}">
        <p14:creationId xmlns:p14="http://schemas.microsoft.com/office/powerpoint/2010/main" val="294238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BC8D509-06E6-EA39-4F8A-EC14D8A8EC64}"/>
              </a:ext>
            </a:extLst>
          </p:cNvPr>
          <p:cNvSpPr txBox="1"/>
          <p:nvPr/>
        </p:nvSpPr>
        <p:spPr>
          <a:xfrm>
            <a:off x="438150" y="254242"/>
            <a:ext cx="6096000"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Insights :</a:t>
            </a:r>
            <a:endParaRPr lang="en-IN" sz="3600" dirty="0">
              <a:latin typeface="Georgia" panose="02040502050405020303" pitchFamily="18" charset="0"/>
            </a:endParaRPr>
          </a:p>
        </p:txBody>
      </p:sp>
      <p:pic>
        <p:nvPicPr>
          <p:cNvPr id="9" name="Picture 8">
            <a:extLst>
              <a:ext uri="{FF2B5EF4-FFF2-40B4-BE49-F238E27FC236}">
                <a16:creationId xmlns:a16="http://schemas.microsoft.com/office/drawing/2014/main" id="{F3074664-0595-DBB8-2B9A-097EB7D90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31" y="1240972"/>
            <a:ext cx="5063304" cy="4711958"/>
          </a:xfrm>
          <a:prstGeom prst="rect">
            <a:avLst/>
          </a:prstGeom>
        </p:spPr>
      </p:pic>
      <p:sp>
        <p:nvSpPr>
          <p:cNvPr id="11" name="TextBox 10">
            <a:extLst>
              <a:ext uri="{FF2B5EF4-FFF2-40B4-BE49-F238E27FC236}">
                <a16:creationId xmlns:a16="http://schemas.microsoft.com/office/drawing/2014/main" id="{6DD9752D-171D-3192-69D1-FD19C71A0CAD}"/>
              </a:ext>
            </a:extLst>
          </p:cNvPr>
          <p:cNvSpPr txBox="1"/>
          <p:nvPr/>
        </p:nvSpPr>
        <p:spPr>
          <a:xfrm>
            <a:off x="285116" y="971447"/>
            <a:ext cx="5063305" cy="5632311"/>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Accessories segment topped in increasing the number of unique products from 2020 to 2021. A survey or questionnaire for end users could be organised to find the reason for this  successful movement.</a:t>
            </a:r>
          </a:p>
          <a:p>
            <a:endParaRPr lang="en-IN"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Storage and Networking segment were much below par in increasing number of unique products going to 2021. A survey or questionnaire for end users could be organised to find the reason for this decline.</a:t>
            </a:r>
          </a:p>
        </p:txBody>
      </p:sp>
    </p:spTree>
    <p:extLst>
      <p:ext uri="{BB962C8B-B14F-4D97-AF65-F5344CB8AC3E}">
        <p14:creationId xmlns:p14="http://schemas.microsoft.com/office/powerpoint/2010/main" val="4205780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98590-6351-5BFC-C2ED-FABFB52031CB}"/>
              </a:ext>
            </a:extLst>
          </p:cNvPr>
          <p:cNvSpPr txBox="1"/>
          <p:nvPr/>
        </p:nvSpPr>
        <p:spPr>
          <a:xfrm>
            <a:off x="571500" y="520184"/>
            <a:ext cx="2432957"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Request 5:</a:t>
            </a:r>
            <a:endParaRPr lang="en-IN" sz="3600" b="1" dirty="0">
              <a:solidFill>
                <a:schemeClr val="bg1">
                  <a:lumMod val="95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9EE108F6-E72F-689A-E7AE-AAE303E5329A}"/>
              </a:ext>
            </a:extLst>
          </p:cNvPr>
          <p:cNvSpPr txBox="1"/>
          <p:nvPr/>
        </p:nvSpPr>
        <p:spPr>
          <a:xfrm>
            <a:off x="571500" y="2085974"/>
            <a:ext cx="3935186" cy="2554545"/>
          </a:xfrm>
          <a:prstGeom prst="rect">
            <a:avLst/>
          </a:prstGeom>
          <a:noFill/>
        </p:spPr>
        <p:txBody>
          <a:bodyPr wrap="square" rtlCol="0">
            <a:spAutoFit/>
          </a:bodyPr>
          <a:lstStyle/>
          <a:p>
            <a:r>
              <a:rPr lang="en-US" sz="2000" dirty="0">
                <a:solidFill>
                  <a:schemeClr val="bg1">
                    <a:lumMod val="95000"/>
                  </a:schemeClr>
                </a:solidFill>
                <a:latin typeface="Georgia" panose="02040502050405020303" pitchFamily="18" charset="0"/>
              </a:rPr>
              <a:t>Get the products that have the highest and lowest manufacturing costs.</a:t>
            </a:r>
          </a:p>
          <a:p>
            <a:endParaRPr lang="en-US" sz="2000" dirty="0">
              <a:solidFill>
                <a:schemeClr val="bg1">
                  <a:lumMod val="95000"/>
                </a:schemeClr>
              </a:solidFill>
              <a:latin typeface="Georgia" panose="02040502050405020303" pitchFamily="18" charset="0"/>
            </a:endParaRPr>
          </a:p>
          <a:p>
            <a:r>
              <a:rPr lang="en-US" sz="2000" dirty="0">
                <a:solidFill>
                  <a:schemeClr val="bg1">
                    <a:lumMod val="95000"/>
                  </a:schemeClr>
                </a:solidFill>
                <a:latin typeface="Georgia" panose="02040502050405020303" pitchFamily="18" charset="0"/>
              </a:rPr>
              <a:t>The final output should contain </a:t>
            </a:r>
            <a:r>
              <a:rPr lang="en-US" sz="2000" b="1" dirty="0">
                <a:solidFill>
                  <a:schemeClr val="bg1">
                    <a:lumMod val="95000"/>
                  </a:schemeClr>
                </a:solidFill>
                <a:latin typeface="Georgia" panose="02040502050405020303" pitchFamily="18" charset="0"/>
              </a:rPr>
              <a:t>:</a:t>
            </a:r>
          </a:p>
          <a:p>
            <a:r>
              <a:rPr lang="en-US" sz="2000" dirty="0" err="1">
                <a:solidFill>
                  <a:schemeClr val="bg1">
                    <a:lumMod val="95000"/>
                  </a:schemeClr>
                </a:solidFill>
                <a:latin typeface="Georgia" panose="02040502050405020303" pitchFamily="18" charset="0"/>
              </a:rPr>
              <a:t>product_code</a:t>
            </a:r>
            <a:endParaRPr lang="en-US" sz="2000" dirty="0">
              <a:solidFill>
                <a:schemeClr val="bg1">
                  <a:lumMod val="95000"/>
                </a:schemeClr>
              </a:solidFill>
              <a:latin typeface="Georgia" panose="02040502050405020303" pitchFamily="18" charset="0"/>
            </a:endParaRPr>
          </a:p>
          <a:p>
            <a:r>
              <a:rPr lang="en-US" sz="2000" dirty="0">
                <a:solidFill>
                  <a:schemeClr val="bg1">
                    <a:lumMod val="95000"/>
                  </a:schemeClr>
                </a:solidFill>
                <a:latin typeface="Georgia" panose="02040502050405020303" pitchFamily="18" charset="0"/>
              </a:rPr>
              <a:t>product</a:t>
            </a:r>
          </a:p>
          <a:p>
            <a:r>
              <a:rPr lang="en-US" sz="2000" dirty="0" err="1">
                <a:solidFill>
                  <a:schemeClr val="bg1">
                    <a:lumMod val="95000"/>
                  </a:schemeClr>
                </a:solidFill>
                <a:latin typeface="Georgia" panose="02040502050405020303" pitchFamily="18" charset="0"/>
              </a:rPr>
              <a:t>manufacturing_cost</a:t>
            </a:r>
            <a:endParaRPr lang="en-IN" sz="2000" dirty="0">
              <a:solidFill>
                <a:schemeClr val="bg1">
                  <a:lumMod val="9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B2823653-13BF-26DE-8F62-ACFFD2A58047}"/>
              </a:ext>
            </a:extLst>
          </p:cNvPr>
          <p:cNvSpPr txBox="1"/>
          <p:nvPr/>
        </p:nvSpPr>
        <p:spPr>
          <a:xfrm>
            <a:off x="5339715" y="784840"/>
            <a:ext cx="2857500"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Query </a:t>
            </a:r>
            <a:r>
              <a:rPr lang="en-IN" sz="2000" b="1" dirty="0">
                <a:solidFill>
                  <a:schemeClr val="bg1">
                    <a:lumMod val="95000"/>
                  </a:schemeClr>
                </a:solidFill>
                <a:latin typeface="Georgia" panose="02040502050405020303" pitchFamily="18" charset="0"/>
              </a:rPr>
              <a:t>:</a:t>
            </a:r>
          </a:p>
        </p:txBody>
      </p:sp>
      <p:pic>
        <p:nvPicPr>
          <p:cNvPr id="7" name="Picture 6">
            <a:extLst>
              <a:ext uri="{FF2B5EF4-FFF2-40B4-BE49-F238E27FC236}">
                <a16:creationId xmlns:a16="http://schemas.microsoft.com/office/drawing/2014/main" id="{6862A4F4-9766-643C-0F23-58FE0297B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475" y="1388537"/>
            <a:ext cx="5915025" cy="1916668"/>
          </a:xfrm>
          <a:prstGeom prst="rect">
            <a:avLst/>
          </a:prstGeom>
        </p:spPr>
      </p:pic>
      <p:pic>
        <p:nvPicPr>
          <p:cNvPr id="9" name="Picture 8">
            <a:extLst>
              <a:ext uri="{FF2B5EF4-FFF2-40B4-BE49-F238E27FC236}">
                <a16:creationId xmlns:a16="http://schemas.microsoft.com/office/drawing/2014/main" id="{EB3B7E54-BE6A-DC1E-92CE-6FAF6A9EC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75" y="4767680"/>
            <a:ext cx="5915025" cy="1354693"/>
          </a:xfrm>
          <a:prstGeom prst="rect">
            <a:avLst/>
          </a:prstGeom>
        </p:spPr>
      </p:pic>
      <p:sp>
        <p:nvSpPr>
          <p:cNvPr id="10" name="TextBox 9">
            <a:extLst>
              <a:ext uri="{FF2B5EF4-FFF2-40B4-BE49-F238E27FC236}">
                <a16:creationId xmlns:a16="http://schemas.microsoft.com/office/drawing/2014/main" id="{3934A03D-57D4-8A36-AE5E-04D844ABA829}"/>
              </a:ext>
            </a:extLst>
          </p:cNvPr>
          <p:cNvSpPr txBox="1"/>
          <p:nvPr/>
        </p:nvSpPr>
        <p:spPr>
          <a:xfrm>
            <a:off x="5339715" y="4012565"/>
            <a:ext cx="1485900"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Output :</a:t>
            </a:r>
          </a:p>
        </p:txBody>
      </p:sp>
    </p:spTree>
    <p:extLst>
      <p:ext uri="{BB962C8B-B14F-4D97-AF65-F5344CB8AC3E}">
        <p14:creationId xmlns:p14="http://schemas.microsoft.com/office/powerpoint/2010/main" val="1504543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0BEDDA-02AB-AE68-47C5-30529B6E4563}"/>
              </a:ext>
            </a:extLst>
          </p:cNvPr>
          <p:cNvSpPr txBox="1"/>
          <p:nvPr/>
        </p:nvSpPr>
        <p:spPr>
          <a:xfrm>
            <a:off x="352118" y="622501"/>
            <a:ext cx="6096000"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Insights :</a:t>
            </a:r>
          </a:p>
        </p:txBody>
      </p:sp>
      <p:sp>
        <p:nvSpPr>
          <p:cNvPr id="5" name="TextBox 4">
            <a:extLst>
              <a:ext uri="{FF2B5EF4-FFF2-40B4-BE49-F238E27FC236}">
                <a16:creationId xmlns:a16="http://schemas.microsoft.com/office/drawing/2014/main" id="{D0BE0071-6BBF-20BF-2AE4-C33A06F6458A}"/>
              </a:ext>
            </a:extLst>
          </p:cNvPr>
          <p:cNvSpPr txBox="1"/>
          <p:nvPr/>
        </p:nvSpPr>
        <p:spPr>
          <a:xfrm>
            <a:off x="352118" y="1582305"/>
            <a:ext cx="6096000" cy="4893647"/>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 Analysing deeper, the total manufacturing cost(for all quantities) incurred by </a:t>
            </a:r>
            <a:r>
              <a:rPr lang="en-IN" sz="2400" dirty="0" err="1">
                <a:solidFill>
                  <a:schemeClr val="bg1">
                    <a:lumMod val="95000"/>
                  </a:schemeClr>
                </a:solidFill>
                <a:latin typeface="Georgia" panose="02040502050405020303" pitchFamily="18" charset="0"/>
              </a:rPr>
              <a:t>Atliq</a:t>
            </a:r>
            <a:r>
              <a:rPr lang="en-IN" sz="2400" dirty="0">
                <a:solidFill>
                  <a:schemeClr val="bg1">
                    <a:lumMod val="95000"/>
                  </a:schemeClr>
                </a:solidFill>
                <a:latin typeface="Georgia" panose="02040502050405020303" pitchFamily="18" charset="0"/>
              </a:rPr>
              <a:t> is near about same, i.e. 5,99,231(single quantity cost * total quantity manufactured) and 5,51,054 for lowest manufacturing cost product and </a:t>
            </a:r>
          </a:p>
          <a:p>
            <a:r>
              <a:rPr lang="en-IN" sz="2400" dirty="0">
                <a:solidFill>
                  <a:schemeClr val="bg1">
                    <a:lumMod val="95000"/>
                  </a:schemeClr>
                </a:solidFill>
                <a:latin typeface="Georgia" panose="02040502050405020303" pitchFamily="18" charset="0"/>
              </a:rPr>
              <a:t>    highest manufacturing cost product </a:t>
            </a:r>
          </a:p>
          <a:p>
            <a:r>
              <a:rPr lang="en-IN" sz="2400" dirty="0">
                <a:solidFill>
                  <a:schemeClr val="bg1">
                    <a:lumMod val="95000"/>
                  </a:schemeClr>
                </a:solidFill>
                <a:latin typeface="Georgia" panose="02040502050405020303" pitchFamily="18" charset="0"/>
              </a:rPr>
              <a:t>    respectively.</a:t>
            </a:r>
          </a:p>
          <a:p>
            <a:endParaRPr lang="en-IN"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Further analysing the sale data for both products. The AQ Master Wired x1 Ms (low manufacturing cost product) has given more profit to </a:t>
            </a:r>
            <a:r>
              <a:rPr lang="en-IN" sz="2400" dirty="0" err="1">
                <a:solidFill>
                  <a:schemeClr val="bg1">
                    <a:lumMod val="95000"/>
                  </a:schemeClr>
                </a:solidFill>
                <a:latin typeface="Georgia" panose="02040502050405020303" pitchFamily="18" charset="0"/>
              </a:rPr>
              <a:t>Atliq</a:t>
            </a:r>
            <a:r>
              <a:rPr lang="en-IN" sz="2400" dirty="0">
                <a:solidFill>
                  <a:schemeClr val="bg1">
                    <a:lumMod val="95000"/>
                  </a:schemeClr>
                </a:solidFill>
                <a:latin typeface="Georgia" panose="02040502050405020303" pitchFamily="18" charset="0"/>
              </a:rPr>
              <a:t>.</a:t>
            </a:r>
          </a:p>
        </p:txBody>
      </p:sp>
      <p:pic>
        <p:nvPicPr>
          <p:cNvPr id="4" name="Picture 3">
            <a:extLst>
              <a:ext uri="{FF2B5EF4-FFF2-40B4-BE49-F238E27FC236}">
                <a16:creationId xmlns:a16="http://schemas.microsoft.com/office/drawing/2014/main" id="{20CFB45D-6FD6-EC9B-562A-2F37105C98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18671" y="945666"/>
            <a:ext cx="1625601" cy="1625601"/>
          </a:xfrm>
          <a:prstGeom prst="rect">
            <a:avLst/>
          </a:prstGeom>
        </p:spPr>
      </p:pic>
      <p:pic>
        <p:nvPicPr>
          <p:cNvPr id="7" name="Picture 6">
            <a:extLst>
              <a:ext uri="{FF2B5EF4-FFF2-40B4-BE49-F238E27FC236}">
                <a16:creationId xmlns:a16="http://schemas.microsoft.com/office/drawing/2014/main" id="{7B18CDA2-C7A4-122A-2F3F-7FE1D531DC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76626" y="3873157"/>
            <a:ext cx="1567646" cy="1299114"/>
          </a:xfrm>
          <a:prstGeom prst="rect">
            <a:avLst/>
          </a:prstGeom>
        </p:spPr>
      </p:pic>
      <p:sp>
        <p:nvSpPr>
          <p:cNvPr id="10" name="TextBox 9">
            <a:extLst>
              <a:ext uri="{FF2B5EF4-FFF2-40B4-BE49-F238E27FC236}">
                <a16:creationId xmlns:a16="http://schemas.microsoft.com/office/drawing/2014/main" id="{1909A01B-AFAE-D0B4-B506-E4F73E4C6DA1}"/>
              </a:ext>
            </a:extLst>
          </p:cNvPr>
          <p:cNvSpPr txBox="1"/>
          <p:nvPr/>
        </p:nvSpPr>
        <p:spPr>
          <a:xfrm>
            <a:off x="9144000" y="1042625"/>
            <a:ext cx="2895610" cy="1754326"/>
          </a:xfrm>
          <a:prstGeom prst="rect">
            <a:avLst/>
          </a:prstGeom>
          <a:noFill/>
        </p:spPr>
        <p:txBody>
          <a:bodyPr wrap="square" rtlCol="0">
            <a:spAutoFit/>
          </a:bodyPr>
          <a:lstStyle/>
          <a:p>
            <a:r>
              <a:rPr lang="en-IN" b="1" dirty="0">
                <a:solidFill>
                  <a:schemeClr val="bg1">
                    <a:lumMod val="95000"/>
                  </a:schemeClr>
                </a:solidFill>
                <a:latin typeface="Georgia" panose="02040502050405020303" pitchFamily="18" charset="0"/>
              </a:rPr>
              <a:t>Highest Manufacturing cost</a:t>
            </a:r>
          </a:p>
          <a:p>
            <a:r>
              <a:rPr lang="en-IN" b="1" dirty="0">
                <a:solidFill>
                  <a:schemeClr val="bg1">
                    <a:lumMod val="95000"/>
                  </a:schemeClr>
                </a:solidFill>
                <a:latin typeface="Georgia" panose="02040502050405020303" pitchFamily="18" charset="0"/>
              </a:rPr>
              <a:t> ($240.5364)</a:t>
            </a:r>
          </a:p>
          <a:p>
            <a:r>
              <a:rPr lang="en-IN" b="1" dirty="0">
                <a:solidFill>
                  <a:schemeClr val="bg1">
                    <a:lumMod val="95000"/>
                  </a:schemeClr>
                </a:solidFill>
                <a:latin typeface="Georgia" panose="02040502050405020303" pitchFamily="18" charset="0"/>
              </a:rPr>
              <a:t>Product : </a:t>
            </a:r>
            <a:r>
              <a:rPr lang="en-IN" dirty="0">
                <a:solidFill>
                  <a:schemeClr val="bg1">
                    <a:lumMod val="95000"/>
                  </a:schemeClr>
                </a:solidFill>
                <a:latin typeface="Georgia" panose="02040502050405020303" pitchFamily="18" charset="0"/>
              </a:rPr>
              <a:t>AQ HOME </a:t>
            </a:r>
            <a:r>
              <a:rPr lang="en-IN" dirty="0" err="1">
                <a:solidFill>
                  <a:schemeClr val="bg1">
                    <a:lumMod val="95000"/>
                  </a:schemeClr>
                </a:solidFill>
                <a:latin typeface="Georgia" panose="02040502050405020303" pitchFamily="18" charset="0"/>
              </a:rPr>
              <a:t>allin</a:t>
            </a:r>
            <a:r>
              <a:rPr lang="en-IN" dirty="0">
                <a:solidFill>
                  <a:schemeClr val="bg1">
                    <a:lumMod val="95000"/>
                  </a:schemeClr>
                </a:solidFill>
                <a:latin typeface="Georgia" panose="02040502050405020303" pitchFamily="18" charset="0"/>
              </a:rPr>
              <a:t> 1 Gen 2 </a:t>
            </a:r>
          </a:p>
          <a:p>
            <a:r>
              <a:rPr lang="en-IN" b="1" dirty="0">
                <a:solidFill>
                  <a:schemeClr val="bg1">
                    <a:lumMod val="95000"/>
                  </a:schemeClr>
                </a:solidFill>
                <a:latin typeface="Georgia" panose="02040502050405020303" pitchFamily="18" charset="0"/>
              </a:rPr>
              <a:t>Category </a:t>
            </a:r>
            <a:r>
              <a:rPr lang="en-IN" dirty="0">
                <a:solidFill>
                  <a:schemeClr val="bg1">
                    <a:lumMod val="95000"/>
                  </a:schemeClr>
                </a:solidFill>
                <a:latin typeface="Georgia" panose="02040502050405020303" pitchFamily="18" charset="0"/>
              </a:rPr>
              <a:t>: PC</a:t>
            </a:r>
          </a:p>
        </p:txBody>
      </p:sp>
      <p:sp>
        <p:nvSpPr>
          <p:cNvPr id="12" name="TextBox 11">
            <a:extLst>
              <a:ext uri="{FF2B5EF4-FFF2-40B4-BE49-F238E27FC236}">
                <a16:creationId xmlns:a16="http://schemas.microsoft.com/office/drawing/2014/main" id="{CE5A482E-A8A1-3917-2B26-2338EF0DCE2A}"/>
              </a:ext>
            </a:extLst>
          </p:cNvPr>
          <p:cNvSpPr txBox="1"/>
          <p:nvPr/>
        </p:nvSpPr>
        <p:spPr>
          <a:xfrm>
            <a:off x="9296390" y="3645551"/>
            <a:ext cx="2895610" cy="1754326"/>
          </a:xfrm>
          <a:prstGeom prst="rect">
            <a:avLst/>
          </a:prstGeom>
          <a:noFill/>
        </p:spPr>
        <p:txBody>
          <a:bodyPr wrap="square">
            <a:spAutoFit/>
          </a:bodyPr>
          <a:lstStyle/>
          <a:p>
            <a:r>
              <a:rPr lang="en-IN" b="1" dirty="0">
                <a:solidFill>
                  <a:schemeClr val="bg1">
                    <a:lumMod val="95000"/>
                  </a:schemeClr>
                </a:solidFill>
                <a:latin typeface="Georgia" panose="02040502050405020303" pitchFamily="18" charset="0"/>
              </a:rPr>
              <a:t>Lowest Manufacturing cost</a:t>
            </a:r>
          </a:p>
          <a:p>
            <a:r>
              <a:rPr lang="en-IN" b="1" dirty="0">
                <a:solidFill>
                  <a:schemeClr val="bg1">
                    <a:lumMod val="95000"/>
                  </a:schemeClr>
                </a:solidFill>
                <a:latin typeface="Georgia" panose="02040502050405020303" pitchFamily="18" charset="0"/>
              </a:rPr>
              <a:t> ($0.8920)</a:t>
            </a:r>
          </a:p>
          <a:p>
            <a:r>
              <a:rPr lang="en-IN" b="1" dirty="0">
                <a:solidFill>
                  <a:schemeClr val="bg1">
                    <a:lumMod val="95000"/>
                  </a:schemeClr>
                </a:solidFill>
                <a:latin typeface="Georgia" panose="02040502050405020303" pitchFamily="18" charset="0"/>
              </a:rPr>
              <a:t>Product : </a:t>
            </a:r>
            <a:r>
              <a:rPr lang="en-IN" dirty="0">
                <a:solidFill>
                  <a:schemeClr val="bg1">
                    <a:lumMod val="95000"/>
                  </a:schemeClr>
                </a:solidFill>
                <a:latin typeface="Georgia" panose="02040502050405020303" pitchFamily="18" charset="0"/>
              </a:rPr>
              <a:t>AQ Master Wired x1 Ms</a:t>
            </a:r>
          </a:p>
          <a:p>
            <a:r>
              <a:rPr lang="en-IN" b="1" dirty="0">
                <a:solidFill>
                  <a:schemeClr val="bg1">
                    <a:lumMod val="95000"/>
                  </a:schemeClr>
                </a:solidFill>
                <a:latin typeface="Georgia" panose="02040502050405020303" pitchFamily="18" charset="0"/>
              </a:rPr>
              <a:t>Category</a:t>
            </a:r>
            <a:r>
              <a:rPr lang="en-IN" dirty="0">
                <a:solidFill>
                  <a:schemeClr val="bg1">
                    <a:lumMod val="95000"/>
                  </a:schemeClr>
                </a:solidFill>
                <a:latin typeface="Georgia" panose="02040502050405020303" pitchFamily="18" charset="0"/>
              </a:rPr>
              <a:t> : Mouse</a:t>
            </a:r>
          </a:p>
        </p:txBody>
      </p:sp>
    </p:spTree>
    <p:extLst>
      <p:ext uri="{BB962C8B-B14F-4D97-AF65-F5344CB8AC3E}">
        <p14:creationId xmlns:p14="http://schemas.microsoft.com/office/powerpoint/2010/main" val="11779301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A8C264-7A42-1D00-8EB9-CD18B4B1A470}"/>
              </a:ext>
            </a:extLst>
          </p:cNvPr>
          <p:cNvSpPr txBox="1"/>
          <p:nvPr/>
        </p:nvSpPr>
        <p:spPr>
          <a:xfrm>
            <a:off x="495300" y="850505"/>
            <a:ext cx="6096000"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Request 6:</a:t>
            </a:r>
            <a:endParaRPr lang="en-IN" sz="3600" b="1" dirty="0">
              <a:solidFill>
                <a:schemeClr val="bg1">
                  <a:lumMod val="9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EA8709BB-5CD4-FD06-6DA4-ED8A9DCBC483}"/>
              </a:ext>
            </a:extLst>
          </p:cNvPr>
          <p:cNvSpPr txBox="1"/>
          <p:nvPr/>
        </p:nvSpPr>
        <p:spPr>
          <a:xfrm>
            <a:off x="495300" y="1912888"/>
            <a:ext cx="5084406" cy="4154984"/>
          </a:xfrm>
          <a:prstGeom prst="rect">
            <a:avLst/>
          </a:prstGeom>
          <a:noFill/>
        </p:spPr>
        <p:txBody>
          <a:bodyPr wrap="square">
            <a:spAutoFit/>
          </a:bodyPr>
          <a:lstStyle/>
          <a:p>
            <a:r>
              <a:rPr lang="en-IN" sz="2400" dirty="0">
                <a:solidFill>
                  <a:schemeClr val="bg1">
                    <a:lumMod val="95000"/>
                  </a:schemeClr>
                </a:solidFill>
                <a:latin typeface="Georgia" panose="02040502050405020303" pitchFamily="18" charset="0"/>
              </a:rPr>
              <a:t>Generate a report which contains the top 5 customers who received an</a:t>
            </a:r>
          </a:p>
          <a:p>
            <a:r>
              <a:rPr lang="en-IN" sz="2400" dirty="0">
                <a:solidFill>
                  <a:schemeClr val="bg1">
                    <a:lumMod val="95000"/>
                  </a:schemeClr>
                </a:solidFill>
                <a:latin typeface="Georgia" panose="02040502050405020303" pitchFamily="18" charset="0"/>
              </a:rPr>
              <a:t>average high </a:t>
            </a:r>
            <a:r>
              <a:rPr lang="en-IN" sz="2400" dirty="0" err="1">
                <a:solidFill>
                  <a:schemeClr val="bg1">
                    <a:lumMod val="95000"/>
                  </a:schemeClr>
                </a:solidFill>
                <a:latin typeface="Georgia" panose="02040502050405020303" pitchFamily="18" charset="0"/>
              </a:rPr>
              <a:t>pre_invoice_discount_pct</a:t>
            </a:r>
            <a:r>
              <a:rPr lang="en-IN" sz="2400" dirty="0">
                <a:solidFill>
                  <a:schemeClr val="bg1">
                    <a:lumMod val="95000"/>
                  </a:schemeClr>
                </a:solidFill>
                <a:latin typeface="Georgia" panose="02040502050405020303" pitchFamily="18" charset="0"/>
              </a:rPr>
              <a:t>  for the fiscal year 2021 and in the</a:t>
            </a:r>
          </a:p>
          <a:p>
            <a:r>
              <a:rPr lang="en-IN" sz="2400" dirty="0">
                <a:solidFill>
                  <a:schemeClr val="bg1">
                    <a:lumMod val="95000"/>
                  </a:schemeClr>
                </a:solidFill>
                <a:latin typeface="Georgia" panose="02040502050405020303" pitchFamily="18" charset="0"/>
              </a:rPr>
              <a:t>Indian market. </a:t>
            </a:r>
          </a:p>
          <a:p>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The final output contains :</a:t>
            </a:r>
          </a:p>
          <a:p>
            <a:r>
              <a:rPr lang="en-IN" sz="2400" dirty="0" err="1">
                <a:solidFill>
                  <a:schemeClr val="bg1">
                    <a:lumMod val="95000"/>
                  </a:schemeClr>
                </a:solidFill>
                <a:latin typeface="Georgia" panose="02040502050405020303" pitchFamily="18" charset="0"/>
              </a:rPr>
              <a:t>customer_code</a:t>
            </a:r>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customer</a:t>
            </a:r>
          </a:p>
          <a:p>
            <a:r>
              <a:rPr lang="en-IN" sz="2400" dirty="0" err="1">
                <a:solidFill>
                  <a:schemeClr val="bg1">
                    <a:lumMod val="95000"/>
                  </a:schemeClr>
                </a:solidFill>
                <a:latin typeface="Georgia" panose="02040502050405020303" pitchFamily="18" charset="0"/>
              </a:rPr>
              <a:t>average_discount_percentage</a:t>
            </a:r>
            <a:endParaRPr lang="en-IN" sz="2400" dirty="0">
              <a:solidFill>
                <a:schemeClr val="bg1">
                  <a:lumMod val="95000"/>
                </a:schemeClr>
              </a:solidFill>
              <a:latin typeface="Georgia" panose="02040502050405020303" pitchFamily="18" charset="0"/>
            </a:endParaRPr>
          </a:p>
        </p:txBody>
      </p:sp>
      <p:pic>
        <p:nvPicPr>
          <p:cNvPr id="7" name="Picture 6">
            <a:extLst>
              <a:ext uri="{FF2B5EF4-FFF2-40B4-BE49-F238E27FC236}">
                <a16:creationId xmlns:a16="http://schemas.microsoft.com/office/drawing/2014/main" id="{FBC15827-0268-F419-A34B-820025984285}"/>
              </a:ext>
            </a:extLst>
          </p:cNvPr>
          <p:cNvPicPr>
            <a:picLocks noChangeAspect="1"/>
          </p:cNvPicPr>
          <p:nvPr/>
        </p:nvPicPr>
        <p:blipFill>
          <a:blip r:embed="rId2"/>
          <a:stretch>
            <a:fillRect/>
          </a:stretch>
        </p:blipFill>
        <p:spPr>
          <a:xfrm>
            <a:off x="6172200" y="1257359"/>
            <a:ext cx="5524500" cy="2540200"/>
          </a:xfrm>
          <a:prstGeom prst="rect">
            <a:avLst/>
          </a:prstGeom>
        </p:spPr>
      </p:pic>
      <p:sp>
        <p:nvSpPr>
          <p:cNvPr id="8" name="TextBox 7">
            <a:extLst>
              <a:ext uri="{FF2B5EF4-FFF2-40B4-BE49-F238E27FC236}">
                <a16:creationId xmlns:a16="http://schemas.microsoft.com/office/drawing/2014/main" id="{5B6CB759-D319-2E00-F45E-C63910162109}"/>
              </a:ext>
            </a:extLst>
          </p:cNvPr>
          <p:cNvSpPr txBox="1"/>
          <p:nvPr/>
        </p:nvSpPr>
        <p:spPr>
          <a:xfrm>
            <a:off x="5747077" y="672584"/>
            <a:ext cx="1428749" cy="400110"/>
          </a:xfrm>
          <a:prstGeom prst="rect">
            <a:avLst/>
          </a:prstGeom>
          <a:noFill/>
        </p:spPr>
        <p:txBody>
          <a:bodyPr wrap="square" rtlCol="0">
            <a:spAutoFit/>
          </a:bodyPr>
          <a:lstStyle/>
          <a:p>
            <a:r>
              <a:rPr lang="en-IN" sz="2000" dirty="0">
                <a:solidFill>
                  <a:schemeClr val="bg1">
                    <a:lumMod val="95000"/>
                  </a:schemeClr>
                </a:solidFill>
                <a:latin typeface="Californian FB" panose="0207040306080B030204" pitchFamily="18" charset="0"/>
              </a:rPr>
              <a:t>Query :</a:t>
            </a:r>
          </a:p>
        </p:txBody>
      </p:sp>
      <p:sp>
        <p:nvSpPr>
          <p:cNvPr id="11" name="TextBox 10">
            <a:extLst>
              <a:ext uri="{FF2B5EF4-FFF2-40B4-BE49-F238E27FC236}">
                <a16:creationId xmlns:a16="http://schemas.microsoft.com/office/drawing/2014/main" id="{C2AB91CB-AFB1-EDD1-3B24-8B3A45353EB5}"/>
              </a:ext>
            </a:extLst>
          </p:cNvPr>
          <p:cNvSpPr txBox="1"/>
          <p:nvPr/>
        </p:nvSpPr>
        <p:spPr>
          <a:xfrm>
            <a:off x="5875176" y="4152900"/>
            <a:ext cx="1300650"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Output :</a:t>
            </a:r>
          </a:p>
        </p:txBody>
      </p:sp>
      <p:pic>
        <p:nvPicPr>
          <p:cNvPr id="13" name="Picture 12">
            <a:extLst>
              <a:ext uri="{FF2B5EF4-FFF2-40B4-BE49-F238E27FC236}">
                <a16:creationId xmlns:a16="http://schemas.microsoft.com/office/drawing/2014/main" id="{1BB77482-EC2E-8F90-D641-81338F47E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852" y="4738784"/>
            <a:ext cx="3143374" cy="1580496"/>
          </a:xfrm>
          <a:prstGeom prst="rect">
            <a:avLst/>
          </a:prstGeom>
        </p:spPr>
      </p:pic>
    </p:spTree>
    <p:extLst>
      <p:ext uri="{BB962C8B-B14F-4D97-AF65-F5344CB8AC3E}">
        <p14:creationId xmlns:p14="http://schemas.microsoft.com/office/powerpoint/2010/main" val="16977645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8ECBE9-0344-7A94-5C36-C525D120A223}"/>
              </a:ext>
            </a:extLst>
          </p:cNvPr>
          <p:cNvSpPr txBox="1"/>
          <p:nvPr/>
        </p:nvSpPr>
        <p:spPr>
          <a:xfrm>
            <a:off x="455745" y="148241"/>
            <a:ext cx="2197748"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Insights :</a:t>
            </a:r>
          </a:p>
        </p:txBody>
      </p:sp>
      <p:pic>
        <p:nvPicPr>
          <p:cNvPr id="4" name="Picture 3">
            <a:extLst>
              <a:ext uri="{FF2B5EF4-FFF2-40B4-BE49-F238E27FC236}">
                <a16:creationId xmlns:a16="http://schemas.microsoft.com/office/drawing/2014/main" id="{61DDEAC0-018E-7D7F-7EF9-B0BD53C52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80" y="1228904"/>
            <a:ext cx="4857937" cy="4387709"/>
          </a:xfrm>
          <a:prstGeom prst="rect">
            <a:avLst/>
          </a:prstGeom>
        </p:spPr>
      </p:pic>
      <p:sp>
        <p:nvSpPr>
          <p:cNvPr id="6" name="TextBox 5">
            <a:extLst>
              <a:ext uri="{FF2B5EF4-FFF2-40B4-BE49-F238E27FC236}">
                <a16:creationId xmlns:a16="http://schemas.microsoft.com/office/drawing/2014/main" id="{D3A37AC5-76C6-D5D4-876A-047318FC2DC5}"/>
              </a:ext>
            </a:extLst>
          </p:cNvPr>
          <p:cNvSpPr txBox="1"/>
          <p:nvPr/>
        </p:nvSpPr>
        <p:spPr>
          <a:xfrm>
            <a:off x="455745" y="845372"/>
            <a:ext cx="5640255" cy="6001643"/>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All top 5 performers in </a:t>
            </a:r>
            <a:r>
              <a:rPr lang="en-IN" sz="2400" dirty="0" err="1">
                <a:solidFill>
                  <a:schemeClr val="bg1">
                    <a:lumMod val="95000"/>
                  </a:schemeClr>
                </a:solidFill>
                <a:latin typeface="Georgia" panose="02040502050405020303" pitchFamily="18" charset="0"/>
              </a:rPr>
              <a:t>pre_invoice_discounting</a:t>
            </a:r>
            <a:r>
              <a:rPr lang="en-IN" sz="2400" dirty="0">
                <a:solidFill>
                  <a:schemeClr val="bg1">
                    <a:lumMod val="95000"/>
                  </a:schemeClr>
                </a:solidFill>
                <a:latin typeface="Georgia" panose="02040502050405020303" pitchFamily="18" charset="0"/>
              </a:rPr>
              <a:t> belong to retail channel.</a:t>
            </a:r>
          </a:p>
          <a:p>
            <a:endParaRPr lang="en-IN"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Analysing further, there is no </a:t>
            </a:r>
            <a:r>
              <a:rPr lang="en-IN" sz="2400" dirty="0" err="1">
                <a:solidFill>
                  <a:schemeClr val="bg1">
                    <a:lumMod val="95000"/>
                  </a:schemeClr>
                </a:solidFill>
                <a:latin typeface="Georgia" panose="02040502050405020303" pitchFamily="18" charset="0"/>
              </a:rPr>
              <a:t>pre_invoice_discounting</a:t>
            </a:r>
            <a:r>
              <a:rPr lang="en-IN" sz="2400" dirty="0">
                <a:solidFill>
                  <a:schemeClr val="bg1">
                    <a:lumMod val="95000"/>
                  </a:schemeClr>
                </a:solidFill>
                <a:latin typeface="Georgia" panose="02040502050405020303" pitchFamily="18" charset="0"/>
              </a:rPr>
              <a:t> data for customers belonging to distributor channel.</a:t>
            </a:r>
          </a:p>
          <a:p>
            <a:pPr marL="285750" indent="-285750">
              <a:buFont typeface="Arial" panose="020B0604020202020204" pitchFamily="34" charset="0"/>
              <a:buChar char="•"/>
            </a:pPr>
            <a:endParaRPr lang="en-IN"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In direct channel, </a:t>
            </a:r>
            <a:r>
              <a:rPr lang="en-IN" sz="2400" dirty="0" err="1">
                <a:solidFill>
                  <a:schemeClr val="bg1">
                    <a:lumMod val="95000"/>
                  </a:schemeClr>
                </a:solidFill>
                <a:latin typeface="Georgia" panose="02040502050405020303" pitchFamily="18" charset="0"/>
              </a:rPr>
              <a:t>Atliq</a:t>
            </a:r>
            <a:r>
              <a:rPr lang="en-IN" sz="2400" dirty="0">
                <a:solidFill>
                  <a:schemeClr val="bg1">
                    <a:lumMod val="95000"/>
                  </a:schemeClr>
                </a:solidFill>
                <a:latin typeface="Georgia" panose="02040502050405020303" pitchFamily="18" charset="0"/>
              </a:rPr>
              <a:t> exclusive has very low </a:t>
            </a:r>
            <a:r>
              <a:rPr lang="en-IN" sz="2400" dirty="0" err="1">
                <a:solidFill>
                  <a:schemeClr val="bg1">
                    <a:lumMod val="95000"/>
                  </a:schemeClr>
                </a:solidFill>
                <a:latin typeface="Georgia" panose="02040502050405020303" pitchFamily="18" charset="0"/>
              </a:rPr>
              <a:t>pre_invoice</a:t>
            </a:r>
            <a:r>
              <a:rPr lang="en-IN" sz="2400" dirty="0">
                <a:solidFill>
                  <a:schemeClr val="bg1">
                    <a:lumMod val="95000"/>
                  </a:schemeClr>
                </a:solidFill>
                <a:latin typeface="Georgia" panose="02040502050405020303" pitchFamily="18" charset="0"/>
              </a:rPr>
              <a:t> discounting.</a:t>
            </a:r>
          </a:p>
          <a:p>
            <a:pPr marL="285750" indent="-285750">
              <a:buFont typeface="Arial" panose="020B0604020202020204" pitchFamily="34" charset="0"/>
              <a:buChar char="•"/>
            </a:pPr>
            <a:endParaRPr lang="en-IN"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In conclusion, major business was done with retail channel. </a:t>
            </a:r>
            <a:r>
              <a:rPr lang="en-IN" sz="2400" dirty="0" err="1">
                <a:solidFill>
                  <a:schemeClr val="bg1">
                    <a:lumMod val="95000"/>
                  </a:schemeClr>
                </a:solidFill>
                <a:latin typeface="Georgia" panose="02040502050405020303" pitchFamily="18" charset="0"/>
              </a:rPr>
              <a:t>Atliq</a:t>
            </a:r>
            <a:r>
              <a:rPr lang="en-IN" sz="2400" dirty="0">
                <a:solidFill>
                  <a:schemeClr val="bg1">
                    <a:lumMod val="95000"/>
                  </a:schemeClr>
                </a:solidFill>
                <a:latin typeface="Georgia" panose="02040502050405020303" pitchFamily="18" charset="0"/>
              </a:rPr>
              <a:t> should take measures to increase business in other channels.</a:t>
            </a:r>
          </a:p>
        </p:txBody>
      </p:sp>
    </p:spTree>
    <p:extLst>
      <p:ext uri="{BB962C8B-B14F-4D97-AF65-F5344CB8AC3E}">
        <p14:creationId xmlns:p14="http://schemas.microsoft.com/office/powerpoint/2010/main" val="33798315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3DF2D-75F2-E26B-F39D-D90310E85E56}"/>
              </a:ext>
            </a:extLst>
          </p:cNvPr>
          <p:cNvSpPr txBox="1"/>
          <p:nvPr/>
        </p:nvSpPr>
        <p:spPr>
          <a:xfrm>
            <a:off x="628649" y="407450"/>
            <a:ext cx="2659419"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Request 7:</a:t>
            </a:r>
            <a:endParaRPr lang="en-IN" sz="3600" b="1" dirty="0">
              <a:solidFill>
                <a:schemeClr val="bg1">
                  <a:lumMod val="9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C3555D06-1B3D-2360-BD8B-8852D01AA4C2}"/>
              </a:ext>
            </a:extLst>
          </p:cNvPr>
          <p:cNvSpPr txBox="1"/>
          <p:nvPr/>
        </p:nvSpPr>
        <p:spPr>
          <a:xfrm>
            <a:off x="628648" y="1445857"/>
            <a:ext cx="4972049" cy="4893647"/>
          </a:xfrm>
          <a:prstGeom prst="rect">
            <a:avLst/>
          </a:prstGeom>
          <a:noFill/>
        </p:spPr>
        <p:txBody>
          <a:bodyPr wrap="square">
            <a:spAutoFit/>
          </a:bodyPr>
          <a:lstStyle/>
          <a:p>
            <a:r>
              <a:rPr lang="en-IN" sz="2400" dirty="0">
                <a:solidFill>
                  <a:schemeClr val="bg1">
                    <a:lumMod val="95000"/>
                  </a:schemeClr>
                </a:solidFill>
                <a:latin typeface="Georgia" panose="02040502050405020303" pitchFamily="18" charset="0"/>
              </a:rPr>
              <a:t>Get the complete report of the Gross sales amount for the customer “</a:t>
            </a:r>
            <a:r>
              <a:rPr lang="en-IN" sz="2400" dirty="0" err="1">
                <a:solidFill>
                  <a:schemeClr val="bg1">
                    <a:lumMod val="95000"/>
                  </a:schemeClr>
                </a:solidFill>
                <a:latin typeface="Georgia" panose="02040502050405020303" pitchFamily="18" charset="0"/>
              </a:rPr>
              <a:t>Atliq</a:t>
            </a:r>
            <a:r>
              <a:rPr lang="en-IN" sz="2400" dirty="0">
                <a:solidFill>
                  <a:schemeClr val="bg1">
                    <a:lumMod val="95000"/>
                  </a:schemeClr>
                </a:solidFill>
                <a:latin typeface="Georgia" panose="02040502050405020303" pitchFamily="18" charset="0"/>
              </a:rPr>
              <a:t> Exclusive” for each month . This analysis helps to get an idea of low and high-performing months and take strategic decisions.</a:t>
            </a:r>
          </a:p>
          <a:p>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The final report contains these columns </a:t>
            </a:r>
            <a:r>
              <a:rPr lang="en-IN" sz="2400" b="1" dirty="0">
                <a:solidFill>
                  <a:schemeClr val="bg1">
                    <a:lumMod val="95000"/>
                  </a:schemeClr>
                </a:solidFill>
                <a:latin typeface="Georgia" panose="02040502050405020303" pitchFamily="18" charset="0"/>
              </a:rPr>
              <a:t>:</a:t>
            </a:r>
          </a:p>
          <a:p>
            <a:r>
              <a:rPr lang="en-IN" sz="2400" dirty="0">
                <a:solidFill>
                  <a:schemeClr val="bg1">
                    <a:lumMod val="95000"/>
                  </a:schemeClr>
                </a:solidFill>
                <a:latin typeface="Georgia" panose="02040502050405020303" pitchFamily="18" charset="0"/>
              </a:rPr>
              <a:t>Month</a:t>
            </a:r>
          </a:p>
          <a:p>
            <a:r>
              <a:rPr lang="en-IN" sz="2400" dirty="0">
                <a:solidFill>
                  <a:schemeClr val="bg1">
                    <a:lumMod val="95000"/>
                  </a:schemeClr>
                </a:solidFill>
                <a:latin typeface="Georgia" panose="02040502050405020303" pitchFamily="18" charset="0"/>
              </a:rPr>
              <a:t>Year</a:t>
            </a:r>
          </a:p>
          <a:p>
            <a:r>
              <a:rPr lang="en-IN" sz="2400" dirty="0">
                <a:solidFill>
                  <a:schemeClr val="bg1">
                    <a:lumMod val="95000"/>
                  </a:schemeClr>
                </a:solidFill>
                <a:latin typeface="Georgia" panose="02040502050405020303" pitchFamily="18" charset="0"/>
              </a:rPr>
              <a:t>Gross sales Amount</a:t>
            </a:r>
          </a:p>
        </p:txBody>
      </p:sp>
      <p:pic>
        <p:nvPicPr>
          <p:cNvPr id="7" name="Picture 6">
            <a:extLst>
              <a:ext uri="{FF2B5EF4-FFF2-40B4-BE49-F238E27FC236}">
                <a16:creationId xmlns:a16="http://schemas.microsoft.com/office/drawing/2014/main" id="{E5D01719-3C95-6010-031D-7CA5150C1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896" y="393652"/>
            <a:ext cx="4734353" cy="2484395"/>
          </a:xfrm>
          <a:prstGeom prst="rect">
            <a:avLst/>
          </a:prstGeom>
        </p:spPr>
      </p:pic>
      <p:sp>
        <p:nvSpPr>
          <p:cNvPr id="9" name="TextBox 8">
            <a:extLst>
              <a:ext uri="{FF2B5EF4-FFF2-40B4-BE49-F238E27FC236}">
                <a16:creationId xmlns:a16="http://schemas.microsoft.com/office/drawing/2014/main" id="{F8BA3842-A744-61E1-E394-F28A61501509}"/>
              </a:ext>
            </a:extLst>
          </p:cNvPr>
          <p:cNvSpPr txBox="1"/>
          <p:nvPr/>
        </p:nvSpPr>
        <p:spPr>
          <a:xfrm>
            <a:off x="6057688" y="3094403"/>
            <a:ext cx="1294838"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Output :</a:t>
            </a:r>
          </a:p>
        </p:txBody>
      </p:sp>
      <p:pic>
        <p:nvPicPr>
          <p:cNvPr id="11" name="Picture 10">
            <a:extLst>
              <a:ext uri="{FF2B5EF4-FFF2-40B4-BE49-F238E27FC236}">
                <a16:creationId xmlns:a16="http://schemas.microsoft.com/office/drawing/2014/main" id="{E0CDE9BE-2D78-D2F8-CD26-AC2CA10EC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909" y="3167097"/>
            <a:ext cx="2156647" cy="3484423"/>
          </a:xfrm>
          <a:prstGeom prst="rect">
            <a:avLst/>
          </a:prstGeom>
        </p:spPr>
      </p:pic>
      <p:sp>
        <p:nvSpPr>
          <p:cNvPr id="12" name="TextBox 11">
            <a:extLst>
              <a:ext uri="{FF2B5EF4-FFF2-40B4-BE49-F238E27FC236}">
                <a16:creationId xmlns:a16="http://schemas.microsoft.com/office/drawing/2014/main" id="{5BEE1B9E-CBE3-7A9D-0FFA-95FAA0F53E22}"/>
              </a:ext>
            </a:extLst>
          </p:cNvPr>
          <p:cNvSpPr txBox="1"/>
          <p:nvPr/>
        </p:nvSpPr>
        <p:spPr>
          <a:xfrm>
            <a:off x="5976506" y="264972"/>
            <a:ext cx="1417320"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Query :</a:t>
            </a:r>
          </a:p>
        </p:txBody>
      </p:sp>
    </p:spTree>
    <p:extLst>
      <p:ext uri="{BB962C8B-B14F-4D97-AF65-F5344CB8AC3E}">
        <p14:creationId xmlns:p14="http://schemas.microsoft.com/office/powerpoint/2010/main" val="1168677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629D9-460C-108A-622A-6A62E36978E0}"/>
              </a:ext>
            </a:extLst>
          </p:cNvPr>
          <p:cNvSpPr txBox="1"/>
          <p:nvPr/>
        </p:nvSpPr>
        <p:spPr>
          <a:xfrm>
            <a:off x="4521443" y="648618"/>
            <a:ext cx="4463934" cy="1015663"/>
          </a:xfrm>
          <a:prstGeom prst="rect">
            <a:avLst/>
          </a:prstGeom>
          <a:noFill/>
        </p:spPr>
        <p:txBody>
          <a:bodyPr wrap="square">
            <a:spAutoFit/>
          </a:bodyPr>
          <a:lstStyle/>
          <a:p>
            <a:r>
              <a:rPr lang="en-US" sz="6000" b="0" i="0" dirty="0">
                <a:solidFill>
                  <a:schemeClr val="bg1">
                    <a:lumMod val="95000"/>
                  </a:schemeClr>
                </a:solidFill>
                <a:effectLst/>
                <a:latin typeface="Georgia" panose="02040502050405020303" pitchFamily="18" charset="0"/>
              </a:rPr>
              <a:t> </a:t>
            </a:r>
            <a:r>
              <a:rPr lang="en-US" sz="6000" i="0" dirty="0">
                <a:solidFill>
                  <a:schemeClr val="bg1">
                    <a:lumMod val="95000"/>
                  </a:schemeClr>
                </a:solidFill>
                <a:effectLst/>
                <a:latin typeface="Georgia" panose="02040502050405020303" pitchFamily="18" charset="0"/>
              </a:rPr>
              <a:t>Agenda</a:t>
            </a:r>
            <a:r>
              <a:rPr lang="en-US" sz="6000" b="0" i="0" dirty="0">
                <a:solidFill>
                  <a:schemeClr val="bg1">
                    <a:lumMod val="95000"/>
                  </a:schemeClr>
                </a:solidFill>
                <a:effectLst/>
                <a:latin typeface="Georgia" panose="02040502050405020303" pitchFamily="18" charset="0"/>
              </a:rPr>
              <a:t> </a:t>
            </a:r>
            <a:endParaRPr lang="en-IN" sz="6000" dirty="0">
              <a:solidFill>
                <a:schemeClr val="bg1">
                  <a:lumMod val="95000"/>
                </a:schemeClr>
              </a:solidFill>
              <a:latin typeface="Georgia" panose="02040502050405020303" pitchFamily="18" charset="0"/>
            </a:endParaRPr>
          </a:p>
        </p:txBody>
      </p:sp>
      <p:pic>
        <p:nvPicPr>
          <p:cNvPr id="16" name="Graphic 15" descr="Database">
            <a:extLst>
              <a:ext uri="{FF2B5EF4-FFF2-40B4-BE49-F238E27FC236}">
                <a16:creationId xmlns:a16="http://schemas.microsoft.com/office/drawing/2014/main" id="{F8CE40ED-F34E-756C-D4A0-D52FCB6CD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8938" y="2933700"/>
            <a:ext cx="914400" cy="914400"/>
          </a:xfrm>
          <a:prstGeom prst="rect">
            <a:avLst/>
          </a:prstGeom>
        </p:spPr>
      </p:pic>
      <p:pic>
        <p:nvPicPr>
          <p:cNvPr id="18" name="Graphic 17" descr="Research">
            <a:extLst>
              <a:ext uri="{FF2B5EF4-FFF2-40B4-BE49-F238E27FC236}">
                <a16:creationId xmlns:a16="http://schemas.microsoft.com/office/drawing/2014/main" id="{97109A80-BAC1-5BFF-AC52-5788F44F42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47" y="2971800"/>
            <a:ext cx="914400" cy="914400"/>
          </a:xfrm>
          <a:prstGeom prst="rect">
            <a:avLst/>
          </a:prstGeom>
        </p:spPr>
      </p:pic>
      <p:pic>
        <p:nvPicPr>
          <p:cNvPr id="20" name="Graphic 19" descr="Head with gears">
            <a:extLst>
              <a:ext uri="{FF2B5EF4-FFF2-40B4-BE49-F238E27FC236}">
                <a16:creationId xmlns:a16="http://schemas.microsoft.com/office/drawing/2014/main" id="{FD364788-723E-1204-597C-9B0750BA13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68360" y="2971800"/>
            <a:ext cx="914400" cy="914400"/>
          </a:xfrm>
          <a:prstGeom prst="rect">
            <a:avLst/>
          </a:prstGeom>
        </p:spPr>
      </p:pic>
      <p:sp>
        <p:nvSpPr>
          <p:cNvPr id="22" name="TextBox 21">
            <a:extLst>
              <a:ext uri="{FF2B5EF4-FFF2-40B4-BE49-F238E27FC236}">
                <a16:creationId xmlns:a16="http://schemas.microsoft.com/office/drawing/2014/main" id="{5DAF36DB-425B-D217-0A30-A3F2EEECA7D1}"/>
              </a:ext>
            </a:extLst>
          </p:cNvPr>
          <p:cNvSpPr txBox="1"/>
          <p:nvPr/>
        </p:nvSpPr>
        <p:spPr>
          <a:xfrm>
            <a:off x="1026361" y="4227871"/>
            <a:ext cx="1530220" cy="707886"/>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Company Overview</a:t>
            </a:r>
          </a:p>
        </p:txBody>
      </p:sp>
      <p:pic>
        <p:nvPicPr>
          <p:cNvPr id="24" name="Graphic 23" descr="Group brainstorm">
            <a:extLst>
              <a:ext uri="{FF2B5EF4-FFF2-40B4-BE49-F238E27FC236}">
                <a16:creationId xmlns:a16="http://schemas.microsoft.com/office/drawing/2014/main" id="{7C86C7D5-A1BA-E9D6-7031-895F54AFC65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77545" y="2971800"/>
            <a:ext cx="914400" cy="914400"/>
          </a:xfrm>
          <a:prstGeom prst="rect">
            <a:avLst/>
          </a:prstGeom>
        </p:spPr>
      </p:pic>
      <p:sp>
        <p:nvSpPr>
          <p:cNvPr id="27" name="TextBox 26">
            <a:extLst>
              <a:ext uri="{FF2B5EF4-FFF2-40B4-BE49-F238E27FC236}">
                <a16:creationId xmlns:a16="http://schemas.microsoft.com/office/drawing/2014/main" id="{736DD7CA-1815-503C-588A-BF6E43AF21FC}"/>
              </a:ext>
            </a:extLst>
          </p:cNvPr>
          <p:cNvSpPr txBox="1"/>
          <p:nvPr/>
        </p:nvSpPr>
        <p:spPr>
          <a:xfrm>
            <a:off x="6682077" y="4192526"/>
            <a:ext cx="1371596"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The Data</a:t>
            </a:r>
          </a:p>
        </p:txBody>
      </p:sp>
      <p:sp>
        <p:nvSpPr>
          <p:cNvPr id="28" name="TextBox 27">
            <a:extLst>
              <a:ext uri="{FF2B5EF4-FFF2-40B4-BE49-F238E27FC236}">
                <a16:creationId xmlns:a16="http://schemas.microsoft.com/office/drawing/2014/main" id="{E1FA2798-2B5A-6AC5-8D41-5BEA14F57763}"/>
              </a:ext>
            </a:extLst>
          </p:cNvPr>
          <p:cNvSpPr txBox="1"/>
          <p:nvPr/>
        </p:nvSpPr>
        <p:spPr>
          <a:xfrm flipH="1">
            <a:off x="3806891" y="4237202"/>
            <a:ext cx="1385793"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Objective</a:t>
            </a:r>
          </a:p>
        </p:txBody>
      </p:sp>
      <p:sp>
        <p:nvSpPr>
          <p:cNvPr id="29" name="TextBox 28">
            <a:extLst>
              <a:ext uri="{FF2B5EF4-FFF2-40B4-BE49-F238E27FC236}">
                <a16:creationId xmlns:a16="http://schemas.microsoft.com/office/drawing/2014/main" id="{CCF14D99-82CC-A0BC-A113-11CC5049684F}"/>
              </a:ext>
            </a:extLst>
          </p:cNvPr>
          <p:cNvSpPr txBox="1"/>
          <p:nvPr/>
        </p:nvSpPr>
        <p:spPr>
          <a:xfrm>
            <a:off x="9655047" y="4108059"/>
            <a:ext cx="1952240" cy="1015663"/>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Ad-Hoc Requests and Insights</a:t>
            </a:r>
          </a:p>
        </p:txBody>
      </p:sp>
    </p:spTree>
    <p:extLst>
      <p:ext uri="{BB962C8B-B14F-4D97-AF65-F5344CB8AC3E}">
        <p14:creationId xmlns:p14="http://schemas.microsoft.com/office/powerpoint/2010/main" val="1544745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95C15-77AA-AA8A-B813-D2AF33C4DCA0}"/>
              </a:ext>
            </a:extLst>
          </p:cNvPr>
          <p:cNvSpPr txBox="1"/>
          <p:nvPr/>
        </p:nvSpPr>
        <p:spPr>
          <a:xfrm>
            <a:off x="518160" y="213042"/>
            <a:ext cx="2514289"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Insights :</a:t>
            </a:r>
          </a:p>
        </p:txBody>
      </p:sp>
      <p:pic>
        <p:nvPicPr>
          <p:cNvPr id="4" name="Picture 3">
            <a:extLst>
              <a:ext uri="{FF2B5EF4-FFF2-40B4-BE49-F238E27FC236}">
                <a16:creationId xmlns:a16="http://schemas.microsoft.com/office/drawing/2014/main" id="{998CDCFC-C2BF-2193-BD6A-ECBAC9F7E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50" y="1203650"/>
            <a:ext cx="5874787" cy="4806212"/>
          </a:xfrm>
          <a:prstGeom prst="rect">
            <a:avLst/>
          </a:prstGeom>
        </p:spPr>
      </p:pic>
      <p:sp>
        <p:nvSpPr>
          <p:cNvPr id="8" name="TextBox 7">
            <a:extLst>
              <a:ext uri="{FF2B5EF4-FFF2-40B4-BE49-F238E27FC236}">
                <a16:creationId xmlns:a16="http://schemas.microsoft.com/office/drawing/2014/main" id="{EC6A308E-818D-551D-2E53-B546909B5E34}"/>
              </a:ext>
            </a:extLst>
          </p:cNvPr>
          <p:cNvSpPr txBox="1"/>
          <p:nvPr/>
        </p:nvSpPr>
        <p:spPr>
          <a:xfrm>
            <a:off x="226142" y="989424"/>
            <a:ext cx="4924356" cy="5847755"/>
          </a:xfrm>
          <a:prstGeom prst="rect">
            <a:avLst/>
          </a:prstGeom>
          <a:noFill/>
        </p:spPr>
        <p:txBody>
          <a:bodyPr wrap="square">
            <a:spAutoFit/>
          </a:bodyPr>
          <a:lstStyle/>
          <a:p>
            <a:pPr marL="285750" indent="-285750">
              <a:buFont typeface="Arial" panose="020B0604020202020204" pitchFamily="34" charset="0"/>
              <a:buChar char="•"/>
            </a:pPr>
            <a:r>
              <a:rPr lang="en-IN" sz="2200" dirty="0">
                <a:solidFill>
                  <a:schemeClr val="bg1">
                    <a:lumMod val="95000"/>
                  </a:schemeClr>
                </a:solidFill>
                <a:latin typeface="Georgia" panose="02040502050405020303" pitchFamily="18" charset="0"/>
              </a:rPr>
              <a:t>We can break the sales graph for each year into 2 parts i.e. Sep-Jan and Feb-Aug.</a:t>
            </a:r>
          </a:p>
          <a:p>
            <a:endParaRPr lang="en-IN" sz="22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200" dirty="0">
                <a:solidFill>
                  <a:schemeClr val="bg1">
                    <a:lumMod val="95000"/>
                  </a:schemeClr>
                </a:solidFill>
                <a:latin typeface="Georgia" panose="02040502050405020303" pitchFamily="18" charset="0"/>
              </a:rPr>
              <a:t>Sep-Jan period is similar for both years. The important point here is shooting up of sales in Nov and then dropping. The reason cannot be festive season(Diwali, etc.) alone as the business operates in foreign countries also. </a:t>
            </a:r>
            <a:r>
              <a:rPr lang="en-IN" sz="2200" dirty="0" err="1">
                <a:solidFill>
                  <a:schemeClr val="bg1">
                    <a:lumMod val="95000"/>
                  </a:schemeClr>
                </a:solidFill>
                <a:latin typeface="Georgia" panose="02040502050405020303" pitchFamily="18" charset="0"/>
              </a:rPr>
              <a:t>Atliq</a:t>
            </a:r>
            <a:r>
              <a:rPr lang="en-IN" sz="2200" dirty="0">
                <a:solidFill>
                  <a:schemeClr val="bg1">
                    <a:lumMod val="95000"/>
                  </a:schemeClr>
                </a:solidFill>
                <a:latin typeface="Georgia" panose="02040502050405020303" pitchFamily="18" charset="0"/>
              </a:rPr>
              <a:t> needs to further gather data to analyse this key period.</a:t>
            </a:r>
          </a:p>
          <a:p>
            <a:endParaRPr lang="en-IN" sz="22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200" dirty="0">
                <a:solidFill>
                  <a:schemeClr val="bg1">
                    <a:lumMod val="95000"/>
                  </a:schemeClr>
                </a:solidFill>
                <a:latin typeface="Georgia" panose="02040502050405020303" pitchFamily="18" charset="0"/>
              </a:rPr>
              <a:t>Feb-Aug period for both years show sales struggling to get back on track.</a:t>
            </a:r>
          </a:p>
        </p:txBody>
      </p:sp>
    </p:spTree>
    <p:extLst>
      <p:ext uri="{BB962C8B-B14F-4D97-AF65-F5344CB8AC3E}">
        <p14:creationId xmlns:p14="http://schemas.microsoft.com/office/powerpoint/2010/main" val="3415282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3BD9F9-D710-4BEA-F62F-AC5D08A08FD2}"/>
              </a:ext>
            </a:extLst>
          </p:cNvPr>
          <p:cNvSpPr txBox="1"/>
          <p:nvPr/>
        </p:nvSpPr>
        <p:spPr>
          <a:xfrm>
            <a:off x="358140" y="821015"/>
            <a:ext cx="2354580"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Request 8:</a:t>
            </a:r>
            <a:endParaRPr lang="en-IN" sz="3600" b="1" dirty="0">
              <a:solidFill>
                <a:schemeClr val="bg1">
                  <a:lumMod val="95000"/>
                </a:schemeClr>
              </a:solidFill>
              <a:latin typeface="Georgia" panose="02040502050405020303" pitchFamily="18" charset="0"/>
            </a:endParaRPr>
          </a:p>
        </p:txBody>
      </p:sp>
      <p:pic>
        <p:nvPicPr>
          <p:cNvPr id="7" name="Picture 6">
            <a:extLst>
              <a:ext uri="{FF2B5EF4-FFF2-40B4-BE49-F238E27FC236}">
                <a16:creationId xmlns:a16="http://schemas.microsoft.com/office/drawing/2014/main" id="{F03DC903-CC87-733B-AB6F-107A233E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986" y="1489769"/>
            <a:ext cx="4419983" cy="2331922"/>
          </a:xfrm>
          <a:prstGeom prst="rect">
            <a:avLst/>
          </a:prstGeom>
        </p:spPr>
      </p:pic>
      <p:pic>
        <p:nvPicPr>
          <p:cNvPr id="9" name="Picture 8">
            <a:extLst>
              <a:ext uri="{FF2B5EF4-FFF2-40B4-BE49-F238E27FC236}">
                <a16:creationId xmlns:a16="http://schemas.microsoft.com/office/drawing/2014/main" id="{34DF43B9-242C-AEFC-DDE4-9B05EE98E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918" y="5052999"/>
            <a:ext cx="1981372" cy="1005927"/>
          </a:xfrm>
          <a:prstGeom prst="rect">
            <a:avLst/>
          </a:prstGeom>
        </p:spPr>
      </p:pic>
      <p:sp>
        <p:nvSpPr>
          <p:cNvPr id="11" name="TextBox 10">
            <a:extLst>
              <a:ext uri="{FF2B5EF4-FFF2-40B4-BE49-F238E27FC236}">
                <a16:creationId xmlns:a16="http://schemas.microsoft.com/office/drawing/2014/main" id="{EF14EF58-AB06-6598-E704-D51F07F9F4EE}"/>
              </a:ext>
            </a:extLst>
          </p:cNvPr>
          <p:cNvSpPr txBox="1"/>
          <p:nvPr/>
        </p:nvSpPr>
        <p:spPr>
          <a:xfrm>
            <a:off x="289559" y="2316063"/>
            <a:ext cx="4319763" cy="3416320"/>
          </a:xfrm>
          <a:prstGeom prst="rect">
            <a:avLst/>
          </a:prstGeom>
          <a:noFill/>
        </p:spPr>
        <p:txBody>
          <a:bodyPr wrap="square">
            <a:spAutoFit/>
          </a:bodyPr>
          <a:lstStyle/>
          <a:p>
            <a:r>
              <a:rPr lang="en-IN" sz="2400" dirty="0">
                <a:solidFill>
                  <a:schemeClr val="bg1">
                    <a:lumMod val="95000"/>
                  </a:schemeClr>
                </a:solidFill>
                <a:latin typeface="Georgia" panose="02040502050405020303" pitchFamily="18" charset="0"/>
              </a:rPr>
              <a:t>In which quarter of 2020, got the maximum </a:t>
            </a:r>
            <a:r>
              <a:rPr lang="en-IN" sz="2400" dirty="0" err="1">
                <a:solidFill>
                  <a:schemeClr val="bg1">
                    <a:lumMod val="95000"/>
                  </a:schemeClr>
                </a:solidFill>
                <a:latin typeface="Georgia" panose="02040502050405020303" pitchFamily="18" charset="0"/>
              </a:rPr>
              <a:t>total_sold_quantity</a:t>
            </a:r>
            <a:r>
              <a:rPr lang="en-IN" sz="2400" dirty="0">
                <a:solidFill>
                  <a:schemeClr val="bg1">
                    <a:lumMod val="95000"/>
                  </a:schemeClr>
                </a:solidFill>
                <a:latin typeface="Georgia" panose="02040502050405020303" pitchFamily="18" charset="0"/>
              </a:rPr>
              <a:t>? </a:t>
            </a:r>
          </a:p>
          <a:p>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The final output contains these fields sorted by the </a:t>
            </a:r>
            <a:r>
              <a:rPr lang="en-IN" sz="2400" dirty="0" err="1">
                <a:solidFill>
                  <a:schemeClr val="bg1">
                    <a:lumMod val="95000"/>
                  </a:schemeClr>
                </a:solidFill>
                <a:latin typeface="Georgia" panose="02040502050405020303" pitchFamily="18" charset="0"/>
              </a:rPr>
              <a:t>total_sold_quantity</a:t>
            </a:r>
            <a:r>
              <a:rPr lang="en-IN" sz="2400" dirty="0">
                <a:solidFill>
                  <a:schemeClr val="bg1">
                    <a:lumMod val="95000"/>
                  </a:schemeClr>
                </a:solidFill>
                <a:latin typeface="Georgia" panose="02040502050405020303" pitchFamily="18" charset="0"/>
              </a:rPr>
              <a:t>:</a:t>
            </a:r>
          </a:p>
          <a:p>
            <a:r>
              <a:rPr lang="en-IN" sz="2400" dirty="0">
                <a:solidFill>
                  <a:schemeClr val="bg1">
                    <a:lumMod val="95000"/>
                  </a:schemeClr>
                </a:solidFill>
                <a:latin typeface="Georgia" panose="02040502050405020303" pitchFamily="18" charset="0"/>
              </a:rPr>
              <a:t>Quarter</a:t>
            </a:r>
          </a:p>
          <a:p>
            <a:r>
              <a:rPr lang="en-IN" sz="2400" dirty="0" err="1">
                <a:solidFill>
                  <a:schemeClr val="bg1">
                    <a:lumMod val="95000"/>
                  </a:schemeClr>
                </a:solidFill>
                <a:latin typeface="Georgia" panose="02040502050405020303" pitchFamily="18" charset="0"/>
              </a:rPr>
              <a:t>total_sold_quantity</a:t>
            </a:r>
            <a:endParaRPr lang="en-IN" sz="2400" dirty="0">
              <a:solidFill>
                <a:schemeClr val="bg1">
                  <a:lumMod val="95000"/>
                </a:schemeClr>
              </a:solidFill>
              <a:latin typeface="Georgia" panose="02040502050405020303" pitchFamily="18" charset="0"/>
            </a:endParaRPr>
          </a:p>
        </p:txBody>
      </p:sp>
      <p:sp>
        <p:nvSpPr>
          <p:cNvPr id="13" name="TextBox 12">
            <a:extLst>
              <a:ext uri="{FF2B5EF4-FFF2-40B4-BE49-F238E27FC236}">
                <a16:creationId xmlns:a16="http://schemas.microsoft.com/office/drawing/2014/main" id="{B80C3E2F-CAFE-2181-287F-C6E7DC9D1E5D}"/>
              </a:ext>
            </a:extLst>
          </p:cNvPr>
          <p:cNvSpPr txBox="1"/>
          <p:nvPr/>
        </p:nvSpPr>
        <p:spPr>
          <a:xfrm>
            <a:off x="6380560" y="881332"/>
            <a:ext cx="2956088" cy="400110"/>
          </a:xfrm>
          <a:prstGeom prst="rect">
            <a:avLst/>
          </a:prstGeom>
          <a:noFill/>
        </p:spPr>
        <p:txBody>
          <a:bodyPr wrap="square">
            <a:spAutoFit/>
          </a:bodyPr>
          <a:lstStyle/>
          <a:p>
            <a:r>
              <a:rPr lang="en-IN" sz="2000" dirty="0">
                <a:solidFill>
                  <a:schemeClr val="bg1">
                    <a:lumMod val="95000"/>
                  </a:schemeClr>
                </a:solidFill>
                <a:latin typeface="Georgia" panose="02040502050405020303" pitchFamily="18" charset="0"/>
              </a:rPr>
              <a:t>Query </a:t>
            </a:r>
            <a:r>
              <a:rPr lang="en-IN" sz="2000" b="1" dirty="0">
                <a:solidFill>
                  <a:schemeClr val="bg1">
                    <a:lumMod val="95000"/>
                  </a:schemeClr>
                </a:solidFill>
                <a:latin typeface="Georgia" panose="02040502050405020303" pitchFamily="18" charset="0"/>
              </a:rPr>
              <a:t>:</a:t>
            </a:r>
          </a:p>
        </p:txBody>
      </p:sp>
      <p:sp>
        <p:nvSpPr>
          <p:cNvPr id="14" name="TextBox 13">
            <a:extLst>
              <a:ext uri="{FF2B5EF4-FFF2-40B4-BE49-F238E27FC236}">
                <a16:creationId xmlns:a16="http://schemas.microsoft.com/office/drawing/2014/main" id="{E9272767-4B9C-F88B-3CE4-71679998FC58}"/>
              </a:ext>
            </a:extLst>
          </p:cNvPr>
          <p:cNvSpPr txBox="1"/>
          <p:nvPr/>
        </p:nvSpPr>
        <p:spPr>
          <a:xfrm>
            <a:off x="6380560" y="4237290"/>
            <a:ext cx="1415845" cy="400110"/>
          </a:xfrm>
          <a:prstGeom prst="rect">
            <a:avLst/>
          </a:prstGeom>
          <a:noFill/>
        </p:spPr>
        <p:txBody>
          <a:bodyPr wrap="square" rtlCol="0">
            <a:spAutoFit/>
          </a:bodyPr>
          <a:lstStyle/>
          <a:p>
            <a:r>
              <a:rPr lang="en-IN" sz="2000" dirty="0">
                <a:solidFill>
                  <a:schemeClr val="bg1">
                    <a:lumMod val="95000"/>
                  </a:schemeClr>
                </a:solidFill>
                <a:latin typeface="Georgia" panose="02040502050405020303" pitchFamily="18" charset="0"/>
              </a:rPr>
              <a:t>Output :          </a:t>
            </a:r>
          </a:p>
        </p:txBody>
      </p:sp>
    </p:spTree>
    <p:extLst>
      <p:ext uri="{BB962C8B-B14F-4D97-AF65-F5344CB8AC3E}">
        <p14:creationId xmlns:p14="http://schemas.microsoft.com/office/powerpoint/2010/main" val="3476100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F7327-9EDA-A54C-D3F6-7CBFAB908073}"/>
              </a:ext>
            </a:extLst>
          </p:cNvPr>
          <p:cNvSpPr txBox="1"/>
          <p:nvPr/>
        </p:nvSpPr>
        <p:spPr>
          <a:xfrm>
            <a:off x="548640" y="904994"/>
            <a:ext cx="2157238"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Insights :</a:t>
            </a:r>
          </a:p>
        </p:txBody>
      </p:sp>
      <p:pic>
        <p:nvPicPr>
          <p:cNvPr id="5" name="Picture 4">
            <a:extLst>
              <a:ext uri="{FF2B5EF4-FFF2-40B4-BE49-F238E27FC236}">
                <a16:creationId xmlns:a16="http://schemas.microsoft.com/office/drawing/2014/main" id="{8A7ABB9F-D35E-F26E-6CFF-9D3B4328D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932" y="1856792"/>
            <a:ext cx="5617028" cy="3582955"/>
          </a:xfrm>
          <a:prstGeom prst="rect">
            <a:avLst/>
          </a:prstGeom>
        </p:spPr>
      </p:pic>
      <p:sp>
        <p:nvSpPr>
          <p:cNvPr id="7" name="TextBox 6">
            <a:extLst>
              <a:ext uri="{FF2B5EF4-FFF2-40B4-BE49-F238E27FC236}">
                <a16:creationId xmlns:a16="http://schemas.microsoft.com/office/drawing/2014/main" id="{6EA346F2-EDA1-119A-11C4-33280E262D43}"/>
              </a:ext>
            </a:extLst>
          </p:cNvPr>
          <p:cNvSpPr txBox="1"/>
          <p:nvPr/>
        </p:nvSpPr>
        <p:spPr>
          <a:xfrm>
            <a:off x="340422" y="2254431"/>
            <a:ext cx="4440514" cy="3046988"/>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Q1 showed the highest total sales and then it decline till Q3. Finally, the total sales showed some recovery in Q4.</a:t>
            </a:r>
          </a:p>
          <a:p>
            <a:endParaRPr lang="en-IN"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1">
                    <a:lumMod val="95000"/>
                  </a:schemeClr>
                </a:solidFill>
                <a:latin typeface="Georgia" panose="02040502050405020303" pitchFamily="18" charset="0"/>
              </a:rPr>
              <a:t> The decline in total sales for Q2, Q3 is probably due Covid pandemic outbreak</a:t>
            </a:r>
          </a:p>
        </p:txBody>
      </p:sp>
    </p:spTree>
    <p:extLst>
      <p:ext uri="{BB962C8B-B14F-4D97-AF65-F5344CB8AC3E}">
        <p14:creationId xmlns:p14="http://schemas.microsoft.com/office/powerpoint/2010/main" val="31841784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3997E-F679-01D1-973A-91649E23615E}"/>
              </a:ext>
            </a:extLst>
          </p:cNvPr>
          <p:cNvSpPr txBox="1"/>
          <p:nvPr/>
        </p:nvSpPr>
        <p:spPr>
          <a:xfrm>
            <a:off x="375790" y="767992"/>
            <a:ext cx="2636520" cy="646331"/>
          </a:xfrm>
          <a:prstGeom prst="rect">
            <a:avLst/>
          </a:prstGeom>
          <a:noFill/>
        </p:spPr>
        <p:txBody>
          <a:bodyPr wrap="square">
            <a:spAutoFit/>
          </a:bodyPr>
          <a:lstStyle/>
          <a:p>
            <a:r>
              <a:rPr lang="en-IN" sz="3600" dirty="0">
                <a:solidFill>
                  <a:schemeClr val="bg1">
                    <a:lumMod val="95000"/>
                  </a:schemeClr>
                </a:solidFill>
                <a:latin typeface="Georgia" panose="02040502050405020303" pitchFamily="18" charset="0"/>
              </a:rPr>
              <a:t>Request 9:</a:t>
            </a:r>
            <a:endParaRPr lang="en-IN" sz="3600" b="1" dirty="0">
              <a:solidFill>
                <a:schemeClr val="bg1">
                  <a:lumMod val="9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8A6E95F3-C21E-27E8-CD2E-4CDB86B29214}"/>
              </a:ext>
            </a:extLst>
          </p:cNvPr>
          <p:cNvSpPr txBox="1"/>
          <p:nvPr/>
        </p:nvSpPr>
        <p:spPr>
          <a:xfrm>
            <a:off x="6714002" y="891102"/>
            <a:ext cx="2393924" cy="400110"/>
          </a:xfrm>
          <a:prstGeom prst="rect">
            <a:avLst/>
          </a:prstGeom>
          <a:noFill/>
        </p:spPr>
        <p:txBody>
          <a:bodyPr wrap="square">
            <a:spAutoFit/>
          </a:bodyPr>
          <a:lstStyle/>
          <a:p>
            <a:r>
              <a:rPr lang="en-IN" sz="2000" dirty="0">
                <a:solidFill>
                  <a:schemeClr val="bg1">
                    <a:lumMod val="95000"/>
                  </a:schemeClr>
                </a:solidFill>
                <a:latin typeface="Georgia" panose="02040502050405020303" pitchFamily="18" charset="0"/>
              </a:rPr>
              <a:t>Query :</a:t>
            </a:r>
          </a:p>
        </p:txBody>
      </p:sp>
      <p:sp>
        <p:nvSpPr>
          <p:cNvPr id="7" name="TextBox 6">
            <a:extLst>
              <a:ext uri="{FF2B5EF4-FFF2-40B4-BE49-F238E27FC236}">
                <a16:creationId xmlns:a16="http://schemas.microsoft.com/office/drawing/2014/main" id="{B70DFD87-66EF-45B2-4C57-0BFAE83AE27F}"/>
              </a:ext>
            </a:extLst>
          </p:cNvPr>
          <p:cNvSpPr txBox="1"/>
          <p:nvPr/>
        </p:nvSpPr>
        <p:spPr>
          <a:xfrm>
            <a:off x="375790" y="1951157"/>
            <a:ext cx="2857500" cy="4524315"/>
          </a:xfrm>
          <a:prstGeom prst="rect">
            <a:avLst/>
          </a:prstGeom>
          <a:noFill/>
        </p:spPr>
        <p:txBody>
          <a:bodyPr wrap="square">
            <a:spAutoFit/>
          </a:bodyPr>
          <a:lstStyle/>
          <a:p>
            <a:r>
              <a:rPr lang="en-IN" sz="2400" dirty="0">
                <a:solidFill>
                  <a:schemeClr val="bg1">
                    <a:lumMod val="95000"/>
                  </a:schemeClr>
                </a:solidFill>
                <a:latin typeface="Georgia" panose="02040502050405020303" pitchFamily="18" charset="0"/>
              </a:rPr>
              <a:t>Which channel helped to bring more gross sales in the fiscal year 2021</a:t>
            </a:r>
          </a:p>
          <a:p>
            <a:r>
              <a:rPr lang="en-IN" sz="2400" dirty="0">
                <a:solidFill>
                  <a:schemeClr val="bg1">
                    <a:lumMod val="95000"/>
                  </a:schemeClr>
                </a:solidFill>
                <a:latin typeface="Georgia" panose="02040502050405020303" pitchFamily="18" charset="0"/>
              </a:rPr>
              <a:t>and the percentage of contribution?</a:t>
            </a:r>
          </a:p>
          <a:p>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The final output contains :</a:t>
            </a:r>
          </a:p>
          <a:p>
            <a:r>
              <a:rPr lang="en-IN" sz="2400" dirty="0">
                <a:solidFill>
                  <a:schemeClr val="bg1">
                    <a:lumMod val="95000"/>
                  </a:schemeClr>
                </a:solidFill>
                <a:latin typeface="Georgia" panose="02040502050405020303" pitchFamily="18" charset="0"/>
              </a:rPr>
              <a:t>channel</a:t>
            </a:r>
          </a:p>
          <a:p>
            <a:r>
              <a:rPr lang="en-IN" sz="2400" dirty="0" err="1">
                <a:solidFill>
                  <a:schemeClr val="bg1">
                    <a:lumMod val="95000"/>
                  </a:schemeClr>
                </a:solidFill>
                <a:latin typeface="Georgia" panose="02040502050405020303" pitchFamily="18" charset="0"/>
              </a:rPr>
              <a:t>gross_sales_mln</a:t>
            </a:r>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percentage</a:t>
            </a:r>
          </a:p>
        </p:txBody>
      </p:sp>
      <p:sp>
        <p:nvSpPr>
          <p:cNvPr id="9" name="TextBox 8">
            <a:extLst>
              <a:ext uri="{FF2B5EF4-FFF2-40B4-BE49-F238E27FC236}">
                <a16:creationId xmlns:a16="http://schemas.microsoft.com/office/drawing/2014/main" id="{4C32E5E9-4FA6-56F9-681C-E205C78B1214}"/>
              </a:ext>
            </a:extLst>
          </p:cNvPr>
          <p:cNvSpPr txBox="1"/>
          <p:nvPr/>
        </p:nvSpPr>
        <p:spPr>
          <a:xfrm>
            <a:off x="6836078" y="4305660"/>
            <a:ext cx="2007532" cy="400110"/>
          </a:xfrm>
          <a:prstGeom prst="rect">
            <a:avLst/>
          </a:prstGeom>
          <a:noFill/>
        </p:spPr>
        <p:txBody>
          <a:bodyPr wrap="square">
            <a:spAutoFit/>
          </a:bodyPr>
          <a:lstStyle/>
          <a:p>
            <a:r>
              <a:rPr lang="en-IN" sz="2000" dirty="0">
                <a:solidFill>
                  <a:schemeClr val="bg1">
                    <a:lumMod val="95000"/>
                  </a:schemeClr>
                </a:solidFill>
                <a:latin typeface="Georgia" panose="02040502050405020303" pitchFamily="18" charset="0"/>
              </a:rPr>
              <a:t>Output :</a:t>
            </a:r>
          </a:p>
        </p:txBody>
      </p:sp>
      <p:pic>
        <p:nvPicPr>
          <p:cNvPr id="11" name="Picture 10">
            <a:extLst>
              <a:ext uri="{FF2B5EF4-FFF2-40B4-BE49-F238E27FC236}">
                <a16:creationId xmlns:a16="http://schemas.microsoft.com/office/drawing/2014/main" id="{37B78DCE-E59F-8F56-904D-2AF7F9AD1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669" y="1380419"/>
            <a:ext cx="4282811" cy="2522439"/>
          </a:xfrm>
          <a:prstGeom prst="rect">
            <a:avLst/>
          </a:prstGeom>
        </p:spPr>
      </p:pic>
      <p:pic>
        <p:nvPicPr>
          <p:cNvPr id="13" name="Picture 12">
            <a:extLst>
              <a:ext uri="{FF2B5EF4-FFF2-40B4-BE49-F238E27FC236}">
                <a16:creationId xmlns:a16="http://schemas.microsoft.com/office/drawing/2014/main" id="{E778B6CC-CCB9-AB90-E26E-AF10CD2E4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494" y="4836878"/>
            <a:ext cx="2545177" cy="1253526"/>
          </a:xfrm>
          <a:prstGeom prst="rect">
            <a:avLst/>
          </a:prstGeom>
        </p:spPr>
      </p:pic>
    </p:spTree>
    <p:extLst>
      <p:ext uri="{BB962C8B-B14F-4D97-AF65-F5344CB8AC3E}">
        <p14:creationId xmlns:p14="http://schemas.microsoft.com/office/powerpoint/2010/main" val="2373391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BC95C-C551-F32B-B52C-573A017B4588}"/>
              </a:ext>
            </a:extLst>
          </p:cNvPr>
          <p:cNvSpPr txBox="1"/>
          <p:nvPr/>
        </p:nvSpPr>
        <p:spPr>
          <a:xfrm>
            <a:off x="452737" y="189326"/>
            <a:ext cx="3164633" cy="584775"/>
          </a:xfrm>
          <a:prstGeom prst="rect">
            <a:avLst/>
          </a:prstGeom>
          <a:noFill/>
        </p:spPr>
        <p:txBody>
          <a:bodyPr wrap="square">
            <a:spAutoFit/>
          </a:bodyPr>
          <a:lstStyle/>
          <a:p>
            <a:r>
              <a:rPr lang="en-IN" sz="3200" dirty="0">
                <a:solidFill>
                  <a:schemeClr val="bg1">
                    <a:lumMod val="95000"/>
                  </a:schemeClr>
                </a:solidFill>
                <a:latin typeface="Californian FB" panose="0207040306080B030204" pitchFamily="18" charset="0"/>
              </a:rPr>
              <a:t>Insights :</a:t>
            </a:r>
          </a:p>
        </p:txBody>
      </p:sp>
      <p:pic>
        <p:nvPicPr>
          <p:cNvPr id="5" name="Picture 4">
            <a:extLst>
              <a:ext uri="{FF2B5EF4-FFF2-40B4-BE49-F238E27FC236}">
                <a16:creationId xmlns:a16="http://schemas.microsoft.com/office/drawing/2014/main" id="{11DB7128-3242-F81C-3291-C7CD67316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345" y="1787993"/>
            <a:ext cx="3961758" cy="3642423"/>
          </a:xfrm>
          <a:prstGeom prst="rect">
            <a:avLst/>
          </a:prstGeom>
        </p:spPr>
      </p:pic>
      <p:sp>
        <p:nvSpPr>
          <p:cNvPr id="7" name="TextBox 6">
            <a:extLst>
              <a:ext uri="{FF2B5EF4-FFF2-40B4-BE49-F238E27FC236}">
                <a16:creationId xmlns:a16="http://schemas.microsoft.com/office/drawing/2014/main" id="{14BAA9D4-DBD9-4CC6-7FB0-610961D51A9E}"/>
              </a:ext>
            </a:extLst>
          </p:cNvPr>
          <p:cNvSpPr txBox="1"/>
          <p:nvPr/>
        </p:nvSpPr>
        <p:spPr>
          <a:xfrm>
            <a:off x="452737" y="804581"/>
            <a:ext cx="6096000" cy="6001643"/>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bg1">
                    <a:lumMod val="95000"/>
                  </a:schemeClr>
                </a:solidFill>
              </a:rPr>
              <a:t> Retail channel topped among getting most gross sales. So, more products have to be promoted and sold through this channel.</a:t>
            </a:r>
          </a:p>
          <a:p>
            <a:endParaRPr lang="en-IN" sz="2400" dirty="0">
              <a:solidFill>
                <a:schemeClr val="bg1">
                  <a:lumMod val="95000"/>
                </a:schemeClr>
              </a:solidFill>
            </a:endParaRPr>
          </a:p>
          <a:p>
            <a:pPr marL="285750" indent="-285750">
              <a:buFont typeface="Arial" panose="020B0604020202020204" pitchFamily="34" charset="0"/>
              <a:buChar char="•"/>
            </a:pPr>
            <a:r>
              <a:rPr lang="en-IN" sz="2400" dirty="0">
                <a:solidFill>
                  <a:schemeClr val="bg1">
                    <a:lumMod val="95000"/>
                  </a:schemeClr>
                </a:solidFill>
              </a:rPr>
              <a:t>The performance of distributor channel was very poor. So, the company has to rethink about the distributor channel. </a:t>
            </a:r>
          </a:p>
          <a:p>
            <a:endParaRPr lang="en-IN" sz="2400" dirty="0">
              <a:solidFill>
                <a:schemeClr val="bg1">
                  <a:lumMod val="95000"/>
                </a:schemeClr>
              </a:solidFill>
            </a:endParaRPr>
          </a:p>
          <a:p>
            <a:pPr marL="285750" indent="-285750">
              <a:buFont typeface="Arial" panose="020B0604020202020204" pitchFamily="34" charset="0"/>
              <a:buChar char="•"/>
            </a:pPr>
            <a:r>
              <a:rPr lang="en-IN" sz="2400" dirty="0">
                <a:solidFill>
                  <a:schemeClr val="bg1">
                    <a:lumMod val="95000"/>
                  </a:schemeClr>
                </a:solidFill>
              </a:rPr>
              <a:t>After further analysis, the distributor channel have less customer and market capture. While direct channel has better market capture even though their customer capture is less.</a:t>
            </a:r>
          </a:p>
          <a:p>
            <a:endParaRPr lang="en-IN" sz="2400" dirty="0">
              <a:solidFill>
                <a:schemeClr val="bg1">
                  <a:lumMod val="95000"/>
                </a:schemeClr>
              </a:solidFill>
            </a:endParaRPr>
          </a:p>
          <a:p>
            <a:pPr marL="285750" indent="-285750">
              <a:buFont typeface="Arial" panose="020B0604020202020204" pitchFamily="34" charset="0"/>
              <a:buChar char="•"/>
            </a:pPr>
            <a:r>
              <a:rPr lang="en-IN" sz="2400" dirty="0">
                <a:solidFill>
                  <a:schemeClr val="bg1">
                    <a:lumMod val="95000"/>
                  </a:schemeClr>
                </a:solidFill>
              </a:rPr>
              <a:t>Covid has also affected distributor and sales got higher on ecommerce.</a:t>
            </a:r>
          </a:p>
        </p:txBody>
      </p:sp>
    </p:spTree>
    <p:extLst>
      <p:ext uri="{BB962C8B-B14F-4D97-AF65-F5344CB8AC3E}">
        <p14:creationId xmlns:p14="http://schemas.microsoft.com/office/powerpoint/2010/main" val="320976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5945C-14CB-3C6B-A269-706CC3094F66}"/>
              </a:ext>
            </a:extLst>
          </p:cNvPr>
          <p:cNvSpPr txBox="1"/>
          <p:nvPr/>
        </p:nvSpPr>
        <p:spPr>
          <a:xfrm>
            <a:off x="228599" y="784688"/>
            <a:ext cx="2423160" cy="646331"/>
          </a:xfrm>
          <a:prstGeom prst="rect">
            <a:avLst/>
          </a:prstGeom>
          <a:noFill/>
        </p:spPr>
        <p:txBody>
          <a:bodyPr wrap="square">
            <a:spAutoFit/>
          </a:bodyPr>
          <a:lstStyle/>
          <a:p>
            <a:r>
              <a:rPr lang="en-IN" sz="3600" dirty="0">
                <a:solidFill>
                  <a:schemeClr val="bg1">
                    <a:lumMod val="95000"/>
                  </a:schemeClr>
                </a:solidFill>
                <a:latin typeface="Californian FB" panose="0207040306080B030204" pitchFamily="18" charset="0"/>
              </a:rPr>
              <a:t>Request 10:</a:t>
            </a:r>
            <a:endParaRPr lang="en-IN" sz="3600" b="1" dirty="0">
              <a:solidFill>
                <a:schemeClr val="bg1">
                  <a:lumMod val="95000"/>
                </a:schemeClr>
              </a:solidFill>
              <a:latin typeface="Californian FB" panose="0207040306080B030204" pitchFamily="18" charset="0"/>
            </a:endParaRPr>
          </a:p>
        </p:txBody>
      </p:sp>
      <p:sp>
        <p:nvSpPr>
          <p:cNvPr id="5" name="TextBox 4">
            <a:extLst>
              <a:ext uri="{FF2B5EF4-FFF2-40B4-BE49-F238E27FC236}">
                <a16:creationId xmlns:a16="http://schemas.microsoft.com/office/drawing/2014/main" id="{CF730FC0-869C-8976-AEFB-001F55D1F15B}"/>
              </a:ext>
            </a:extLst>
          </p:cNvPr>
          <p:cNvSpPr txBox="1"/>
          <p:nvPr/>
        </p:nvSpPr>
        <p:spPr>
          <a:xfrm>
            <a:off x="5435705" y="491634"/>
            <a:ext cx="2849413" cy="369332"/>
          </a:xfrm>
          <a:prstGeom prst="rect">
            <a:avLst/>
          </a:prstGeom>
          <a:noFill/>
        </p:spPr>
        <p:txBody>
          <a:bodyPr wrap="square">
            <a:spAutoFit/>
          </a:bodyPr>
          <a:lstStyle/>
          <a:p>
            <a:r>
              <a:rPr lang="en-IN" dirty="0">
                <a:solidFill>
                  <a:schemeClr val="bg1">
                    <a:lumMod val="95000"/>
                  </a:schemeClr>
                </a:solidFill>
                <a:latin typeface="Californian FB" panose="0207040306080B030204" pitchFamily="18" charset="0"/>
              </a:rPr>
              <a:t>Query :</a:t>
            </a:r>
          </a:p>
        </p:txBody>
      </p:sp>
      <p:sp>
        <p:nvSpPr>
          <p:cNvPr id="7" name="TextBox 6">
            <a:extLst>
              <a:ext uri="{FF2B5EF4-FFF2-40B4-BE49-F238E27FC236}">
                <a16:creationId xmlns:a16="http://schemas.microsoft.com/office/drawing/2014/main" id="{728DC858-B0DB-A50B-629E-D6274806DC36}"/>
              </a:ext>
            </a:extLst>
          </p:cNvPr>
          <p:cNvSpPr txBox="1"/>
          <p:nvPr/>
        </p:nvSpPr>
        <p:spPr>
          <a:xfrm>
            <a:off x="214800" y="2063651"/>
            <a:ext cx="4231433" cy="3046988"/>
          </a:xfrm>
          <a:prstGeom prst="rect">
            <a:avLst/>
          </a:prstGeom>
          <a:noFill/>
        </p:spPr>
        <p:txBody>
          <a:bodyPr wrap="square">
            <a:spAutoFit/>
          </a:bodyPr>
          <a:lstStyle/>
          <a:p>
            <a:r>
              <a:rPr lang="en-IN" sz="2400" dirty="0">
                <a:solidFill>
                  <a:schemeClr val="bg1">
                    <a:lumMod val="95000"/>
                  </a:schemeClr>
                </a:solidFill>
                <a:latin typeface="Georgia" panose="02040502050405020303" pitchFamily="18" charset="0"/>
              </a:rPr>
              <a:t>Get the Top 3 products in each division that have a high</a:t>
            </a:r>
          </a:p>
          <a:p>
            <a:r>
              <a:rPr lang="en-IN" sz="2400" dirty="0" err="1">
                <a:solidFill>
                  <a:schemeClr val="bg1">
                    <a:lumMod val="95000"/>
                  </a:schemeClr>
                </a:solidFill>
                <a:latin typeface="Georgia" panose="02040502050405020303" pitchFamily="18" charset="0"/>
              </a:rPr>
              <a:t>total_sold_quantity</a:t>
            </a:r>
            <a:r>
              <a:rPr lang="en-IN" sz="2400" dirty="0">
                <a:solidFill>
                  <a:schemeClr val="bg1">
                    <a:lumMod val="95000"/>
                  </a:schemeClr>
                </a:solidFill>
                <a:latin typeface="Georgia" panose="02040502050405020303" pitchFamily="18" charset="0"/>
              </a:rPr>
              <a:t> in the </a:t>
            </a:r>
            <a:r>
              <a:rPr lang="en-IN" sz="2400" dirty="0" err="1">
                <a:solidFill>
                  <a:schemeClr val="bg1">
                    <a:lumMod val="95000"/>
                  </a:schemeClr>
                </a:solidFill>
                <a:latin typeface="Georgia" panose="02040502050405020303" pitchFamily="18" charset="0"/>
              </a:rPr>
              <a:t>fiscal_year</a:t>
            </a:r>
            <a:r>
              <a:rPr lang="en-IN" sz="2400" dirty="0">
                <a:solidFill>
                  <a:schemeClr val="bg1">
                    <a:lumMod val="95000"/>
                  </a:schemeClr>
                </a:solidFill>
                <a:latin typeface="Georgia" panose="02040502050405020303" pitchFamily="18" charset="0"/>
              </a:rPr>
              <a:t> 2021? </a:t>
            </a:r>
          </a:p>
          <a:p>
            <a:endParaRPr lang="en-IN" sz="2400" dirty="0">
              <a:solidFill>
                <a:schemeClr val="bg1">
                  <a:lumMod val="95000"/>
                </a:schemeClr>
              </a:solidFill>
              <a:latin typeface="Georgia" panose="02040502050405020303" pitchFamily="18" charset="0"/>
            </a:endParaRPr>
          </a:p>
          <a:p>
            <a:r>
              <a:rPr lang="en-IN" sz="2400" dirty="0">
                <a:solidFill>
                  <a:schemeClr val="bg1">
                    <a:lumMod val="95000"/>
                  </a:schemeClr>
                </a:solidFill>
                <a:latin typeface="Georgia" panose="02040502050405020303" pitchFamily="18" charset="0"/>
              </a:rPr>
              <a:t>The final output contains :</a:t>
            </a:r>
          </a:p>
          <a:p>
            <a:r>
              <a:rPr lang="en-IN" sz="2400" dirty="0">
                <a:solidFill>
                  <a:schemeClr val="bg1">
                    <a:lumMod val="95000"/>
                  </a:schemeClr>
                </a:solidFill>
                <a:latin typeface="Georgia" panose="02040502050405020303" pitchFamily="18" charset="0"/>
              </a:rPr>
              <a:t>division</a:t>
            </a:r>
          </a:p>
          <a:p>
            <a:r>
              <a:rPr lang="en-IN" sz="2400" dirty="0" err="1">
                <a:solidFill>
                  <a:schemeClr val="bg1">
                    <a:lumMod val="95000"/>
                  </a:schemeClr>
                </a:solidFill>
                <a:latin typeface="Georgia" panose="02040502050405020303" pitchFamily="18" charset="0"/>
              </a:rPr>
              <a:t>product_code</a:t>
            </a:r>
            <a:endParaRPr lang="en-IN" sz="2400" dirty="0">
              <a:solidFill>
                <a:schemeClr val="bg1">
                  <a:lumMod val="95000"/>
                </a:schemeClr>
              </a:solidFill>
              <a:latin typeface="Georgia" panose="02040502050405020303" pitchFamily="18" charset="0"/>
            </a:endParaRPr>
          </a:p>
        </p:txBody>
      </p:sp>
      <p:sp>
        <p:nvSpPr>
          <p:cNvPr id="9" name="TextBox 8">
            <a:extLst>
              <a:ext uri="{FF2B5EF4-FFF2-40B4-BE49-F238E27FC236}">
                <a16:creationId xmlns:a16="http://schemas.microsoft.com/office/drawing/2014/main" id="{68994CAA-780B-D9E7-14C6-209775E5E1AD}"/>
              </a:ext>
            </a:extLst>
          </p:cNvPr>
          <p:cNvSpPr txBox="1"/>
          <p:nvPr/>
        </p:nvSpPr>
        <p:spPr>
          <a:xfrm>
            <a:off x="5557626" y="4100079"/>
            <a:ext cx="2849413" cy="369332"/>
          </a:xfrm>
          <a:prstGeom prst="rect">
            <a:avLst/>
          </a:prstGeom>
          <a:noFill/>
        </p:spPr>
        <p:txBody>
          <a:bodyPr wrap="square">
            <a:spAutoFit/>
          </a:bodyPr>
          <a:lstStyle/>
          <a:p>
            <a:r>
              <a:rPr lang="en-IN" dirty="0">
                <a:solidFill>
                  <a:schemeClr val="bg1">
                    <a:lumMod val="95000"/>
                  </a:schemeClr>
                </a:solidFill>
              </a:rPr>
              <a:t>Output :</a:t>
            </a:r>
          </a:p>
        </p:txBody>
      </p:sp>
      <p:pic>
        <p:nvPicPr>
          <p:cNvPr id="11" name="Picture 10">
            <a:extLst>
              <a:ext uri="{FF2B5EF4-FFF2-40B4-BE49-F238E27FC236}">
                <a16:creationId xmlns:a16="http://schemas.microsoft.com/office/drawing/2014/main" id="{797A4CDF-97D0-6E0C-A9B7-D6952D280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758" y="1123388"/>
            <a:ext cx="5844539" cy="2827265"/>
          </a:xfrm>
          <a:prstGeom prst="rect">
            <a:avLst/>
          </a:prstGeom>
        </p:spPr>
      </p:pic>
      <p:pic>
        <p:nvPicPr>
          <p:cNvPr id="15" name="Picture 14">
            <a:extLst>
              <a:ext uri="{FF2B5EF4-FFF2-40B4-BE49-F238E27FC236}">
                <a16:creationId xmlns:a16="http://schemas.microsoft.com/office/drawing/2014/main" id="{94170B76-9A00-EEDF-61C9-D373B28A4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155" y="4618837"/>
            <a:ext cx="4534293" cy="1722269"/>
          </a:xfrm>
          <a:prstGeom prst="rect">
            <a:avLst/>
          </a:prstGeom>
        </p:spPr>
      </p:pic>
    </p:spTree>
    <p:extLst>
      <p:ext uri="{BB962C8B-B14F-4D97-AF65-F5344CB8AC3E}">
        <p14:creationId xmlns:p14="http://schemas.microsoft.com/office/powerpoint/2010/main" val="3606968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84A005-1E5A-2EB3-85A9-14B82D76DC42}"/>
              </a:ext>
            </a:extLst>
          </p:cNvPr>
          <p:cNvSpPr txBox="1"/>
          <p:nvPr/>
        </p:nvSpPr>
        <p:spPr>
          <a:xfrm>
            <a:off x="396240" y="617604"/>
            <a:ext cx="2123025" cy="646331"/>
          </a:xfrm>
          <a:prstGeom prst="rect">
            <a:avLst/>
          </a:prstGeom>
          <a:noFill/>
        </p:spPr>
        <p:txBody>
          <a:bodyPr wrap="square">
            <a:spAutoFit/>
          </a:bodyPr>
          <a:lstStyle/>
          <a:p>
            <a:r>
              <a:rPr lang="en-IN" sz="3600" dirty="0">
                <a:solidFill>
                  <a:schemeClr val="bg1">
                    <a:lumMod val="95000"/>
                  </a:schemeClr>
                </a:solidFill>
                <a:latin typeface="Californian FB" panose="0207040306080B030204" pitchFamily="18" charset="0"/>
              </a:rPr>
              <a:t>Insights :</a:t>
            </a:r>
          </a:p>
        </p:txBody>
      </p:sp>
      <p:pic>
        <p:nvPicPr>
          <p:cNvPr id="7" name="Picture 6">
            <a:extLst>
              <a:ext uri="{FF2B5EF4-FFF2-40B4-BE49-F238E27FC236}">
                <a16:creationId xmlns:a16="http://schemas.microsoft.com/office/drawing/2014/main" id="{0A401146-3421-6D66-A271-203A4859E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913" y="1558213"/>
            <a:ext cx="7249885" cy="3657600"/>
          </a:xfrm>
          <a:prstGeom prst="rect">
            <a:avLst/>
          </a:prstGeom>
        </p:spPr>
      </p:pic>
      <p:sp>
        <p:nvSpPr>
          <p:cNvPr id="8" name="TextBox 7">
            <a:extLst>
              <a:ext uri="{FF2B5EF4-FFF2-40B4-BE49-F238E27FC236}">
                <a16:creationId xmlns:a16="http://schemas.microsoft.com/office/drawing/2014/main" id="{F81400C2-6018-5D4A-80DC-8D9DA083E607}"/>
              </a:ext>
            </a:extLst>
          </p:cNvPr>
          <p:cNvSpPr txBox="1"/>
          <p:nvPr/>
        </p:nvSpPr>
        <p:spPr>
          <a:xfrm>
            <a:off x="203200" y="1558213"/>
            <a:ext cx="365465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lumMod val="95000"/>
                  </a:schemeClr>
                </a:solidFill>
                <a:latin typeface="Georgia" panose="02040502050405020303" pitchFamily="18" charset="0"/>
              </a:rPr>
              <a:t>All the products are performing neck to neck in their respective divisions.</a:t>
            </a:r>
          </a:p>
          <a:p>
            <a:endParaRPr lang="en-US" sz="2400"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US" sz="2400" dirty="0">
                <a:solidFill>
                  <a:schemeClr val="bg1">
                    <a:lumMod val="95000"/>
                  </a:schemeClr>
                </a:solidFill>
                <a:latin typeface="Georgia" panose="02040502050405020303" pitchFamily="18" charset="0"/>
              </a:rPr>
              <a:t> The three divisions have products with different price ranges and hence the different sold quantities can be expected.</a:t>
            </a:r>
          </a:p>
        </p:txBody>
      </p:sp>
    </p:spTree>
    <p:extLst>
      <p:ext uri="{BB962C8B-B14F-4D97-AF65-F5344CB8AC3E}">
        <p14:creationId xmlns:p14="http://schemas.microsoft.com/office/powerpoint/2010/main" val="3469370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5A906-D61A-CB32-EEA7-FE8411C27C3E}"/>
              </a:ext>
            </a:extLst>
          </p:cNvPr>
          <p:cNvSpPr txBox="1"/>
          <p:nvPr/>
        </p:nvSpPr>
        <p:spPr>
          <a:xfrm>
            <a:off x="2379305" y="1585601"/>
            <a:ext cx="7324531" cy="1815882"/>
          </a:xfrm>
          <a:prstGeom prst="rect">
            <a:avLst/>
          </a:prstGeom>
          <a:noFill/>
        </p:spPr>
        <p:txBody>
          <a:bodyPr wrap="square" rtlCol="0">
            <a:spAutoFit/>
          </a:bodyPr>
          <a:lstStyle/>
          <a:p>
            <a:pPr algn="ctr"/>
            <a:r>
              <a:rPr lang="en-IN" sz="8800" dirty="0">
                <a:solidFill>
                  <a:schemeClr val="bg1">
                    <a:lumMod val="95000"/>
                  </a:schemeClr>
                </a:solidFill>
                <a:latin typeface="Georgia" panose="02040502050405020303" pitchFamily="18" charset="0"/>
              </a:rPr>
              <a:t>Thank You !</a:t>
            </a:r>
          </a:p>
          <a:p>
            <a:pPr algn="ctr"/>
            <a:endParaRPr lang="en-IN" sz="2400" dirty="0">
              <a:solidFill>
                <a:schemeClr val="bg1">
                  <a:lumMod val="95000"/>
                </a:schemeClr>
              </a:solidFill>
              <a:latin typeface="Georgia" panose="02040502050405020303" pitchFamily="18" charset="0"/>
            </a:endParaRPr>
          </a:p>
        </p:txBody>
      </p:sp>
    </p:spTree>
    <p:extLst>
      <p:ext uri="{BB962C8B-B14F-4D97-AF65-F5344CB8AC3E}">
        <p14:creationId xmlns:p14="http://schemas.microsoft.com/office/powerpoint/2010/main" val="764092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5B8E6-7BDC-9484-D4E2-5E7872C36D30}"/>
              </a:ext>
            </a:extLst>
          </p:cNvPr>
          <p:cNvSpPr txBox="1"/>
          <p:nvPr/>
        </p:nvSpPr>
        <p:spPr>
          <a:xfrm>
            <a:off x="1184785" y="2393130"/>
            <a:ext cx="3564497" cy="1938992"/>
          </a:xfrm>
          <a:prstGeom prst="rect">
            <a:avLst/>
          </a:prstGeom>
          <a:solidFill>
            <a:srgbClr val="141A32"/>
          </a:solidFill>
        </p:spPr>
        <p:txBody>
          <a:bodyPr wrap="square" rtlCol="0">
            <a:spAutoFit/>
          </a:bodyPr>
          <a:lstStyle/>
          <a:p>
            <a:r>
              <a:rPr lang="en-IN" sz="6000" dirty="0">
                <a:solidFill>
                  <a:schemeClr val="bg1">
                    <a:lumMod val="95000"/>
                  </a:schemeClr>
                </a:solidFill>
                <a:latin typeface="Georgia" panose="02040502050405020303" pitchFamily="18" charset="0"/>
              </a:rPr>
              <a:t>Company Overview</a:t>
            </a:r>
          </a:p>
        </p:txBody>
      </p:sp>
      <p:sp>
        <p:nvSpPr>
          <p:cNvPr id="4" name="TextBox 3">
            <a:extLst>
              <a:ext uri="{FF2B5EF4-FFF2-40B4-BE49-F238E27FC236}">
                <a16:creationId xmlns:a16="http://schemas.microsoft.com/office/drawing/2014/main" id="{8BCD8904-2F94-C260-5FB2-D9B574D8F1FA}"/>
              </a:ext>
            </a:extLst>
          </p:cNvPr>
          <p:cNvSpPr txBox="1"/>
          <p:nvPr/>
        </p:nvSpPr>
        <p:spPr>
          <a:xfrm>
            <a:off x="6061589" y="525105"/>
            <a:ext cx="4945626" cy="5909310"/>
          </a:xfrm>
          <a:prstGeom prst="rect">
            <a:avLst/>
          </a:prstGeom>
          <a:noFill/>
        </p:spPr>
        <p:txBody>
          <a:bodyPr wrap="square" rtlCol="0">
            <a:spAutoFit/>
          </a:bodyPr>
          <a:lstStyle/>
          <a:p>
            <a:pPr marL="285750" indent="-285750">
              <a:buSzPct val="120000"/>
              <a:buFont typeface="Arial" panose="020B0604020202020204" pitchFamily="34" charset="0"/>
              <a:buChar char="•"/>
            </a:pPr>
            <a:r>
              <a:rPr lang="en-US" b="0" i="0" dirty="0" err="1">
                <a:solidFill>
                  <a:schemeClr val="bg1">
                    <a:lumMod val="85000"/>
                  </a:schemeClr>
                </a:solidFill>
                <a:effectLst/>
                <a:latin typeface="Georgia" panose="02040502050405020303" pitchFamily="18" charset="0"/>
              </a:rPr>
              <a:t>Atliq</a:t>
            </a:r>
            <a:r>
              <a:rPr lang="en-US" b="0" i="0" dirty="0">
                <a:solidFill>
                  <a:schemeClr val="bg1">
                    <a:lumMod val="85000"/>
                  </a:schemeClr>
                </a:solidFill>
                <a:effectLst/>
                <a:latin typeface="Georgia" panose="02040502050405020303" pitchFamily="18" charset="0"/>
              </a:rPr>
              <a:t> </a:t>
            </a:r>
            <a:r>
              <a:rPr lang="en-US" b="0" i="0" dirty="0" err="1">
                <a:solidFill>
                  <a:schemeClr val="bg1">
                    <a:lumMod val="85000"/>
                  </a:schemeClr>
                </a:solidFill>
                <a:effectLst/>
                <a:latin typeface="Georgia" panose="02040502050405020303" pitchFamily="18" charset="0"/>
              </a:rPr>
              <a:t>Hardwares</a:t>
            </a:r>
            <a:r>
              <a:rPr lang="en-US" b="0" i="0" dirty="0">
                <a:solidFill>
                  <a:schemeClr val="bg1">
                    <a:lumMod val="85000"/>
                  </a:schemeClr>
                </a:solidFill>
                <a:effectLst/>
                <a:latin typeface="Georgia" panose="02040502050405020303" pitchFamily="18" charset="0"/>
              </a:rPr>
              <a:t> (imaginary company) is one of the leading computer hardware producers in </a:t>
            </a:r>
            <a:r>
              <a:rPr lang="en-US" b="1" i="0" dirty="0">
                <a:solidFill>
                  <a:schemeClr val="bg1">
                    <a:lumMod val="85000"/>
                  </a:schemeClr>
                </a:solidFill>
                <a:effectLst/>
                <a:latin typeface="Georgia" panose="02040502050405020303" pitchFamily="18" charset="0"/>
              </a:rPr>
              <a:t>India</a:t>
            </a:r>
            <a:r>
              <a:rPr lang="en-US" b="0" i="0" dirty="0">
                <a:solidFill>
                  <a:schemeClr val="bg1">
                    <a:lumMod val="85000"/>
                  </a:schemeClr>
                </a:solidFill>
                <a:effectLst/>
                <a:latin typeface="Georgia" panose="02040502050405020303" pitchFamily="18" charset="0"/>
              </a:rPr>
              <a:t> and </a:t>
            </a:r>
            <a:r>
              <a:rPr lang="en-US" b="1" i="0" dirty="0">
                <a:solidFill>
                  <a:schemeClr val="bg1">
                    <a:lumMod val="85000"/>
                  </a:schemeClr>
                </a:solidFill>
                <a:effectLst/>
                <a:latin typeface="Georgia" panose="02040502050405020303" pitchFamily="18" charset="0"/>
              </a:rPr>
              <a:t>well expanded in other countries too.</a:t>
            </a:r>
          </a:p>
          <a:p>
            <a:pPr>
              <a:buSzPct val="120000"/>
            </a:pPr>
            <a:endParaRPr lang="en-US" dirty="0">
              <a:solidFill>
                <a:schemeClr val="bg1">
                  <a:lumMod val="95000"/>
                </a:schemeClr>
              </a:solidFill>
              <a:latin typeface="Georgia" panose="02040502050405020303" pitchFamily="18" charset="0"/>
            </a:endParaRPr>
          </a:p>
          <a:p>
            <a:pPr marL="285750" indent="-285750">
              <a:buSzPct val="120000"/>
              <a:buFont typeface="Arial" panose="020B0604020202020204" pitchFamily="34" charset="0"/>
              <a:buChar char="•"/>
            </a:pPr>
            <a:r>
              <a:rPr lang="en-US" b="0" i="0" dirty="0">
                <a:solidFill>
                  <a:schemeClr val="bg1">
                    <a:lumMod val="95000"/>
                  </a:schemeClr>
                </a:solidFill>
                <a:effectLst/>
                <a:latin typeface="Georgia" panose="02040502050405020303" pitchFamily="18" charset="0"/>
              </a:rPr>
              <a:t>It has 74 customers in 27 countries along with </a:t>
            </a:r>
            <a:r>
              <a:rPr lang="en-US" b="1" i="0" dirty="0">
                <a:solidFill>
                  <a:schemeClr val="bg1">
                    <a:lumMod val="95000"/>
                  </a:schemeClr>
                </a:solidFill>
                <a:effectLst/>
                <a:latin typeface="Georgia" panose="02040502050405020303" pitchFamily="18" charset="0"/>
              </a:rPr>
              <a:t>Asia Pacific(APAC), Europe(EU),North America(NA)</a:t>
            </a:r>
            <a:r>
              <a:rPr lang="en-US" i="0" dirty="0">
                <a:solidFill>
                  <a:schemeClr val="bg1">
                    <a:lumMod val="95000"/>
                  </a:schemeClr>
                </a:solidFill>
                <a:effectLst/>
                <a:latin typeface="Cooper Black" panose="0208090404030B020404" pitchFamily="18" charset="0"/>
              </a:rPr>
              <a:t> </a:t>
            </a:r>
            <a:r>
              <a:rPr lang="en-US" i="0" dirty="0">
                <a:solidFill>
                  <a:schemeClr val="bg1">
                    <a:lumMod val="95000"/>
                  </a:schemeClr>
                </a:solidFill>
                <a:effectLst/>
                <a:latin typeface="Georgia" panose="02040502050405020303" pitchFamily="18" charset="0"/>
              </a:rPr>
              <a:t>and</a:t>
            </a:r>
            <a:r>
              <a:rPr lang="en-US" i="0" dirty="0">
                <a:solidFill>
                  <a:schemeClr val="bg1">
                    <a:lumMod val="95000"/>
                  </a:schemeClr>
                </a:solidFill>
                <a:effectLst/>
                <a:latin typeface="Cooper Black" panose="0208090404030B020404" pitchFamily="18" charset="0"/>
              </a:rPr>
              <a:t> </a:t>
            </a:r>
            <a:r>
              <a:rPr lang="en-US" b="1" i="0" dirty="0">
                <a:solidFill>
                  <a:schemeClr val="bg1">
                    <a:lumMod val="95000"/>
                  </a:schemeClr>
                </a:solidFill>
                <a:effectLst/>
                <a:latin typeface="Georgia" panose="02040502050405020303" pitchFamily="18" charset="0"/>
              </a:rPr>
              <a:t>Latin America(LA)</a:t>
            </a:r>
            <a:r>
              <a:rPr lang="en-US" i="0" dirty="0">
                <a:solidFill>
                  <a:schemeClr val="bg1">
                    <a:lumMod val="95000"/>
                  </a:schemeClr>
                </a:solidFill>
                <a:effectLst/>
                <a:latin typeface="Georgia" panose="02040502050405020303" pitchFamily="18" charset="0"/>
              </a:rPr>
              <a:t>.</a:t>
            </a:r>
          </a:p>
          <a:p>
            <a:pPr marL="285750" indent="-285750">
              <a:buSzPct val="120000"/>
              <a:buFont typeface="Arial" panose="020B0604020202020204" pitchFamily="34" charset="0"/>
              <a:buChar char="•"/>
            </a:pPr>
            <a:endParaRPr lang="en-US" dirty="0">
              <a:solidFill>
                <a:schemeClr val="bg1">
                  <a:lumMod val="95000"/>
                </a:schemeClr>
              </a:solidFill>
              <a:latin typeface="Georgia" panose="02040502050405020303" pitchFamily="18" charset="0"/>
            </a:endParaRPr>
          </a:p>
          <a:p>
            <a:pPr marL="285750" indent="-285750">
              <a:buSzPct val="120000"/>
              <a:buFont typeface="Arial" panose="020B0604020202020204" pitchFamily="34" charset="0"/>
              <a:buChar char="•"/>
            </a:pPr>
            <a:r>
              <a:rPr lang="en-US" dirty="0">
                <a:solidFill>
                  <a:schemeClr val="bg1">
                    <a:lumMod val="95000"/>
                  </a:schemeClr>
                </a:solidFill>
                <a:latin typeface="Georgia" panose="02040502050405020303" pitchFamily="18" charset="0"/>
              </a:rPr>
              <a:t>The company manufactures products in three major divisions namely </a:t>
            </a:r>
            <a:r>
              <a:rPr lang="en-US" b="1" dirty="0">
                <a:solidFill>
                  <a:schemeClr val="bg1">
                    <a:lumMod val="95000"/>
                  </a:schemeClr>
                </a:solidFill>
                <a:latin typeface="Georgia" panose="02040502050405020303" pitchFamily="18" charset="0"/>
              </a:rPr>
              <a:t>personal computer</a:t>
            </a:r>
            <a:r>
              <a:rPr lang="en-US" dirty="0">
                <a:solidFill>
                  <a:schemeClr val="bg1">
                    <a:lumMod val="95000"/>
                  </a:schemeClr>
                </a:solidFill>
                <a:latin typeface="Georgia" panose="02040502050405020303" pitchFamily="18" charset="0"/>
              </a:rPr>
              <a:t>(</a:t>
            </a:r>
            <a:r>
              <a:rPr lang="en-US" b="1" dirty="0">
                <a:solidFill>
                  <a:schemeClr val="bg1">
                    <a:lumMod val="95000"/>
                  </a:schemeClr>
                </a:solidFill>
                <a:latin typeface="Georgia" panose="02040502050405020303" pitchFamily="18" charset="0"/>
              </a:rPr>
              <a:t>PC), peripherals </a:t>
            </a:r>
            <a:r>
              <a:rPr lang="en-US" dirty="0">
                <a:solidFill>
                  <a:schemeClr val="bg1">
                    <a:lumMod val="95000"/>
                  </a:schemeClr>
                </a:solidFill>
                <a:latin typeface="Georgia" panose="02040502050405020303" pitchFamily="18" charset="0"/>
              </a:rPr>
              <a:t>and</a:t>
            </a:r>
            <a:r>
              <a:rPr lang="en-US" b="1" dirty="0">
                <a:solidFill>
                  <a:schemeClr val="bg1">
                    <a:lumMod val="95000"/>
                  </a:schemeClr>
                </a:solidFill>
                <a:latin typeface="Cooper Black" panose="0208090404030B020404" pitchFamily="18" charset="0"/>
              </a:rPr>
              <a:t> </a:t>
            </a:r>
            <a:r>
              <a:rPr lang="en-US" b="1" dirty="0">
                <a:solidFill>
                  <a:schemeClr val="bg1">
                    <a:lumMod val="95000"/>
                  </a:schemeClr>
                </a:solidFill>
                <a:latin typeface="Georgia" panose="02040502050405020303" pitchFamily="18" charset="0"/>
              </a:rPr>
              <a:t>accessories(P&amp;A), networking</a:t>
            </a:r>
            <a:r>
              <a:rPr lang="en-US" b="1" dirty="0">
                <a:solidFill>
                  <a:schemeClr val="bg1">
                    <a:lumMod val="95000"/>
                  </a:schemeClr>
                </a:solidFill>
                <a:latin typeface="Cooper Black" panose="0208090404030B020404" pitchFamily="18" charset="0"/>
              </a:rPr>
              <a:t> </a:t>
            </a:r>
            <a:r>
              <a:rPr lang="en-US" dirty="0">
                <a:solidFill>
                  <a:schemeClr val="bg1">
                    <a:lumMod val="95000"/>
                  </a:schemeClr>
                </a:solidFill>
                <a:latin typeface="Georgia" panose="02040502050405020303" pitchFamily="18" charset="0"/>
              </a:rPr>
              <a:t>and</a:t>
            </a:r>
            <a:r>
              <a:rPr lang="en-US" b="1" dirty="0">
                <a:solidFill>
                  <a:schemeClr val="bg1">
                    <a:lumMod val="95000"/>
                  </a:schemeClr>
                </a:solidFill>
                <a:latin typeface="Cooper Black" panose="0208090404030B020404" pitchFamily="18" charset="0"/>
              </a:rPr>
              <a:t> </a:t>
            </a:r>
            <a:r>
              <a:rPr lang="en-US" b="1" dirty="0">
                <a:solidFill>
                  <a:schemeClr val="bg1">
                    <a:lumMod val="95000"/>
                  </a:schemeClr>
                </a:solidFill>
                <a:latin typeface="Georgia" panose="02040502050405020303" pitchFamily="18" charset="0"/>
              </a:rPr>
              <a:t>storage(N&amp;S)</a:t>
            </a:r>
            <a:r>
              <a:rPr lang="en-US" dirty="0">
                <a:solidFill>
                  <a:schemeClr val="bg1">
                    <a:lumMod val="95000"/>
                  </a:schemeClr>
                </a:solidFill>
                <a:latin typeface="Georgia" panose="02040502050405020303" pitchFamily="18" charset="0"/>
              </a:rPr>
              <a:t>.</a:t>
            </a:r>
          </a:p>
          <a:p>
            <a:pPr marL="285750" indent="-285750">
              <a:buSzPct val="120000"/>
              <a:buFont typeface="Arial" panose="020B0604020202020204" pitchFamily="34" charset="0"/>
              <a:buChar char="•"/>
            </a:pPr>
            <a:endParaRPr lang="en-US" b="1" dirty="0">
              <a:solidFill>
                <a:schemeClr val="bg1">
                  <a:lumMod val="95000"/>
                </a:schemeClr>
              </a:solidFill>
              <a:latin typeface="Georgia" panose="02040502050405020303" pitchFamily="18" charset="0"/>
            </a:endParaRPr>
          </a:p>
          <a:p>
            <a:pPr marL="285750" indent="-285750">
              <a:buSzPct val="120000"/>
              <a:buFont typeface="Arial" panose="020B0604020202020204" pitchFamily="34" charset="0"/>
              <a:buChar char="•"/>
            </a:pPr>
            <a:r>
              <a:rPr lang="en-US" dirty="0">
                <a:solidFill>
                  <a:schemeClr val="bg1">
                    <a:lumMod val="95000"/>
                  </a:schemeClr>
                </a:solidFill>
                <a:latin typeface="Georgia" panose="02040502050405020303" pitchFamily="18" charset="0"/>
              </a:rPr>
              <a:t>They run their business on two platforms  </a:t>
            </a:r>
            <a:r>
              <a:rPr lang="en-US" b="1" dirty="0">
                <a:solidFill>
                  <a:schemeClr val="bg1">
                    <a:lumMod val="95000"/>
                  </a:schemeClr>
                </a:solidFill>
                <a:latin typeface="Georgia" panose="02040502050405020303" pitchFamily="18" charset="0"/>
              </a:rPr>
              <a:t>E-commerce </a:t>
            </a:r>
            <a:r>
              <a:rPr lang="en-US" dirty="0">
                <a:solidFill>
                  <a:schemeClr val="bg1">
                    <a:lumMod val="95000"/>
                  </a:schemeClr>
                </a:solidFill>
                <a:latin typeface="Georgia" panose="02040502050405020303" pitchFamily="18" charset="0"/>
              </a:rPr>
              <a:t>and</a:t>
            </a:r>
            <a:r>
              <a:rPr lang="en-US" b="1" dirty="0">
                <a:solidFill>
                  <a:schemeClr val="bg1">
                    <a:lumMod val="95000"/>
                  </a:schemeClr>
                </a:solidFill>
                <a:latin typeface="Georgia" panose="02040502050405020303" pitchFamily="18" charset="0"/>
              </a:rPr>
              <a:t> Brick &amp; Mortar</a:t>
            </a:r>
            <a:r>
              <a:rPr lang="en-US" dirty="0">
                <a:solidFill>
                  <a:schemeClr val="bg1">
                    <a:lumMod val="95000"/>
                  </a:schemeClr>
                </a:solidFill>
                <a:latin typeface="Georgia" panose="02040502050405020303" pitchFamily="18" charset="0"/>
              </a:rPr>
              <a:t>. They reach out the customer world through three channels </a:t>
            </a:r>
            <a:r>
              <a:rPr lang="en-US" b="1" dirty="0">
                <a:solidFill>
                  <a:schemeClr val="bg1">
                    <a:lumMod val="95000"/>
                  </a:schemeClr>
                </a:solidFill>
                <a:latin typeface="Georgia" panose="02040502050405020303" pitchFamily="18" charset="0"/>
              </a:rPr>
              <a:t>Direct, Distributor</a:t>
            </a:r>
            <a:r>
              <a:rPr lang="en-US" dirty="0">
                <a:solidFill>
                  <a:schemeClr val="bg1">
                    <a:lumMod val="95000"/>
                  </a:schemeClr>
                </a:solidFill>
                <a:latin typeface="Georgia" panose="02040502050405020303" pitchFamily="18" charset="0"/>
              </a:rPr>
              <a:t> and</a:t>
            </a:r>
            <a:r>
              <a:rPr lang="en-US" b="1" dirty="0">
                <a:solidFill>
                  <a:schemeClr val="bg1">
                    <a:lumMod val="95000"/>
                  </a:schemeClr>
                </a:solidFill>
                <a:latin typeface="Georgia" panose="02040502050405020303" pitchFamily="18" charset="0"/>
              </a:rPr>
              <a:t> Retailer.</a:t>
            </a:r>
            <a:endParaRPr lang="en-IN" b="1" dirty="0">
              <a:solidFill>
                <a:schemeClr val="bg1">
                  <a:lumMod val="95000"/>
                </a:schemeClr>
              </a:solidFill>
              <a:latin typeface="Georgia" panose="02040502050405020303" pitchFamily="18" charset="0"/>
            </a:endParaRPr>
          </a:p>
        </p:txBody>
      </p:sp>
    </p:spTree>
    <p:extLst>
      <p:ext uri="{BB962C8B-B14F-4D97-AF65-F5344CB8AC3E}">
        <p14:creationId xmlns:p14="http://schemas.microsoft.com/office/powerpoint/2010/main" val="4074548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519C7-330B-EA1D-3496-43560F92DFE9}"/>
              </a:ext>
            </a:extLst>
          </p:cNvPr>
          <p:cNvSpPr txBox="1"/>
          <p:nvPr/>
        </p:nvSpPr>
        <p:spPr>
          <a:xfrm>
            <a:off x="933449" y="2844076"/>
            <a:ext cx="3619889" cy="1015663"/>
          </a:xfrm>
          <a:prstGeom prst="rect">
            <a:avLst/>
          </a:prstGeom>
          <a:noFill/>
        </p:spPr>
        <p:txBody>
          <a:bodyPr wrap="square" rtlCol="0">
            <a:spAutoFit/>
          </a:bodyPr>
          <a:lstStyle/>
          <a:p>
            <a:r>
              <a:rPr lang="en-IN" sz="6000" dirty="0">
                <a:solidFill>
                  <a:schemeClr val="bg1">
                    <a:lumMod val="95000"/>
                  </a:schemeClr>
                </a:solidFill>
                <a:latin typeface="Georgia" panose="02040502050405020303" pitchFamily="18" charset="0"/>
              </a:rPr>
              <a:t>Objective</a:t>
            </a:r>
          </a:p>
        </p:txBody>
      </p:sp>
      <p:sp>
        <p:nvSpPr>
          <p:cNvPr id="3" name="TextBox 2">
            <a:extLst>
              <a:ext uri="{FF2B5EF4-FFF2-40B4-BE49-F238E27FC236}">
                <a16:creationId xmlns:a16="http://schemas.microsoft.com/office/drawing/2014/main" id="{DF937E58-9347-156D-A802-6811A7875EFC}"/>
              </a:ext>
            </a:extLst>
          </p:cNvPr>
          <p:cNvSpPr txBox="1"/>
          <p:nvPr/>
        </p:nvSpPr>
        <p:spPr>
          <a:xfrm flipH="1">
            <a:off x="5608319" y="3070930"/>
            <a:ext cx="6195062" cy="646331"/>
          </a:xfrm>
          <a:prstGeom prst="rect">
            <a:avLst/>
          </a:prstGeom>
          <a:noFill/>
        </p:spPr>
        <p:txBody>
          <a:bodyPr wrap="square" rtlCol="0">
            <a:spAutoFit/>
          </a:bodyPr>
          <a:lstStyle/>
          <a:p>
            <a:r>
              <a:rPr lang="en-IN" dirty="0">
                <a:solidFill>
                  <a:schemeClr val="bg1">
                    <a:lumMod val="95000"/>
                  </a:schemeClr>
                </a:solidFill>
                <a:latin typeface="Georgia" panose="02040502050405020303" pitchFamily="18" charset="0"/>
              </a:rPr>
              <a:t>Assist the management team to get actionable insights about the business by solving ad-hoc requests.</a:t>
            </a:r>
          </a:p>
        </p:txBody>
      </p:sp>
    </p:spTree>
    <p:extLst>
      <p:ext uri="{BB962C8B-B14F-4D97-AF65-F5344CB8AC3E}">
        <p14:creationId xmlns:p14="http://schemas.microsoft.com/office/powerpoint/2010/main" val="17961673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9EF9E-4D24-22BC-92FF-EB97CA86ED2D}"/>
              </a:ext>
            </a:extLst>
          </p:cNvPr>
          <p:cNvSpPr txBox="1"/>
          <p:nvPr/>
        </p:nvSpPr>
        <p:spPr>
          <a:xfrm>
            <a:off x="794100" y="2972416"/>
            <a:ext cx="3376678" cy="1015663"/>
          </a:xfrm>
          <a:prstGeom prst="rect">
            <a:avLst/>
          </a:prstGeom>
          <a:noFill/>
        </p:spPr>
        <p:txBody>
          <a:bodyPr wrap="square" rtlCol="0">
            <a:spAutoFit/>
          </a:bodyPr>
          <a:lstStyle/>
          <a:p>
            <a:r>
              <a:rPr lang="en-IN" sz="6000" dirty="0">
                <a:solidFill>
                  <a:schemeClr val="bg1">
                    <a:lumMod val="95000"/>
                  </a:schemeClr>
                </a:solidFill>
                <a:latin typeface="Georgia" panose="02040502050405020303" pitchFamily="18" charset="0"/>
              </a:rPr>
              <a:t>The Data</a:t>
            </a:r>
          </a:p>
        </p:txBody>
      </p:sp>
      <p:sp>
        <p:nvSpPr>
          <p:cNvPr id="6" name="TextBox 5">
            <a:extLst>
              <a:ext uri="{FF2B5EF4-FFF2-40B4-BE49-F238E27FC236}">
                <a16:creationId xmlns:a16="http://schemas.microsoft.com/office/drawing/2014/main" id="{4A2C6DF9-7307-C2BA-E8F6-D8260178581E}"/>
              </a:ext>
            </a:extLst>
          </p:cNvPr>
          <p:cNvSpPr txBox="1"/>
          <p:nvPr/>
        </p:nvSpPr>
        <p:spPr>
          <a:xfrm flipH="1">
            <a:off x="4610487" y="1260703"/>
            <a:ext cx="7410451" cy="4801314"/>
          </a:xfrm>
          <a:prstGeom prst="rect">
            <a:avLst/>
          </a:prstGeom>
          <a:noFill/>
        </p:spPr>
        <p:txBody>
          <a:bodyPr wrap="square" rtlCol="0" anchor="ctr">
            <a:spAutoFit/>
          </a:bodyPr>
          <a:lstStyle/>
          <a:p>
            <a:r>
              <a:rPr lang="en-IN" dirty="0">
                <a:solidFill>
                  <a:schemeClr val="bg1">
                    <a:lumMod val="95000"/>
                  </a:schemeClr>
                </a:solidFill>
                <a:latin typeface="Georgia" panose="02040502050405020303" pitchFamily="18" charset="0"/>
              </a:rPr>
              <a:t>The input data consists of sales data for fiscal year 2020-2021 along with other dimension table. Company’s fiscal year starts from 1</a:t>
            </a:r>
            <a:r>
              <a:rPr lang="en-IN" baseline="30000" dirty="0">
                <a:solidFill>
                  <a:schemeClr val="bg1">
                    <a:lumMod val="95000"/>
                  </a:schemeClr>
                </a:solidFill>
                <a:latin typeface="Georgia" panose="02040502050405020303" pitchFamily="18" charset="0"/>
              </a:rPr>
              <a:t>st</a:t>
            </a:r>
            <a:r>
              <a:rPr lang="en-IN" dirty="0">
                <a:solidFill>
                  <a:schemeClr val="bg1">
                    <a:lumMod val="95000"/>
                  </a:schemeClr>
                </a:solidFill>
                <a:latin typeface="Georgia" panose="02040502050405020303" pitchFamily="18" charset="0"/>
              </a:rPr>
              <a:t> September and ends on 31</a:t>
            </a:r>
            <a:r>
              <a:rPr lang="en-IN" baseline="30000" dirty="0">
                <a:solidFill>
                  <a:schemeClr val="bg1">
                    <a:lumMod val="95000"/>
                  </a:schemeClr>
                </a:solidFill>
                <a:latin typeface="Georgia" panose="02040502050405020303" pitchFamily="18" charset="0"/>
              </a:rPr>
              <a:t>st</a:t>
            </a:r>
            <a:r>
              <a:rPr lang="en-IN" dirty="0">
                <a:solidFill>
                  <a:schemeClr val="bg1">
                    <a:lumMod val="95000"/>
                  </a:schemeClr>
                </a:solidFill>
                <a:latin typeface="Georgia" panose="02040502050405020303" pitchFamily="18" charset="0"/>
              </a:rPr>
              <a:t> August.</a:t>
            </a:r>
          </a:p>
          <a:p>
            <a:pPr marL="285750" indent="-285750">
              <a:buBlip>
                <a:blip r:embed="rId2">
                  <a:extLst>
                    <a:ext uri="{96DAC541-7B7A-43D3-8B79-37D633B846F1}">
                      <asvg:svgBlip xmlns:asvg="http://schemas.microsoft.com/office/drawing/2016/SVG/main" r:embed="rId3"/>
                    </a:ext>
                  </a:extLst>
                </a:blip>
              </a:buBlip>
            </a:pPr>
            <a:endParaRPr lang="en-IN" dirty="0">
              <a:solidFill>
                <a:schemeClr val="bg1">
                  <a:lumMod val="95000"/>
                </a:schemeClr>
              </a:solidFill>
              <a:latin typeface="Californian FB" panose="0207040306080B030204" pitchFamily="18" charset="0"/>
            </a:endParaRPr>
          </a:p>
          <a:p>
            <a:pPr marL="285750" indent="-285750">
              <a:buBlip>
                <a:blip r:embed="rId2">
                  <a:extLst>
                    <a:ext uri="{96DAC541-7B7A-43D3-8B79-37D633B846F1}">
                      <asvg:svgBlip xmlns:asvg="http://schemas.microsoft.com/office/drawing/2016/SVG/main" r:embed="rId3"/>
                    </a:ext>
                  </a:extLst>
                </a:blip>
              </a:buBlip>
            </a:pPr>
            <a:endParaRPr lang="en-IN" dirty="0">
              <a:solidFill>
                <a:schemeClr val="bg1">
                  <a:lumMod val="95000"/>
                </a:schemeClr>
              </a:solidFill>
              <a:latin typeface="Californian FB" panose="0207040306080B030204" pitchFamily="18" charset="0"/>
            </a:endParaRPr>
          </a:p>
          <a:p>
            <a:r>
              <a:rPr lang="en-IN" dirty="0">
                <a:solidFill>
                  <a:schemeClr val="bg1">
                    <a:lumMod val="95000"/>
                  </a:schemeClr>
                </a:solidFill>
                <a:latin typeface="Georgia" panose="02040502050405020303" pitchFamily="18" charset="0"/>
              </a:rPr>
              <a:t>The data set has 4 fact tables and 2 dimension tables :-</a:t>
            </a:r>
          </a:p>
          <a:p>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err="1">
                <a:solidFill>
                  <a:schemeClr val="bg1">
                    <a:lumMod val="95000"/>
                  </a:schemeClr>
                </a:solidFill>
                <a:latin typeface="Georgia" panose="02040502050405020303" pitchFamily="18" charset="0"/>
              </a:rPr>
              <a:t>dim_customer</a:t>
            </a:r>
            <a:r>
              <a:rPr lang="en-IN" dirty="0">
                <a:solidFill>
                  <a:schemeClr val="bg1">
                    <a:lumMod val="95000"/>
                  </a:schemeClr>
                </a:solidFill>
                <a:latin typeface="Georgia" panose="02040502050405020303" pitchFamily="18" charset="0"/>
              </a:rPr>
              <a:t>:  Contains customer related data.</a:t>
            </a:r>
          </a:p>
          <a:p>
            <a:pPr marL="285750" indent="-285750">
              <a:buFont typeface="Arial" panose="020B0604020202020204" pitchFamily="34" charset="0"/>
              <a:buChar char="•"/>
            </a:pPr>
            <a:r>
              <a:rPr lang="en-IN" dirty="0" err="1">
                <a:solidFill>
                  <a:schemeClr val="bg1">
                    <a:lumMod val="95000"/>
                  </a:schemeClr>
                </a:solidFill>
                <a:latin typeface="Georgia" panose="02040502050405020303" pitchFamily="18" charset="0"/>
              </a:rPr>
              <a:t>dim_product</a:t>
            </a:r>
            <a:r>
              <a:rPr lang="en-IN" dirty="0">
                <a:solidFill>
                  <a:schemeClr val="bg1">
                    <a:lumMod val="95000"/>
                  </a:schemeClr>
                </a:solidFill>
                <a:latin typeface="Georgia" panose="02040502050405020303" pitchFamily="18" charset="0"/>
              </a:rPr>
              <a:t>:  Contains product related data.</a:t>
            </a:r>
          </a:p>
          <a:p>
            <a:pPr marL="285750" indent="-285750">
              <a:buFont typeface="Arial" panose="020B0604020202020204" pitchFamily="34" charset="0"/>
              <a:buChar char="•"/>
            </a:pPr>
            <a:r>
              <a:rPr lang="en-IN" dirty="0" err="1">
                <a:solidFill>
                  <a:schemeClr val="bg1">
                    <a:lumMod val="95000"/>
                  </a:schemeClr>
                </a:solidFill>
                <a:latin typeface="Georgia" panose="02040502050405020303" pitchFamily="18" charset="0"/>
              </a:rPr>
              <a:t>fact_gross_table</a:t>
            </a:r>
            <a:r>
              <a:rPr lang="en-IN" dirty="0">
                <a:solidFill>
                  <a:schemeClr val="bg1">
                    <a:lumMod val="95000"/>
                  </a:schemeClr>
                </a:solidFill>
                <a:latin typeface="Georgia" panose="02040502050405020303" pitchFamily="18" charset="0"/>
              </a:rPr>
              <a:t>: Contains gross price information for each product.</a:t>
            </a:r>
          </a:p>
          <a:p>
            <a:pPr marL="285750" indent="-285750">
              <a:buFont typeface="Arial" panose="020B0604020202020204" pitchFamily="34" charset="0"/>
              <a:buChar char="•"/>
            </a:pPr>
            <a:r>
              <a:rPr lang="en-IN" dirty="0" err="1">
                <a:solidFill>
                  <a:schemeClr val="bg1">
                    <a:lumMod val="95000"/>
                  </a:schemeClr>
                </a:solidFill>
                <a:latin typeface="Georgia" panose="02040502050405020303" pitchFamily="18" charset="0"/>
              </a:rPr>
              <a:t>fact_manufacturing_cost</a:t>
            </a:r>
            <a:r>
              <a:rPr lang="en-IN" dirty="0">
                <a:solidFill>
                  <a:schemeClr val="bg1">
                    <a:lumMod val="95000"/>
                  </a:schemeClr>
                </a:solidFill>
                <a:latin typeface="Georgia" panose="02040502050405020303" pitchFamily="18" charset="0"/>
              </a:rPr>
              <a:t>: Contains data for cost incurred in production of each product.</a:t>
            </a:r>
          </a:p>
          <a:p>
            <a:pPr marL="285750" indent="-285750">
              <a:buFont typeface="Arial" panose="020B0604020202020204" pitchFamily="34" charset="0"/>
              <a:buChar char="•"/>
            </a:pPr>
            <a:r>
              <a:rPr lang="en-US" dirty="0" err="1">
                <a:solidFill>
                  <a:schemeClr val="bg1">
                    <a:lumMod val="95000"/>
                  </a:schemeClr>
                </a:solidFill>
                <a:latin typeface="Georgia" panose="02040502050405020303" pitchFamily="18" charset="0"/>
              </a:rPr>
              <a:t>fact_pre_invoice_deductions</a:t>
            </a:r>
            <a:r>
              <a:rPr lang="en-US" dirty="0">
                <a:solidFill>
                  <a:schemeClr val="bg1">
                    <a:lumMod val="95000"/>
                  </a:schemeClr>
                </a:solidFill>
                <a:latin typeface="Georgia" panose="02040502050405020303" pitchFamily="18" charset="0"/>
              </a:rPr>
              <a:t>: Contains pre-invoice deductions information for each product.</a:t>
            </a:r>
          </a:p>
          <a:p>
            <a:pPr marL="285750" indent="-285750">
              <a:buFont typeface="Arial" panose="020B0604020202020204" pitchFamily="34" charset="0"/>
              <a:buChar char="•"/>
            </a:pPr>
            <a:r>
              <a:rPr lang="en-US" dirty="0" err="1">
                <a:solidFill>
                  <a:schemeClr val="bg1">
                    <a:lumMod val="95000"/>
                  </a:schemeClr>
                </a:solidFill>
                <a:latin typeface="Georgia" panose="02040502050405020303" pitchFamily="18" charset="0"/>
              </a:rPr>
              <a:t>fact_sales_monthly</a:t>
            </a:r>
            <a:r>
              <a:rPr lang="en-US" dirty="0">
                <a:solidFill>
                  <a:schemeClr val="bg1">
                    <a:lumMod val="95000"/>
                  </a:schemeClr>
                </a:solidFill>
                <a:latin typeface="Georgia" panose="02040502050405020303" pitchFamily="18" charset="0"/>
              </a:rPr>
              <a:t>: Contains monthly sales data for each product.</a:t>
            </a:r>
            <a:endParaRPr lang="en-IN" dirty="0">
              <a:solidFill>
                <a:schemeClr val="bg1">
                  <a:lumMod val="95000"/>
                </a:schemeClr>
              </a:solidFill>
              <a:latin typeface="Georgia" panose="02040502050405020303" pitchFamily="18" charset="0"/>
            </a:endParaRPr>
          </a:p>
          <a:p>
            <a:endParaRPr lang="en-IN" dirty="0">
              <a:solidFill>
                <a:schemeClr val="bg1">
                  <a:lumMod val="95000"/>
                </a:schemeClr>
              </a:solidFill>
              <a:latin typeface="Californian FB" panose="0207040306080B030204" pitchFamily="18" charset="0"/>
            </a:endParaRPr>
          </a:p>
          <a:p>
            <a:endParaRPr lang="en-IN" dirty="0">
              <a:solidFill>
                <a:schemeClr val="bg1">
                  <a:lumMod val="95000"/>
                </a:schemeClr>
              </a:solidFill>
              <a:latin typeface="Californian FB" panose="0207040306080B030204" pitchFamily="18" charset="0"/>
            </a:endParaRPr>
          </a:p>
        </p:txBody>
      </p:sp>
    </p:spTree>
    <p:extLst>
      <p:ext uri="{BB962C8B-B14F-4D97-AF65-F5344CB8AC3E}">
        <p14:creationId xmlns:p14="http://schemas.microsoft.com/office/powerpoint/2010/main" val="2958906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4EA30-7CC9-8DFB-DBA5-976897D9C9D2}"/>
              </a:ext>
            </a:extLst>
          </p:cNvPr>
          <p:cNvSpPr txBox="1"/>
          <p:nvPr/>
        </p:nvSpPr>
        <p:spPr>
          <a:xfrm flipH="1">
            <a:off x="1554479" y="1898289"/>
            <a:ext cx="5896947" cy="2862322"/>
          </a:xfrm>
          <a:prstGeom prst="rect">
            <a:avLst/>
          </a:prstGeom>
          <a:noFill/>
        </p:spPr>
        <p:txBody>
          <a:bodyPr wrap="square" rtlCol="0">
            <a:spAutoFit/>
          </a:bodyPr>
          <a:lstStyle/>
          <a:p>
            <a:r>
              <a:rPr lang="en-IN" sz="6000" dirty="0">
                <a:solidFill>
                  <a:schemeClr val="bg1">
                    <a:lumMod val="95000"/>
                  </a:schemeClr>
                </a:solidFill>
                <a:latin typeface="Georgia" panose="02040502050405020303" pitchFamily="18" charset="0"/>
              </a:rPr>
              <a:t>Ad-hoc requests, results and insights</a:t>
            </a:r>
          </a:p>
        </p:txBody>
      </p:sp>
      <p:sp>
        <p:nvSpPr>
          <p:cNvPr id="3" name="TextBox 2">
            <a:extLst>
              <a:ext uri="{FF2B5EF4-FFF2-40B4-BE49-F238E27FC236}">
                <a16:creationId xmlns:a16="http://schemas.microsoft.com/office/drawing/2014/main" id="{E6083789-58CA-020D-20CC-7FD9C4C23D8F}"/>
              </a:ext>
            </a:extLst>
          </p:cNvPr>
          <p:cNvSpPr txBox="1"/>
          <p:nvPr/>
        </p:nvSpPr>
        <p:spPr>
          <a:xfrm flipH="1">
            <a:off x="8801050" y="872812"/>
            <a:ext cx="2679750" cy="535531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1</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2</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3</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4</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5</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6</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7</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8</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9</a:t>
            </a:r>
          </a:p>
          <a:p>
            <a:pPr marL="285750" indent="-285750">
              <a:buFont typeface="Arial" panose="020B0604020202020204" pitchFamily="34" charset="0"/>
              <a:buChar char="•"/>
            </a:pPr>
            <a:endParaRPr lang="en-IN" dirty="0">
              <a:solidFill>
                <a:schemeClr val="bg1">
                  <a:lumMod val="95000"/>
                </a:schemeClr>
              </a:solidFill>
              <a:latin typeface="Georgia" panose="02040502050405020303" pitchFamily="18" charset="0"/>
            </a:endParaRPr>
          </a:p>
          <a:p>
            <a:pPr marL="285750" indent="-285750">
              <a:buFont typeface="Arial" panose="020B0604020202020204" pitchFamily="34" charset="0"/>
              <a:buChar char="•"/>
            </a:pPr>
            <a:r>
              <a:rPr lang="en-IN" dirty="0">
                <a:solidFill>
                  <a:schemeClr val="bg1">
                    <a:lumMod val="95000"/>
                  </a:schemeClr>
                </a:solidFill>
                <a:latin typeface="Georgia" panose="02040502050405020303" pitchFamily="18" charset="0"/>
              </a:rPr>
              <a:t>Request 10</a:t>
            </a:r>
          </a:p>
        </p:txBody>
      </p:sp>
    </p:spTree>
    <p:extLst>
      <p:ext uri="{BB962C8B-B14F-4D97-AF65-F5344CB8AC3E}">
        <p14:creationId xmlns:p14="http://schemas.microsoft.com/office/powerpoint/2010/main" val="37057884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2E5D8-13E4-AB4F-6E2C-F6C003AA5E29}"/>
              </a:ext>
            </a:extLst>
          </p:cNvPr>
          <p:cNvSpPr txBox="1"/>
          <p:nvPr/>
        </p:nvSpPr>
        <p:spPr>
          <a:xfrm>
            <a:off x="800100" y="2060913"/>
            <a:ext cx="3286707" cy="2308324"/>
          </a:xfrm>
          <a:prstGeom prst="rect">
            <a:avLst/>
          </a:prstGeom>
          <a:noFill/>
        </p:spPr>
        <p:txBody>
          <a:bodyPr wrap="square">
            <a:spAutoFit/>
          </a:bodyPr>
          <a:lstStyle/>
          <a:p>
            <a:r>
              <a:rPr lang="en-US" sz="2400" dirty="0">
                <a:solidFill>
                  <a:schemeClr val="bg1">
                    <a:lumMod val="95000"/>
                  </a:schemeClr>
                </a:solidFill>
                <a:latin typeface="Georgia" panose="02040502050405020303" pitchFamily="18" charset="0"/>
              </a:rPr>
              <a:t>Provide the list of markets in which customer "</a:t>
            </a:r>
            <a:r>
              <a:rPr lang="en-US" sz="2400" dirty="0" err="1">
                <a:solidFill>
                  <a:schemeClr val="bg1">
                    <a:lumMod val="95000"/>
                  </a:schemeClr>
                </a:solidFill>
                <a:latin typeface="Georgia" panose="02040502050405020303" pitchFamily="18" charset="0"/>
              </a:rPr>
              <a:t>Atliq</a:t>
            </a:r>
            <a:r>
              <a:rPr lang="en-US" sz="2400" dirty="0">
                <a:solidFill>
                  <a:schemeClr val="bg1">
                    <a:lumMod val="95000"/>
                  </a:schemeClr>
                </a:solidFill>
                <a:latin typeface="Georgia" panose="02040502050405020303" pitchFamily="18" charset="0"/>
              </a:rPr>
              <a:t> Exclusive" operates its</a:t>
            </a:r>
          </a:p>
          <a:p>
            <a:r>
              <a:rPr lang="en-US" sz="2400" dirty="0">
                <a:solidFill>
                  <a:schemeClr val="bg1">
                    <a:lumMod val="95000"/>
                  </a:schemeClr>
                </a:solidFill>
                <a:latin typeface="Georgia" panose="02040502050405020303" pitchFamily="18" charset="0"/>
              </a:rPr>
              <a:t>business in the APAC region.</a:t>
            </a:r>
            <a:endParaRPr lang="en-IN" sz="2400" dirty="0">
              <a:solidFill>
                <a:schemeClr val="bg1">
                  <a:lumMod val="9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6F095828-44B6-2D27-3D73-8CD13AE567DD}"/>
              </a:ext>
            </a:extLst>
          </p:cNvPr>
          <p:cNvSpPr txBox="1"/>
          <p:nvPr/>
        </p:nvSpPr>
        <p:spPr>
          <a:xfrm>
            <a:off x="768413" y="830819"/>
            <a:ext cx="2870137"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Request 1 :</a:t>
            </a:r>
          </a:p>
        </p:txBody>
      </p:sp>
      <p:sp>
        <p:nvSpPr>
          <p:cNvPr id="7" name="TextBox 6">
            <a:extLst>
              <a:ext uri="{FF2B5EF4-FFF2-40B4-BE49-F238E27FC236}">
                <a16:creationId xmlns:a16="http://schemas.microsoft.com/office/drawing/2014/main" id="{60292B78-136C-8026-0C64-0BB35FFBCF2C}"/>
              </a:ext>
            </a:extLst>
          </p:cNvPr>
          <p:cNvSpPr txBox="1"/>
          <p:nvPr/>
        </p:nvSpPr>
        <p:spPr>
          <a:xfrm>
            <a:off x="6362700" y="830819"/>
            <a:ext cx="5307767" cy="5539978"/>
          </a:xfrm>
          <a:prstGeom prst="rect">
            <a:avLst/>
          </a:prstGeom>
          <a:noFill/>
        </p:spPr>
        <p:txBody>
          <a:bodyPr wrap="square">
            <a:spAutoFit/>
          </a:bodyPr>
          <a:lstStyle/>
          <a:p>
            <a:r>
              <a:rPr lang="en-IN" sz="2000" dirty="0">
                <a:solidFill>
                  <a:schemeClr val="bg1">
                    <a:lumMod val="95000"/>
                  </a:schemeClr>
                </a:solidFill>
                <a:latin typeface="Georgia" panose="02040502050405020303" pitchFamily="18" charset="0"/>
                <a:ea typeface="NSimSun" panose="02010609030101010101" pitchFamily="49" charset="-122"/>
                <a:cs typeface="Calibri Light" panose="020F0302020204030204" pitchFamily="34" charset="0"/>
              </a:rPr>
              <a:t>Query:</a:t>
            </a: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r>
              <a:rPr lang="en-IN" sz="2000" dirty="0">
                <a:solidFill>
                  <a:schemeClr val="bg1">
                    <a:lumMod val="95000"/>
                  </a:schemeClr>
                </a:solidFill>
                <a:latin typeface="Georgia" panose="02040502050405020303" pitchFamily="18" charset="0"/>
                <a:ea typeface="NSimSun" panose="02010609030101010101" pitchFamily="49" charset="-122"/>
                <a:cs typeface="Calibri Light" panose="020F0302020204030204" pitchFamily="34" charset="0"/>
              </a:rPr>
              <a:t>Output:</a:t>
            </a: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p:txBody>
      </p:sp>
      <p:pic>
        <p:nvPicPr>
          <p:cNvPr id="11" name="Picture 10">
            <a:extLst>
              <a:ext uri="{FF2B5EF4-FFF2-40B4-BE49-F238E27FC236}">
                <a16:creationId xmlns:a16="http://schemas.microsoft.com/office/drawing/2014/main" id="{7E18575A-AB58-F61F-2BAE-78B3DEB3D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408" y="3723962"/>
            <a:ext cx="1631117" cy="2181538"/>
          </a:xfrm>
          <a:prstGeom prst="rect">
            <a:avLst/>
          </a:prstGeom>
        </p:spPr>
      </p:pic>
      <p:pic>
        <p:nvPicPr>
          <p:cNvPr id="13" name="Picture 12">
            <a:extLst>
              <a:ext uri="{FF2B5EF4-FFF2-40B4-BE49-F238E27FC236}">
                <a16:creationId xmlns:a16="http://schemas.microsoft.com/office/drawing/2014/main" id="{2732B86E-7BA4-9644-28CD-A74E47CEA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746" y="1452088"/>
            <a:ext cx="4928721" cy="1281900"/>
          </a:xfrm>
          <a:prstGeom prst="rect">
            <a:avLst/>
          </a:prstGeom>
        </p:spPr>
      </p:pic>
    </p:spTree>
    <p:extLst>
      <p:ext uri="{BB962C8B-B14F-4D97-AF65-F5344CB8AC3E}">
        <p14:creationId xmlns:p14="http://schemas.microsoft.com/office/powerpoint/2010/main" val="30482189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B3BC7-B406-0152-1414-26DF640CC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771" y="1259632"/>
            <a:ext cx="5709849" cy="4506686"/>
          </a:xfrm>
          <a:prstGeom prst="rect">
            <a:avLst/>
          </a:prstGeom>
        </p:spPr>
      </p:pic>
      <p:sp>
        <p:nvSpPr>
          <p:cNvPr id="4" name="TextBox 3">
            <a:extLst>
              <a:ext uri="{FF2B5EF4-FFF2-40B4-BE49-F238E27FC236}">
                <a16:creationId xmlns:a16="http://schemas.microsoft.com/office/drawing/2014/main" id="{24B0F78B-7B2E-1141-F9CF-E3EBEAD0FC51}"/>
              </a:ext>
            </a:extLst>
          </p:cNvPr>
          <p:cNvSpPr txBox="1"/>
          <p:nvPr/>
        </p:nvSpPr>
        <p:spPr>
          <a:xfrm>
            <a:off x="431217" y="494853"/>
            <a:ext cx="2562225"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Insights</a:t>
            </a:r>
            <a:r>
              <a:rPr lang="en-IN" sz="3200" dirty="0">
                <a:solidFill>
                  <a:schemeClr val="bg1">
                    <a:lumMod val="95000"/>
                  </a:schemeClr>
                </a:solidFill>
                <a:latin typeface="Californian FB" panose="0207040306080B030204" pitchFamily="18" charset="0"/>
              </a:rPr>
              <a:t>:</a:t>
            </a:r>
          </a:p>
        </p:txBody>
      </p:sp>
      <p:sp>
        <p:nvSpPr>
          <p:cNvPr id="5" name="TextBox 4">
            <a:extLst>
              <a:ext uri="{FF2B5EF4-FFF2-40B4-BE49-F238E27FC236}">
                <a16:creationId xmlns:a16="http://schemas.microsoft.com/office/drawing/2014/main" id="{E298D395-F64E-30D7-1EA6-BAD882001940}"/>
              </a:ext>
            </a:extLst>
          </p:cNvPr>
          <p:cNvSpPr txBox="1"/>
          <p:nvPr/>
        </p:nvSpPr>
        <p:spPr>
          <a:xfrm>
            <a:off x="431217" y="2005517"/>
            <a:ext cx="4588652"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err="1">
                <a:solidFill>
                  <a:schemeClr val="bg1">
                    <a:lumMod val="95000"/>
                  </a:schemeClr>
                </a:solidFill>
                <a:latin typeface="Californian FB" panose="0207040306080B030204" pitchFamily="18" charset="0"/>
              </a:rPr>
              <a:t>Atliq</a:t>
            </a:r>
            <a:r>
              <a:rPr lang="en-IN" sz="2400" dirty="0">
                <a:solidFill>
                  <a:schemeClr val="bg1">
                    <a:lumMod val="95000"/>
                  </a:schemeClr>
                </a:solidFill>
                <a:latin typeface="Californian FB" panose="0207040306080B030204" pitchFamily="18" charset="0"/>
              </a:rPr>
              <a:t> exclusive operates it’s business in 8 markets(countries) across APAC region.</a:t>
            </a:r>
          </a:p>
          <a:p>
            <a:pPr marL="342900" indent="-342900">
              <a:buFont typeface="Arial" panose="020B0604020202020204" pitchFamily="34" charset="0"/>
              <a:buChar char="•"/>
            </a:pPr>
            <a:endParaRPr lang="en-IN" sz="2400" dirty="0">
              <a:solidFill>
                <a:schemeClr val="bg1">
                  <a:lumMod val="95000"/>
                </a:schemeClr>
              </a:solidFill>
              <a:latin typeface="Californian FB" panose="0207040306080B030204" pitchFamily="18" charset="0"/>
            </a:endParaRPr>
          </a:p>
          <a:p>
            <a:pPr marL="342900" indent="-342900">
              <a:buFont typeface="Arial" panose="020B0604020202020204" pitchFamily="34" charset="0"/>
              <a:buChar char="•"/>
            </a:pPr>
            <a:r>
              <a:rPr lang="en-IN" sz="2400" dirty="0" err="1">
                <a:solidFill>
                  <a:schemeClr val="bg1">
                    <a:lumMod val="95000"/>
                  </a:schemeClr>
                </a:solidFill>
                <a:latin typeface="Californian FB" panose="0207040306080B030204" pitchFamily="18" charset="0"/>
              </a:rPr>
              <a:t>Atliq</a:t>
            </a:r>
            <a:r>
              <a:rPr lang="en-IN" sz="2400" dirty="0">
                <a:solidFill>
                  <a:schemeClr val="bg1">
                    <a:lumMod val="95000"/>
                  </a:schemeClr>
                </a:solidFill>
                <a:latin typeface="Californian FB" panose="0207040306080B030204" pitchFamily="18" charset="0"/>
              </a:rPr>
              <a:t> exclusive has max no. of markets in APAC region followed by EU(6), NA(2).</a:t>
            </a:r>
          </a:p>
          <a:p>
            <a:r>
              <a:rPr lang="en-IN" sz="2400" dirty="0">
                <a:solidFill>
                  <a:schemeClr val="bg1">
                    <a:lumMod val="95000"/>
                  </a:schemeClr>
                </a:solidFill>
                <a:latin typeface="Californian FB" panose="0207040306080B030204" pitchFamily="18" charset="0"/>
              </a:rPr>
              <a:t>     LATAM has no market share.   </a:t>
            </a:r>
          </a:p>
        </p:txBody>
      </p:sp>
    </p:spTree>
    <p:extLst>
      <p:ext uri="{BB962C8B-B14F-4D97-AF65-F5344CB8AC3E}">
        <p14:creationId xmlns:p14="http://schemas.microsoft.com/office/powerpoint/2010/main" val="30937794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A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2E5D8-13E4-AB4F-6E2C-F6C003AA5E29}"/>
              </a:ext>
            </a:extLst>
          </p:cNvPr>
          <p:cNvSpPr txBox="1"/>
          <p:nvPr/>
        </p:nvSpPr>
        <p:spPr>
          <a:xfrm>
            <a:off x="800100" y="2215642"/>
            <a:ext cx="3585288" cy="3785652"/>
          </a:xfrm>
          <a:prstGeom prst="rect">
            <a:avLst/>
          </a:prstGeom>
          <a:noFill/>
        </p:spPr>
        <p:txBody>
          <a:bodyPr wrap="square">
            <a:spAutoFit/>
          </a:bodyPr>
          <a:lstStyle/>
          <a:p>
            <a:r>
              <a:rPr lang="en-US" sz="2400" dirty="0">
                <a:solidFill>
                  <a:schemeClr val="bg1">
                    <a:lumMod val="95000"/>
                  </a:schemeClr>
                </a:solidFill>
                <a:latin typeface="Georgia" panose="02040502050405020303" pitchFamily="18" charset="0"/>
              </a:rPr>
              <a:t>What is the percentage of unique product increase in 2021 vs. 2020?</a:t>
            </a:r>
          </a:p>
          <a:p>
            <a:r>
              <a:rPr lang="en-US" sz="2400" dirty="0">
                <a:solidFill>
                  <a:schemeClr val="bg1">
                    <a:lumMod val="95000"/>
                  </a:schemeClr>
                </a:solidFill>
                <a:latin typeface="Georgia" panose="02040502050405020303" pitchFamily="18" charset="0"/>
              </a:rPr>
              <a:t> </a:t>
            </a:r>
          </a:p>
          <a:p>
            <a:r>
              <a:rPr lang="en-US" sz="2400" dirty="0">
                <a:solidFill>
                  <a:schemeClr val="bg1">
                    <a:lumMod val="95000"/>
                  </a:schemeClr>
                </a:solidFill>
                <a:latin typeface="Georgia" panose="02040502050405020303" pitchFamily="18" charset="0"/>
              </a:rPr>
              <a:t>The final output contains these fields </a:t>
            </a:r>
            <a:r>
              <a:rPr lang="en-US" sz="2400" b="1" dirty="0">
                <a:solidFill>
                  <a:schemeClr val="bg1">
                    <a:lumMod val="95000"/>
                  </a:schemeClr>
                </a:solidFill>
                <a:latin typeface="Georgia" panose="02040502050405020303" pitchFamily="18" charset="0"/>
              </a:rPr>
              <a:t>:</a:t>
            </a:r>
          </a:p>
          <a:p>
            <a:r>
              <a:rPr lang="en-US" sz="2400" dirty="0">
                <a:solidFill>
                  <a:schemeClr val="bg1">
                    <a:lumMod val="95000"/>
                  </a:schemeClr>
                </a:solidFill>
                <a:latin typeface="Georgia" panose="02040502050405020303" pitchFamily="18" charset="0"/>
              </a:rPr>
              <a:t>unique_products_2020</a:t>
            </a:r>
          </a:p>
          <a:p>
            <a:r>
              <a:rPr lang="en-US" sz="2400" dirty="0">
                <a:solidFill>
                  <a:schemeClr val="bg1">
                    <a:lumMod val="95000"/>
                  </a:schemeClr>
                </a:solidFill>
                <a:latin typeface="Georgia" panose="02040502050405020303" pitchFamily="18" charset="0"/>
              </a:rPr>
              <a:t>unique_products_2021</a:t>
            </a:r>
          </a:p>
          <a:p>
            <a:r>
              <a:rPr lang="en-US" sz="2400" dirty="0" err="1">
                <a:solidFill>
                  <a:schemeClr val="bg1">
                    <a:lumMod val="95000"/>
                  </a:schemeClr>
                </a:solidFill>
                <a:latin typeface="Georgia" panose="02040502050405020303" pitchFamily="18" charset="0"/>
              </a:rPr>
              <a:t>percentage_chg</a:t>
            </a:r>
            <a:endParaRPr lang="en-IN" sz="2400" dirty="0">
              <a:solidFill>
                <a:schemeClr val="bg1">
                  <a:lumMod val="9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6F095828-44B6-2D27-3D73-8CD13AE567DD}"/>
              </a:ext>
            </a:extLst>
          </p:cNvPr>
          <p:cNvSpPr txBox="1"/>
          <p:nvPr/>
        </p:nvSpPr>
        <p:spPr>
          <a:xfrm>
            <a:off x="800100" y="870972"/>
            <a:ext cx="2870137" cy="646331"/>
          </a:xfrm>
          <a:prstGeom prst="rect">
            <a:avLst/>
          </a:prstGeom>
          <a:noFill/>
        </p:spPr>
        <p:txBody>
          <a:bodyPr wrap="square" rtlCol="0">
            <a:spAutoFit/>
          </a:bodyPr>
          <a:lstStyle/>
          <a:p>
            <a:r>
              <a:rPr lang="en-IN" sz="3600" dirty="0">
                <a:solidFill>
                  <a:schemeClr val="bg1">
                    <a:lumMod val="95000"/>
                  </a:schemeClr>
                </a:solidFill>
                <a:latin typeface="Georgia" panose="02040502050405020303" pitchFamily="18" charset="0"/>
              </a:rPr>
              <a:t>Request 2 :</a:t>
            </a:r>
          </a:p>
        </p:txBody>
      </p:sp>
      <p:sp>
        <p:nvSpPr>
          <p:cNvPr id="7" name="TextBox 6">
            <a:extLst>
              <a:ext uri="{FF2B5EF4-FFF2-40B4-BE49-F238E27FC236}">
                <a16:creationId xmlns:a16="http://schemas.microsoft.com/office/drawing/2014/main" id="{60292B78-136C-8026-0C64-0BB35FFBCF2C}"/>
              </a:ext>
            </a:extLst>
          </p:cNvPr>
          <p:cNvSpPr txBox="1"/>
          <p:nvPr/>
        </p:nvSpPr>
        <p:spPr>
          <a:xfrm>
            <a:off x="3284302" y="443567"/>
            <a:ext cx="3673538" cy="6278642"/>
          </a:xfrm>
          <a:prstGeom prst="rect">
            <a:avLst/>
          </a:prstGeom>
          <a:noFill/>
        </p:spPr>
        <p:txBody>
          <a:bodyPr wrap="square">
            <a:spAutoFit/>
          </a:bodyPr>
          <a:lstStyle/>
          <a:p>
            <a:pPr algn="ctr"/>
            <a:r>
              <a:rPr lang="en-IN" sz="2000" dirty="0">
                <a:solidFill>
                  <a:schemeClr val="bg1">
                    <a:lumMod val="95000"/>
                  </a:schemeClr>
                </a:solidFill>
                <a:latin typeface="Georgia" panose="02040502050405020303" pitchFamily="18" charset="0"/>
                <a:ea typeface="NSimSun" panose="02010609030101010101" pitchFamily="49" charset="-122"/>
                <a:cs typeface="Calibri Light" panose="020F0302020204030204" pitchFamily="34" charset="0"/>
              </a:rPr>
              <a:t>                 Query:</a:t>
            </a: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endParaRPr lang="en-IN" sz="2000" dirty="0">
              <a:solidFill>
                <a:schemeClr val="bg1">
                  <a:lumMod val="95000"/>
                </a:schemeClr>
              </a:solidFill>
              <a:latin typeface="Californian FB" panose="0207040306080B030204" pitchFamily="18" charset="0"/>
              <a:ea typeface="NSimSun" panose="02010609030101010101" pitchFamily="49" charset="-122"/>
              <a:cs typeface="Calibri Light" panose="020F0302020204030204" pitchFamily="34" charset="0"/>
            </a:endParaRPr>
          </a:p>
          <a:p>
            <a:pPr algn="ctr"/>
            <a:r>
              <a:rPr lang="en-IN" sz="2000" dirty="0">
                <a:solidFill>
                  <a:schemeClr val="bg1">
                    <a:lumMod val="95000"/>
                  </a:schemeClr>
                </a:solidFill>
                <a:latin typeface="Georgia" panose="02040502050405020303" pitchFamily="18" charset="0"/>
                <a:ea typeface="NSimSun" panose="02010609030101010101" pitchFamily="49" charset="-122"/>
                <a:cs typeface="Calibri Light" panose="020F0302020204030204" pitchFamily="34" charset="0"/>
              </a:rPr>
              <a:t>                </a:t>
            </a:r>
          </a:p>
          <a:p>
            <a:pPr algn="ctr"/>
            <a:r>
              <a:rPr lang="en-IN" sz="2000" dirty="0">
                <a:solidFill>
                  <a:schemeClr val="bg1">
                    <a:lumMod val="95000"/>
                  </a:schemeClr>
                </a:solidFill>
                <a:latin typeface="Georgia" panose="02040502050405020303" pitchFamily="18" charset="0"/>
                <a:ea typeface="NSimSun" panose="02010609030101010101" pitchFamily="49" charset="-122"/>
                <a:cs typeface="Calibri Light" panose="020F0302020204030204" pitchFamily="34" charset="0"/>
              </a:rPr>
              <a:t>                     Output:</a:t>
            </a: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a:p>
            <a:pPr algn="ctr"/>
            <a:endParaRPr lang="en-IN" dirty="0">
              <a:solidFill>
                <a:schemeClr val="bg1">
                  <a:lumMod val="95000"/>
                </a:schemeClr>
              </a:solidFill>
              <a:latin typeface="NSimSun" panose="02010609030101010101" pitchFamily="49" charset="-122"/>
              <a:ea typeface="NSimSun" panose="02010609030101010101" pitchFamily="49" charset="-122"/>
              <a:cs typeface="Calibri Light" panose="020F0302020204030204" pitchFamily="34" charset="0"/>
            </a:endParaRPr>
          </a:p>
        </p:txBody>
      </p:sp>
      <p:pic>
        <p:nvPicPr>
          <p:cNvPr id="4" name="Picture 3">
            <a:extLst>
              <a:ext uri="{FF2B5EF4-FFF2-40B4-BE49-F238E27FC236}">
                <a16:creationId xmlns:a16="http://schemas.microsoft.com/office/drawing/2014/main" id="{28A5B500-D035-2AED-92DE-2ADD1D29A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724" y="973694"/>
            <a:ext cx="6069212" cy="3074866"/>
          </a:xfrm>
          <a:prstGeom prst="rect">
            <a:avLst/>
          </a:prstGeom>
        </p:spPr>
      </p:pic>
      <p:pic>
        <p:nvPicPr>
          <p:cNvPr id="8" name="Picture 7">
            <a:extLst>
              <a:ext uri="{FF2B5EF4-FFF2-40B4-BE49-F238E27FC236}">
                <a16:creationId xmlns:a16="http://schemas.microsoft.com/office/drawing/2014/main" id="{05CAC3B8-8590-1F3F-3B92-11A93E5D9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223" y="4882158"/>
            <a:ext cx="5619752" cy="884164"/>
          </a:xfrm>
          <a:prstGeom prst="rect">
            <a:avLst/>
          </a:prstGeom>
        </p:spPr>
      </p:pic>
    </p:spTree>
    <p:extLst>
      <p:ext uri="{BB962C8B-B14F-4D97-AF65-F5344CB8AC3E}">
        <p14:creationId xmlns:p14="http://schemas.microsoft.com/office/powerpoint/2010/main" val="1653938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3800</TotalTime>
  <Words>1375</Words>
  <Application>Microsoft Office PowerPoint</Application>
  <PresentationFormat>Widescreen</PresentationFormat>
  <Paragraphs>238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NSimSun</vt:lpstr>
      <vt:lpstr>Arial</vt:lpstr>
      <vt:lpstr>Calibri</vt:lpstr>
      <vt:lpstr>Calibri Light</vt:lpstr>
      <vt:lpstr>Californian FB</vt:lpstr>
      <vt:lpstr>Cooper Black</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91980</dc:creator>
  <cp:lastModifiedBy>91980</cp:lastModifiedBy>
  <cp:revision>51</cp:revision>
  <dcterms:created xsi:type="dcterms:W3CDTF">2023-03-02T04:37:54Z</dcterms:created>
  <dcterms:modified xsi:type="dcterms:W3CDTF">2023-03-04T20:01:01Z</dcterms:modified>
</cp:coreProperties>
</file>