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Tahom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Tahoma-bold.fntdata"/><Relationship Id="rId23" Type="http://schemas.openxmlformats.org/officeDocument/2006/relationships/slide" Target="slides/slide19.xml"/><Relationship Id="rId45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>
            <a:alpha val="2000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914410"/>
            <a:ext cx="12192000" cy="10945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        </a:t>
            </a:r>
            <a:r>
              <a:rPr lang="en-US" sz="5400">
                <a:solidFill>
                  <a:schemeClr val="lt1"/>
                </a:solidFill>
              </a:rPr>
              <a:t>CS203-Database Systems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988059" y="4611319"/>
            <a:ext cx="3404556" cy="92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Mr. Faizad Ullah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Lecturer Computer Science</a:t>
            </a:r>
            <a:endParaRPr sz="14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353" y="914410"/>
            <a:ext cx="1158634" cy="11101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784120" y="3141953"/>
            <a:ext cx="3404556" cy="92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Database Schema</a:t>
            </a:r>
            <a:endParaRPr/>
          </a:p>
        </p:txBody>
      </p:sp>
      <p:pic>
        <p:nvPicPr>
          <p:cNvPr descr="fig02_01"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818736"/>
            <a:ext cx="77724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747839" y="304801"/>
            <a:ext cx="3406775" cy="228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database state</a:t>
            </a:r>
            <a:endParaRPr/>
          </a:p>
        </p:txBody>
      </p:sp>
      <p:pic>
        <p:nvPicPr>
          <p:cNvPr descr="fig01_02"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388" y="552091"/>
            <a:ext cx="5172917" cy="595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Three-Schema Architecture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Proposed to support DBMS characteristics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Program-data independence.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Support of </a:t>
            </a:r>
            <a:r>
              <a:rPr b="1" lang="en-US"/>
              <a:t>multiple views</a:t>
            </a:r>
            <a:r>
              <a:rPr lang="en-US"/>
              <a:t> of the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explicitly used in commercial DBMS products, but has been useful in explaining database system organization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Three-Schema Architecture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Defines DBMS schemas at </a:t>
            </a:r>
            <a:r>
              <a:rPr b="1" i="1" lang="en-US" sz="2400"/>
              <a:t>three</a:t>
            </a:r>
            <a:r>
              <a:rPr lang="en-US" sz="2400"/>
              <a:t> levels: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Internal schema</a:t>
            </a:r>
            <a:r>
              <a:rPr lang="en-US" sz="2200"/>
              <a:t> at the internal level to describe physical storage structures and access paths (e.g indexes).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Typically uses a </a:t>
            </a:r>
            <a:r>
              <a:rPr b="1" lang="en-US"/>
              <a:t>physical</a:t>
            </a:r>
            <a:r>
              <a:rPr lang="en-US"/>
              <a:t> data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Conceptual schema</a:t>
            </a:r>
            <a:r>
              <a:rPr lang="en-US" sz="2200"/>
              <a:t> at the conceptual level to describe the structure and constraints for the whole database for a community of users.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Uses a </a:t>
            </a:r>
            <a:r>
              <a:rPr b="1" lang="en-US"/>
              <a:t>conceptual</a:t>
            </a:r>
            <a:r>
              <a:rPr lang="en-US"/>
              <a:t> or an </a:t>
            </a:r>
            <a:r>
              <a:rPr b="1" lang="en-US"/>
              <a:t>implementation</a:t>
            </a:r>
            <a:r>
              <a:rPr lang="en-US"/>
              <a:t> data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External schemas</a:t>
            </a:r>
            <a:r>
              <a:rPr lang="en-US" sz="2200"/>
              <a:t> at the external level to describe the various user views.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Usually uses the same data model as the conceptual schema.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three-schema architecture</a:t>
            </a:r>
            <a:endParaRPr/>
          </a:p>
        </p:txBody>
      </p:sp>
      <p:pic>
        <p:nvPicPr>
          <p:cNvPr descr="fig02_02"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413" y="1762126"/>
            <a:ext cx="70104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Three-Schema Architecture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Mappings among schema levels are needed to transform requests and data.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Programs refer to an external schema, and are mapped by the DBMS to the internal schema for execution.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extracted from the internal DBMS level is reformatted to match the user’s external view (e.g. formatting the results of an SQL query for display in a Web page)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Independence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Logical Data Independence: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capacity to change the conceptual schema without having to change the external schemas and their associated application programs.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Physical Data Independence: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capacity to change the internal schema without having to change the conceptual schema.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example, the internal schema may be changed when certain file structures are reorganized or new indexes are created to improve database performance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Independence (continued)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schema at a lower level is changed, only the </a:t>
            </a:r>
            <a:r>
              <a:rPr b="1" lang="en-US"/>
              <a:t>mappings</a:t>
            </a:r>
            <a:r>
              <a:rPr lang="en-US"/>
              <a:t> between this schema and higher-level schemas need to be changed in a DBMS that fully supports data independence.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higher-level schemas themselves are </a:t>
            </a:r>
            <a:r>
              <a:rPr b="1" lang="en-US"/>
              <a:t>unchanged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Hence, the application programs need not be changed since they refer to the external schemas.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/>
              <a:t>Questions???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DBMS Languages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Definition Language (DDL)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Manipulation Language (DML)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High-Level or Non-procedural Languages: These include the relational language SQL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May be used in a standalone way or may be embedded in a programming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Level or Procedural Languages: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These must be embedded in a programming language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941717" y="86809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CHAPTER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3600"/>
              <a:t>Database System Concepts </a:t>
            </a:r>
            <a:br>
              <a:rPr lang="en-US" sz="3600"/>
            </a:br>
            <a:r>
              <a:rPr lang="en-US" sz="3600"/>
              <a:t>and Architecture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DBMS Programming Language Interfaces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Programmer interfaces for embedding DML in a programming languages: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Embedded Approach</a:t>
            </a:r>
            <a:r>
              <a:rPr lang="en-US" sz="2000"/>
              <a:t>: e.g embedded SQL (for C, C++, etc.), SQLJ (for Java)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Procedure Call Approach</a:t>
            </a:r>
            <a:r>
              <a:rPr lang="en-US" sz="2000"/>
              <a:t>: e.g. JDBC for Java, ODBC (Open Databse Connectivity) for other programming languages as API’s (application programming interfaces)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Database Programming Language Approach</a:t>
            </a:r>
            <a:r>
              <a:rPr lang="en-US" sz="2000"/>
              <a:t>: e.g. ORACLE has PL/SQL, a programming language based on SQL; language incorporates SQL and its data types as integral components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Scripting Languages: </a:t>
            </a:r>
            <a:r>
              <a:rPr lang="en-US" sz="2000"/>
              <a:t>PHP (client-side scripting) and Python (server-side scripting) are used to write database programs.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996351" y="320467"/>
            <a:ext cx="2743200" cy="419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Typical DBMS Component Modules</a:t>
            </a:r>
            <a:endParaRPr/>
          </a:p>
        </p:txBody>
      </p:sp>
      <p:pic>
        <p:nvPicPr>
          <p:cNvPr descr="fig02_03"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562" y="590111"/>
            <a:ext cx="5825706" cy="583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Centralized and </a:t>
            </a:r>
            <a:br>
              <a:rPr lang="en-US"/>
            </a:br>
            <a:r>
              <a:rPr lang="en-US"/>
              <a:t>Client-Server DBMS Architectures 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Centralized DBMS: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Combines everything into single system including- DBMS software, hardware, application programs, and user interface processing software.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 can still connect through a remote terminal – however, all processing is done at centralized site.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Physical Centralized Architecture</a:t>
            </a:r>
            <a:endParaRPr/>
          </a:p>
        </p:txBody>
      </p:sp>
      <p:pic>
        <p:nvPicPr>
          <p:cNvPr descr="fig02_04"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697038"/>
            <a:ext cx="6477000" cy="447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2-tier Client-Server Architectures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Specialized Servers with Specialized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DBMS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Email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Clients can access the specialized servers as needed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Logical two-tier client server architecture</a:t>
            </a:r>
            <a:endParaRPr/>
          </a:p>
        </p:txBody>
      </p:sp>
      <p:pic>
        <p:nvPicPr>
          <p:cNvPr descr="fig02_05" id="251" name="Google Shape;2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563814"/>
            <a:ext cx="7810500" cy="1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Clients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 appropriate interfaces through a client software module to access and utilize the various server resources.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Clients may be diskless machines or PCs or Workstations with disks with only the client software installed.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Connected to the servers via some form of a network.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(LAN: local area network, wireless network, etc.)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DBMS Server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Provides database query and transaction services to the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Relational DBMS servers are often called SQL servers, query servers, or transaction servers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Applications running on clients utilize an Application Program Interface (</a:t>
            </a:r>
            <a:r>
              <a:rPr b="1" lang="en-US" sz="2400"/>
              <a:t>API</a:t>
            </a:r>
            <a:r>
              <a:rPr lang="en-US" sz="2400"/>
              <a:t>) to access server databases via standard interface such 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ODBC: Open Database Connectivity standard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JDBC: for Java programming access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Tier Client-Server Architecture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Client and server must install appropriate client module and server module software for ODBC or JDBC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client program may connect to several DBMSs, sometimes called the data sources.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general, data sources can be files or other non-DBMS software that manages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Chapter 10 for details on Database Programming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 Tier Client-Server Architecture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1763714" y="1295400"/>
            <a:ext cx="829468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Common for Web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Intermediate Layer called Application Server or Web Server: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Stores the web connectivity software and the business logic part of the application used to access the corresponding data from the database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Acts like a conduit for sending partially processed data between the database server and the client.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Three-tier Architecture Can Enhance Security: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Database server only accessible via middle tier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Clients cannot directly access database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Clients contain user interfaces and Web browsers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client is typically a PC or a mobile device connected to the Web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Models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Data Model: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set of concepts to describe the </a:t>
            </a:r>
            <a:r>
              <a:rPr b="1" i="1" lang="en-US" sz="2200"/>
              <a:t>structure</a:t>
            </a:r>
            <a:r>
              <a:rPr lang="en-US" sz="2200"/>
              <a:t> of a database, the </a:t>
            </a:r>
            <a:r>
              <a:rPr b="1" i="1" lang="en-US" sz="2200"/>
              <a:t>operations </a:t>
            </a:r>
            <a:r>
              <a:rPr lang="en-US" sz="2200"/>
              <a:t>for manipulating these structures, and certain </a:t>
            </a:r>
            <a:r>
              <a:rPr b="1" i="1" lang="en-US" sz="2200"/>
              <a:t>constraints</a:t>
            </a:r>
            <a:r>
              <a:rPr lang="en-US" sz="2200"/>
              <a:t> that the database should obey.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Data Model Structure and Constraints: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Constructs are used to define the database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Constructs typically include </a:t>
            </a:r>
            <a:r>
              <a:rPr b="1" i="1" lang="en-US" sz="2200"/>
              <a:t>elements </a:t>
            </a:r>
            <a:r>
              <a:rPr lang="en-US" sz="2200"/>
              <a:t>(and their </a:t>
            </a:r>
            <a:r>
              <a:rPr b="1" i="1" lang="en-US" sz="2200"/>
              <a:t>data types</a:t>
            </a:r>
            <a:r>
              <a:rPr lang="en-US" sz="2200"/>
              <a:t>) as well as groups of elements (e.g. </a:t>
            </a:r>
            <a:r>
              <a:rPr b="1" i="1" lang="en-US" sz="2200"/>
              <a:t>entity, record, table</a:t>
            </a:r>
            <a:r>
              <a:rPr lang="en-US" sz="2200"/>
              <a:t>), and </a:t>
            </a:r>
            <a:r>
              <a:rPr b="1" i="1" lang="en-US" sz="2200"/>
              <a:t>relationships</a:t>
            </a:r>
            <a:r>
              <a:rPr lang="en-US" sz="2200"/>
              <a:t> among such groups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Constraints specify some restrictions on valid data; these constraints must be enforced at all times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Three-tier client-server architecture</a:t>
            </a:r>
            <a:endParaRPr/>
          </a:p>
        </p:txBody>
      </p:sp>
      <p:pic>
        <p:nvPicPr>
          <p:cNvPr descr="fig02_07"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726" y="1847850"/>
            <a:ext cx="81946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Variations of Distributed DBMSs (DDBMSs)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Homogeneous DDBMS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Heterogeneous DDBMS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Federated or Multidatabase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Participating Databases are loosely coupled with high degree of autonomy.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Distributed Database Systems have now come to be known as client-server based database systems because: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do not support a totally distributed environment, but rather a set of database servers supporting a set of clients.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983411" y="268289"/>
            <a:ext cx="9670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History of Data Models (Additional Material)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Network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Hierarchical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Relational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Object-oriented Data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Object-Relational Models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Data Models </a:t>
            </a:r>
            <a:endParaRPr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Network Model: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first network DBMS was implemented by Honeywell in 1964-65 (IDS System).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Adopted heavily due to the support by CODASYL (Conference on Data Systems Languages) (CODASYL - DBTG report of 1971).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Later implemented in a large variety of systems - IDMS (Cullinet - now Computer Associates), DMS 1100 (Unisys), IMAGE (H.P. (Hewlett-Packard)), VAX -DBMS (Digital Equipment Corp., next COMPAQ, now H.P.).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 Model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Network Model is able to model complex relationships and represents semantics of add/delete on the relationships.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handle most situations for modeling using record types and relationship types.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Language is navigational; uses constructs like FIND, FIND member, FIND owner, FIND NEXT within set, GET, etc.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Programmers can do optimal navigation through the database.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 Model</a:t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Navigational and procedural nature of processing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Database contains a complex array of pointers that thread through a set of records.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Little scope for automated “query optimization”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Data Models 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Hierarchical Data Model: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Initially implemented in a joint effort by IBM and North American Rockwell around 1965. Resulted in the IMS family of systems.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IBM’s IMS product had (and still has) a very large customer base worldwide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Hierarchical model was formalized based on the IMS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 systems based on this model: System 2k (SAS inc.)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Hierarchical Model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Simple to construct and operate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Corresponds to a number of natural hierarchically organized domains, e.g., organization (“org”) chart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Language is simple: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Uses constructs like GET, GET UNIQUE, GET NEXT, GET NEXT WITHIN PARENT,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Navigational and procedural nature of processing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Database is visualized as a linear arrangement of records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Little scope for "query optimization"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Data Models </a:t>
            </a:r>
            <a:endParaRPr/>
          </a:p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Relational Model: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Proposed in 1970 by E.F. Codd (IBM), first commercial system in 1981-82.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Now in several commercial products (e.g. DB2, ORACLE, MS SQL Server, SYBASE, INFORMIX).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Several free open source implementations, e.g. MySQL, PostgreSQL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Currently most dominant for developing database applications.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SQL relational standards: SQL-89 (SQL1), SQL-92 (SQL2), SQL-99, SQL3, 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Chapters 5 through 11 describe this model in detail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Data Models</a:t>
            </a:r>
            <a:endParaRPr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Object-oriented Data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Several models have been proposed for implementing in a database system.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One set comprises models of persistent O-O Programming Languages such as C++ (e.g., in OBJECTSTORE or VERSANT), and Smalltalk (e.g., in GEMSTONE).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Additionally, systems like O2, ORION (at MCC - then ITASCA), IRIS (at H.P.- used in Open OODB).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Object Database Standard: ODMG-93, ODMG-version 2.0, ODMG-version 3.0.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Chapter 12 describes this model.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Models (continued)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Data Model Operations: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operations are used for specifying database </a:t>
            </a:r>
            <a:r>
              <a:rPr i="1" lang="en-US"/>
              <a:t>retrievals</a:t>
            </a:r>
            <a:r>
              <a:rPr lang="en-US"/>
              <a:t> and </a:t>
            </a:r>
            <a:r>
              <a:rPr i="1" lang="en-US"/>
              <a:t>updates</a:t>
            </a:r>
            <a:r>
              <a:rPr lang="en-US"/>
              <a:t> by referring to the constructs of the data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Operations on the data model may include </a:t>
            </a:r>
            <a:r>
              <a:rPr b="1" i="1" lang="en-US"/>
              <a:t>basic model operations </a:t>
            </a:r>
            <a:r>
              <a:rPr lang="en-US"/>
              <a:t>(e.g. generic insert, delete, update) and</a:t>
            </a:r>
            <a:r>
              <a:rPr b="1" i="1" lang="en-US"/>
              <a:t> user-defined operations </a:t>
            </a:r>
            <a:r>
              <a:rPr lang="en-US"/>
              <a:t>(e.g. compute_student_gpa, update_inventory)</a:t>
            </a:r>
            <a:endParaRPr b="1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Data Models</a:t>
            </a:r>
            <a:endParaRPr/>
          </a:p>
        </p:txBody>
      </p:sp>
      <p:sp>
        <p:nvSpPr>
          <p:cNvPr id="355" name="Google Shape;355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Object-Relational Models: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trend to mix object models with relational was started with Informix Universal Server.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Relational systems incorporated concepts from object databases leading to object-relational.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Exemplified in the versions of Oracle, DB2, and SQL Server and other DBMSs.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Current trend by Relational DBMS vendors is to extend relational DBMSs with capability to process XML, Text and other data types.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term “Object-relational” is receding in the marketplace.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Categories of Data Models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763714" y="1295400"/>
            <a:ext cx="829468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Conceptual (high-level, semantic) data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Provide concepts that are close to the way many users perceive data.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(Also called </a:t>
            </a:r>
            <a:r>
              <a:rPr b="1" i="1" lang="en-US" sz="1850"/>
              <a:t>entity-based</a:t>
            </a:r>
            <a:r>
              <a:rPr i="1" lang="en-US" sz="1850"/>
              <a:t> </a:t>
            </a:r>
            <a:r>
              <a:rPr lang="en-US" sz="1850"/>
              <a:t>or</a:t>
            </a:r>
            <a:r>
              <a:rPr i="1" lang="en-US" sz="1850"/>
              <a:t> </a:t>
            </a:r>
            <a:r>
              <a:rPr b="1" i="1" lang="en-US" sz="1850"/>
              <a:t>object-based</a:t>
            </a:r>
            <a:r>
              <a:rPr lang="en-US" sz="1850"/>
              <a:t> data models.)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Physical (low-level, internal) data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Provide concepts that describe details of how data is stored in the computer. These are usually specified in an ad-hoc manner through DBMS design and administration manuals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Implementation (representational) data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Provide concepts that fall between the above two, used by many commercial DBMS implementations (e.g. relational data models used in many commercial systems).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Self-Describing Data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Combine the description of data with the data values. Examples include XML, key-value stores and some NOSQL systems.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b="1" sz="22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Schemas versus Instances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Schema: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i="1" lang="en-US"/>
              <a:t>description</a:t>
            </a:r>
            <a:r>
              <a:rPr lang="en-US"/>
              <a:t> of a database.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Includes descriptions of the database structure, data types, and the constraints on the database.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 Diagram: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</a:t>
            </a:r>
            <a:r>
              <a:rPr b="1" i="1" lang="en-US"/>
              <a:t>illustrative</a:t>
            </a:r>
            <a:r>
              <a:rPr lang="en-US"/>
              <a:t> display of (most aspects of) a database schema.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 Construct: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i="1" lang="en-US"/>
              <a:t>component</a:t>
            </a:r>
            <a:r>
              <a:rPr lang="en-US"/>
              <a:t> of the schema or an object within the schema, e.g., STUDENT, COURSE.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Schemas versus Instances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State: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actual data stored in a database at a </a:t>
            </a:r>
            <a:r>
              <a:rPr b="1" i="1" lang="en-US"/>
              <a:t>particular moment in time</a:t>
            </a:r>
            <a:r>
              <a:rPr lang="en-US"/>
              <a:t>. This includes the collection of all the data in the database.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Also called database instance (or occurrence or snapshot).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term </a:t>
            </a:r>
            <a:r>
              <a:rPr i="1" lang="en-US"/>
              <a:t>instance </a:t>
            </a:r>
            <a:r>
              <a:rPr lang="en-US"/>
              <a:t> is also applied to individual database components, e.g. </a:t>
            </a:r>
            <a:r>
              <a:rPr i="1" lang="en-US"/>
              <a:t>record instance, table instance, entity instance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 Schema </a:t>
            </a:r>
            <a:br>
              <a:rPr lang="en-US"/>
            </a:br>
            <a:r>
              <a:rPr lang="en-US"/>
              <a:t>vs. Database State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State: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Refers to the </a:t>
            </a:r>
            <a:r>
              <a:rPr b="1" i="1" lang="en-US"/>
              <a:t>content</a:t>
            </a:r>
            <a:r>
              <a:rPr lang="en-US"/>
              <a:t> of a database at a moment in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Initial Database State: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Refers to the database state when it is initially loaded into the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Valid State: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state that satisfies the structure and constraints of the database.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 Schema </a:t>
            </a:r>
            <a:br>
              <a:rPr lang="en-US"/>
            </a:br>
            <a:r>
              <a:rPr lang="en-US"/>
              <a:t>vs. Database State (continued)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Distinction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i="1" lang="en-US"/>
              <a:t>database schema</a:t>
            </a:r>
            <a:r>
              <a:rPr lang="en-US"/>
              <a:t> changes very infrequently.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i="1" lang="en-US"/>
              <a:t>database state</a:t>
            </a:r>
            <a:r>
              <a:rPr lang="en-US"/>
              <a:t> changes every time the database is updated.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Schema</a:t>
            </a:r>
            <a:r>
              <a:rPr lang="en-US"/>
              <a:t> is also called </a:t>
            </a:r>
            <a:r>
              <a:rPr b="1" lang="en-US"/>
              <a:t>intension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State</a:t>
            </a:r>
            <a:r>
              <a:rPr lang="en-US"/>
              <a:t> is also called </a:t>
            </a:r>
            <a:r>
              <a:rPr b="1" lang="en-US"/>
              <a:t>extension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