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439" r:id="rId2"/>
    <p:sldId id="403" r:id="rId3"/>
    <p:sldId id="413" r:id="rId4"/>
    <p:sldId id="497" r:id="rId5"/>
    <p:sldId id="484" r:id="rId6"/>
    <p:sldId id="485" r:id="rId7"/>
    <p:sldId id="486" r:id="rId8"/>
    <p:sldId id="487" r:id="rId9"/>
    <p:sldId id="488" r:id="rId10"/>
    <p:sldId id="489" r:id="rId11"/>
    <p:sldId id="490" r:id="rId12"/>
    <p:sldId id="491" r:id="rId13"/>
    <p:sldId id="495" r:id="rId14"/>
    <p:sldId id="498" r:id="rId15"/>
    <p:sldId id="492" r:id="rId16"/>
    <p:sldId id="493" r:id="rId17"/>
    <p:sldId id="494" r:id="rId18"/>
    <p:sldId id="496" r:id="rId19"/>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913" autoAdjust="0"/>
  </p:normalViewPr>
  <p:slideViewPr>
    <p:cSldViewPr snapToObjects="1">
      <p:cViewPr varScale="1">
        <p:scale>
          <a:sx n="52" d="100"/>
          <a:sy n="52" d="100"/>
        </p:scale>
        <p:origin x="1926" y="7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9932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1405427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0FA63F-A25E-4E74-93ED-DD064C27B66C}" type="slidenum">
              <a:rPr lang="en-CA" altLang="en-US" sz="1200" smtClean="0">
                <a:latin typeface="Tahoma" panose="020B0604030504040204" pitchFamily="34" charset="0"/>
              </a:rPr>
              <a:pPr/>
              <a:t>1</a:t>
            </a:fld>
            <a:endParaRPr lang="en-CA" altLang="en-US" sz="1200" dirty="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UNDO and REDO operations are required to be idempotent—that is, executing an operation multiple times is equivalent to executing it just once. In fact, the whole recovery process should be idempotent because if the system were to fail during the recovery process, the next recovery attempt might UNDO and REDO certain </a:t>
            </a:r>
            <a:r>
              <a:rPr lang="en-US" dirty="0" err="1"/>
              <a:t>write_item</a:t>
            </a:r>
            <a:r>
              <a:rPr lang="en-US" dirty="0"/>
              <a:t> operations that had already been executed during the first recovery process. The result of recovery from a system crash during recovery should be the same as the result of recovering when there is no crash during recovery!</a:t>
            </a:r>
            <a:endParaRPr lang="en-PK" dirty="0"/>
          </a:p>
        </p:txBody>
      </p:sp>
      <p:sp>
        <p:nvSpPr>
          <p:cNvPr id="4" name="Slide Number Placeholder 3"/>
          <p:cNvSpPr>
            <a:spLocks noGrp="1"/>
          </p:cNvSpPr>
          <p:nvPr>
            <p:ph type="sldNum" sz="quarter" idx="5"/>
          </p:nvPr>
        </p:nvSpPr>
        <p:spPr/>
        <p:txBody>
          <a:bodyPr/>
          <a:lstStyle/>
          <a:p>
            <a:pPr>
              <a:defRPr/>
            </a:pPr>
            <a:fld id="{436D5273-BB71-4B6D-8615-6E06E0D77921}" type="slidenum">
              <a:rPr lang="en-CA" altLang="en-US" smtClean="0"/>
              <a:pPr>
                <a:defRPr/>
              </a:pPr>
              <a:t>6</a:t>
            </a:fld>
            <a:endParaRPr lang="en-CA" altLang="en-US" dirty="0"/>
          </a:p>
        </p:txBody>
      </p:sp>
    </p:spTree>
    <p:extLst>
      <p:ext uri="{BB962C8B-B14F-4D97-AF65-F5344CB8AC3E}">
        <p14:creationId xmlns:p14="http://schemas.microsoft.com/office/powerpoint/2010/main" val="36987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bit, called the pin-unpin bit, is also needed—a page in the cache is pinned (bit value 1 (one)) if it cannot be written back to disk as yet. For example, the recovery protocol may restrict certain buffer pages from being written back to the disk until the transactions that changed this buffer have committed.</a:t>
            </a:r>
            <a:endParaRPr lang="en-PK" dirty="0"/>
          </a:p>
        </p:txBody>
      </p:sp>
      <p:sp>
        <p:nvSpPr>
          <p:cNvPr id="4" name="Slide Number Placeholder 3"/>
          <p:cNvSpPr>
            <a:spLocks noGrp="1"/>
          </p:cNvSpPr>
          <p:nvPr>
            <p:ph type="sldNum" sz="quarter" idx="5"/>
          </p:nvPr>
        </p:nvSpPr>
        <p:spPr/>
        <p:txBody>
          <a:bodyPr/>
          <a:lstStyle/>
          <a:p>
            <a:pPr>
              <a:defRPr/>
            </a:pPr>
            <a:fld id="{436D5273-BB71-4B6D-8615-6E06E0D77921}" type="slidenum">
              <a:rPr lang="en-CA" altLang="en-US" smtClean="0"/>
              <a:pPr>
                <a:defRPr/>
              </a:pPr>
              <a:t>7</a:t>
            </a:fld>
            <a:endParaRPr lang="en-CA" altLang="en-US" dirty="0"/>
          </a:p>
        </p:txBody>
      </p:sp>
    </p:spTree>
    <p:extLst>
      <p:ext uri="{BB962C8B-B14F-4D97-AF65-F5344CB8AC3E}">
        <p14:creationId xmlns:p14="http://schemas.microsoft.com/office/powerpoint/2010/main" val="211166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main strategies can be employed when flushing a modified buffer back to disk. The first strategy, known as in-place updating, writes the buffer to the same original disk location, thus overwriting the old value of any changed data items on disk. Hence, a single copy of each database disk block is maintained. The second strategy, known as shadowing, writes an updated buffer at a different disk location, so multiple versions of data items can be maintained, but this approach is not typically used in practice.</a:t>
            </a:r>
            <a:endParaRPr lang="en-PK" dirty="0"/>
          </a:p>
        </p:txBody>
      </p:sp>
      <p:sp>
        <p:nvSpPr>
          <p:cNvPr id="4" name="Slide Number Placeholder 3"/>
          <p:cNvSpPr>
            <a:spLocks noGrp="1"/>
          </p:cNvSpPr>
          <p:nvPr>
            <p:ph type="sldNum" sz="quarter" idx="5"/>
          </p:nvPr>
        </p:nvSpPr>
        <p:spPr/>
        <p:txBody>
          <a:bodyPr/>
          <a:lstStyle/>
          <a:p>
            <a:pPr>
              <a:defRPr/>
            </a:pPr>
            <a:fld id="{436D5273-BB71-4B6D-8615-6E06E0D77921}" type="slidenum">
              <a:rPr lang="en-CA" altLang="en-US" smtClean="0"/>
              <a:pPr>
                <a:defRPr/>
              </a:pPr>
              <a:t>8</a:t>
            </a:fld>
            <a:endParaRPr lang="en-CA" altLang="en-US" dirty="0"/>
          </a:p>
        </p:txBody>
      </p:sp>
    </p:spTree>
    <p:extLst>
      <p:ext uri="{BB962C8B-B14F-4D97-AF65-F5344CB8AC3E}">
        <p14:creationId xmlns:p14="http://schemas.microsoft.com/office/powerpoint/2010/main" val="139726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in-place updating is used, it is necessary to use a log for recovery. In this case, the recovery mechanism must ensure that the BFIM of the data item is recorded in the appropriate log entry and that the log entry is flushed to disk before the BFIM is overwritten with the AFIM in the database on disk. This process is generally known as write-ahead logging.</a:t>
            </a:r>
          </a:p>
          <a:p>
            <a:r>
              <a:rPr lang="en-US" dirty="0"/>
              <a:t>A REDO-type log entry includes the new value (AFIM) of the item written by the operation since this is needed to redo the effect of the operation from the log (by setting the item value in the database on disk to its AFIM). </a:t>
            </a:r>
          </a:p>
          <a:p>
            <a:r>
              <a:rPr lang="en-US" dirty="0"/>
              <a:t>The UNDO-type log entries include the old value (BFIM) of the item since this is needed to undo the effect of the operation from the log (by setting the item value in the database back to its BFIM). </a:t>
            </a:r>
          </a:p>
          <a:p>
            <a:r>
              <a:rPr lang="en-US" dirty="0"/>
              <a:t>In an UNDO/REDO algorithm, both BFIM and AFIM are recorded into a single log entry.</a:t>
            </a:r>
          </a:p>
          <a:p>
            <a:endParaRPr lang="en-PK" dirty="0"/>
          </a:p>
        </p:txBody>
      </p:sp>
      <p:sp>
        <p:nvSpPr>
          <p:cNvPr id="4" name="Slide Number Placeholder 3"/>
          <p:cNvSpPr>
            <a:spLocks noGrp="1"/>
          </p:cNvSpPr>
          <p:nvPr>
            <p:ph type="sldNum" sz="quarter" idx="5"/>
          </p:nvPr>
        </p:nvSpPr>
        <p:spPr/>
        <p:txBody>
          <a:bodyPr/>
          <a:lstStyle/>
          <a:p>
            <a:pPr>
              <a:defRPr/>
            </a:pPr>
            <a:fld id="{436D5273-BB71-4B6D-8615-6E06E0D77921}" type="slidenum">
              <a:rPr lang="en-CA" altLang="en-US" smtClean="0"/>
              <a:pPr>
                <a:defRPr/>
              </a:pPr>
              <a:t>9</a:t>
            </a:fld>
            <a:endParaRPr lang="en-CA" altLang="en-US" dirty="0"/>
          </a:p>
        </p:txBody>
      </p:sp>
    </p:spTree>
    <p:extLst>
      <p:ext uri="{BB962C8B-B14F-4D97-AF65-F5344CB8AC3E}">
        <p14:creationId xmlns:p14="http://schemas.microsoft.com/office/powerpoint/2010/main" val="3874826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cache buffer page updated by a transaction cannot be written to disk before the transaction commits, the recovery method is called a no-steal approach. The pin-unpin bit will be set to 1 (pin) to indicate that a cache buffer cannot be written back to disk. </a:t>
            </a:r>
          </a:p>
          <a:p>
            <a:r>
              <a:rPr lang="en-US" dirty="0"/>
              <a:t>On the other hand, if the recovery protocol allows writing an updated buffer before the transaction commits, it is called steal. </a:t>
            </a:r>
          </a:p>
          <a:p>
            <a:r>
              <a:rPr lang="en-US" dirty="0"/>
              <a:t>Steal is used when the DBMS cache (buffer) manager needs a buffer frame for another transaction and the buffer manager replaces an existing page that had been updated but whose transaction has not committed. </a:t>
            </a:r>
          </a:p>
          <a:p>
            <a:r>
              <a:rPr lang="en-US" dirty="0"/>
              <a:t>The no-steal rule means that UNDO will never be needed during recovery, since a committed transaction will not have any of its updates on disk before it commits</a:t>
            </a:r>
            <a:endParaRPr lang="en-PK" dirty="0"/>
          </a:p>
        </p:txBody>
      </p:sp>
      <p:sp>
        <p:nvSpPr>
          <p:cNvPr id="4" name="Slide Number Placeholder 3"/>
          <p:cNvSpPr>
            <a:spLocks noGrp="1"/>
          </p:cNvSpPr>
          <p:nvPr>
            <p:ph type="sldNum" sz="quarter" idx="5"/>
          </p:nvPr>
        </p:nvSpPr>
        <p:spPr/>
        <p:txBody>
          <a:bodyPr/>
          <a:lstStyle/>
          <a:p>
            <a:pPr>
              <a:defRPr/>
            </a:pPr>
            <a:fld id="{436D5273-BB71-4B6D-8615-6E06E0D77921}" type="slidenum">
              <a:rPr lang="en-CA" altLang="en-US" smtClean="0"/>
              <a:pPr>
                <a:defRPr/>
              </a:pPr>
              <a:t>10</a:t>
            </a:fld>
            <a:endParaRPr lang="en-CA" altLang="en-US" dirty="0"/>
          </a:p>
        </p:txBody>
      </p:sp>
    </p:spTree>
    <p:extLst>
      <p:ext uri="{BB962C8B-B14F-4D97-AF65-F5344CB8AC3E}">
        <p14:creationId xmlns:p14="http://schemas.microsoft.com/office/powerpoint/2010/main" val="32055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a:defRPr/>
            </a:pPr>
            <a:fld id="{436D5273-BB71-4B6D-8615-6E06E0D77921}" type="slidenum">
              <a:rPr lang="en-CA" altLang="en-US" smtClean="0"/>
              <a:pPr>
                <a:defRPr/>
              </a:pPr>
              <a:t>11</a:t>
            </a:fld>
            <a:endParaRPr lang="en-CA" altLang="en-US" dirty="0"/>
          </a:p>
        </p:txBody>
      </p:sp>
    </p:spTree>
    <p:extLst>
      <p:ext uri="{BB962C8B-B14F-4D97-AF65-F5344CB8AC3E}">
        <p14:creationId xmlns:p14="http://schemas.microsoft.com/office/powerpoint/2010/main" val="3346271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21-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Steal/no-steal and force/no-force</a:t>
            </a:r>
          </a:p>
          <a:p>
            <a:pPr lvl="1"/>
            <a:r>
              <a:rPr lang="en-US" altLang="en-US" dirty="0"/>
              <a:t>Specify rules that govern when a page from the database cache can be written to disk</a:t>
            </a:r>
          </a:p>
          <a:p>
            <a:r>
              <a:rPr lang="en-US" altLang="en-US" dirty="0"/>
              <a:t>No-steal approach</a:t>
            </a:r>
          </a:p>
          <a:p>
            <a:pPr lvl="1"/>
            <a:r>
              <a:rPr lang="en-US" dirty="0"/>
              <a:t>Cache buffer page updated by a transaction cannot be written to disk before the transaction commits</a:t>
            </a:r>
          </a:p>
          <a:p>
            <a:r>
              <a:rPr lang="en-US" altLang="en-US" dirty="0"/>
              <a:t>Steal approach</a:t>
            </a:r>
          </a:p>
          <a:p>
            <a:pPr lvl="1"/>
            <a:r>
              <a:rPr lang="en-US" dirty="0"/>
              <a:t>Recovery protocol allows writing an updated buffer before the transaction commits</a:t>
            </a:r>
            <a:endParaRPr lang="en-US" altLang="en-US" dirty="0"/>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Tree>
    <p:extLst>
      <p:ext uri="{BB962C8B-B14F-4D97-AF65-F5344CB8AC3E}">
        <p14:creationId xmlns:p14="http://schemas.microsoft.com/office/powerpoint/2010/main" val="15544366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Force approach</a:t>
            </a:r>
          </a:p>
          <a:p>
            <a:pPr lvl="1"/>
            <a:r>
              <a:rPr lang="en-US" dirty="0"/>
              <a:t>All pages updated by a transaction are immediately written to disk before the transaction commits</a:t>
            </a:r>
          </a:p>
          <a:p>
            <a:pPr lvl="1"/>
            <a:r>
              <a:rPr lang="en-US" altLang="en-US" dirty="0"/>
              <a:t>Otherwise, no-force</a:t>
            </a:r>
          </a:p>
          <a:p>
            <a:r>
              <a:rPr lang="en-US" altLang="en-US" dirty="0"/>
              <a:t>Typical database systems employ a steal/no-force strategy</a:t>
            </a:r>
          </a:p>
          <a:p>
            <a:pPr lvl="1"/>
            <a:r>
              <a:rPr lang="en-US" altLang="en-US" dirty="0"/>
              <a:t>Avoids need for very large buffer space</a:t>
            </a:r>
          </a:p>
          <a:p>
            <a:pPr lvl="1"/>
            <a:r>
              <a:rPr lang="en-US" altLang="en-US" dirty="0"/>
              <a:t>Reduces disk I/O operations for heavily updated pages</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spTree>
    <p:extLst>
      <p:ext uri="{BB962C8B-B14F-4D97-AF65-F5344CB8AC3E}">
        <p14:creationId xmlns:p14="http://schemas.microsoft.com/office/powerpoint/2010/main" val="3623295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 protocol for recovery algorithm requiring both UNDO and REDO</a:t>
            </a:r>
          </a:p>
          <a:p>
            <a:pPr lvl="1"/>
            <a:r>
              <a:rPr lang="en-US" dirty="0"/>
              <a:t>BFIM of an item cannot be overwritten by its after image until all UNDO-type log entries have been force-written to disk</a:t>
            </a:r>
          </a:p>
          <a:p>
            <a:pPr lvl="1"/>
            <a:r>
              <a:rPr lang="en-US" dirty="0"/>
              <a:t>Commit operation of a transaction cannot be completed until all REDO-type and UNDO-type log records for that transaction have been force-written to disk</a:t>
            </a:r>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spTree>
    <p:extLst>
      <p:ext uri="{BB962C8B-B14F-4D97-AF65-F5344CB8AC3E}">
        <p14:creationId xmlns:p14="http://schemas.microsoft.com/office/powerpoint/2010/main" val="15223217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dirty="0"/>
              <a:t>Slide 22- </a:t>
            </a:r>
            <a:fld id="{CBCCE3FE-FCB0-427A-BC32-764E10629896}" type="slidenum">
              <a:rPr lang="en-US" altLang="en-US" smtClean="0"/>
              <a:pPr>
                <a:defRPr/>
              </a:pPr>
              <a:t>13</a:t>
            </a:fld>
            <a:endParaRPr lang="en-CA"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702" y="152400"/>
            <a:ext cx="5292271" cy="6371933"/>
          </a:xfrm>
          <a:prstGeom prst="rect">
            <a:avLst/>
          </a:prstGeom>
        </p:spPr>
      </p:pic>
      <p:sp>
        <p:nvSpPr>
          <p:cNvPr id="5" name="TextBox 4"/>
          <p:cNvSpPr txBox="1"/>
          <p:nvPr/>
        </p:nvSpPr>
        <p:spPr>
          <a:xfrm>
            <a:off x="152400" y="2061093"/>
            <a:ext cx="2590801" cy="2554545"/>
          </a:xfrm>
          <a:prstGeom prst="rect">
            <a:avLst/>
          </a:prstGeom>
          <a:noFill/>
        </p:spPr>
        <p:txBody>
          <a:bodyPr wrap="square" rtlCol="0">
            <a:spAutoFit/>
          </a:bodyPr>
          <a:lstStyle/>
          <a:p>
            <a:r>
              <a:rPr lang="en-US" sz="1600" dirty="0"/>
              <a:t>Figure 22.1 Illustrating cascading rollback (a process that never occurs</a:t>
            </a:r>
          </a:p>
          <a:p>
            <a:r>
              <a:rPr lang="en-US" sz="1600" dirty="0"/>
              <a:t>in strict or cascadeless</a:t>
            </a:r>
          </a:p>
          <a:p>
            <a:r>
              <a:rPr lang="en-US" sz="1600" dirty="0"/>
              <a:t>schedules) (a) The read and write operations of three </a:t>
            </a:r>
            <a:r>
              <a:rPr lang="da-DK" sz="1600" dirty="0"/>
              <a:t>transactions (b) System log at </a:t>
            </a:r>
            <a:r>
              <a:rPr lang="en-US" sz="1600" dirty="0"/>
              <a:t>point of crash (c) Operations before the crash</a:t>
            </a:r>
          </a:p>
        </p:txBody>
      </p:sp>
    </p:spTree>
    <p:extLst>
      <p:ext uri="{BB962C8B-B14F-4D97-AF65-F5344CB8AC3E}">
        <p14:creationId xmlns:p14="http://schemas.microsoft.com/office/powerpoint/2010/main" val="1816300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BB0BC6-1B5A-4243-95AC-87142D2CD96D}"/>
              </a:ext>
            </a:extLst>
          </p:cNvPr>
          <p:cNvSpPr>
            <a:spLocks noGrp="1"/>
          </p:cNvSpPr>
          <p:nvPr>
            <p:ph type="sldNum" sz="quarter" idx="10"/>
          </p:nvPr>
        </p:nvSpPr>
        <p:spPr/>
        <p:txBody>
          <a:bodyPr/>
          <a:lstStyle/>
          <a:p>
            <a:pPr>
              <a:defRPr/>
            </a:pPr>
            <a:r>
              <a:rPr lang="en-US" altLang="en-US"/>
              <a:t>Slide 8- </a:t>
            </a:r>
            <a:fld id="{CBCCE3FE-FCB0-427A-BC32-764E10629896}" type="slidenum">
              <a:rPr lang="en-US" altLang="en-US" smtClean="0"/>
              <a:pPr>
                <a:defRPr/>
              </a:pPr>
              <a:t>14</a:t>
            </a:fld>
            <a:endParaRPr lang="en-CA" altLang="en-US" dirty="0"/>
          </a:p>
        </p:txBody>
      </p:sp>
      <p:pic>
        <p:nvPicPr>
          <p:cNvPr id="4" name="Picture 3">
            <a:extLst>
              <a:ext uri="{FF2B5EF4-FFF2-40B4-BE49-F238E27FC236}">
                <a16:creationId xmlns:a16="http://schemas.microsoft.com/office/drawing/2014/main" id="{E330C044-0688-47C6-A33C-E79F4DDC2B76}"/>
              </a:ext>
            </a:extLst>
          </p:cNvPr>
          <p:cNvPicPr>
            <a:picLocks noChangeAspect="1"/>
          </p:cNvPicPr>
          <p:nvPr/>
        </p:nvPicPr>
        <p:blipFill>
          <a:blip r:embed="rId2"/>
          <a:stretch>
            <a:fillRect/>
          </a:stretch>
        </p:blipFill>
        <p:spPr>
          <a:xfrm>
            <a:off x="762000" y="457200"/>
            <a:ext cx="7620000" cy="6096000"/>
          </a:xfrm>
          <a:prstGeom prst="rect">
            <a:avLst/>
          </a:prstGeom>
        </p:spPr>
      </p:pic>
    </p:spTree>
    <p:extLst>
      <p:ext uri="{BB962C8B-B14F-4D97-AF65-F5344CB8AC3E}">
        <p14:creationId xmlns:p14="http://schemas.microsoft.com/office/powerpoint/2010/main" val="1085134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a:t>
            </a:r>
          </a:p>
        </p:txBody>
      </p:sp>
      <p:sp>
        <p:nvSpPr>
          <p:cNvPr id="3" name="Content Placeholder 2"/>
          <p:cNvSpPr>
            <a:spLocks noGrp="1"/>
          </p:cNvSpPr>
          <p:nvPr>
            <p:ph idx="1"/>
          </p:nvPr>
        </p:nvSpPr>
        <p:spPr/>
        <p:txBody>
          <a:bodyPr/>
          <a:lstStyle/>
          <a:p>
            <a:r>
              <a:rPr lang="en-US" dirty="0"/>
              <a:t>Taking a checkpoint</a:t>
            </a:r>
          </a:p>
          <a:p>
            <a:pPr lvl="1"/>
            <a:r>
              <a:rPr lang="en-US" dirty="0"/>
              <a:t>Suspend execution of all transactions temporarily</a:t>
            </a:r>
          </a:p>
          <a:p>
            <a:pPr lvl="1"/>
            <a:r>
              <a:rPr lang="en-US" dirty="0"/>
              <a:t>Force-write all main memory buffers that have been modified to disk</a:t>
            </a:r>
          </a:p>
          <a:p>
            <a:pPr lvl="1"/>
            <a:r>
              <a:rPr lang="en-US" dirty="0"/>
              <a:t>Write a checkpoint record to the log, and force-write the log to the disk</a:t>
            </a:r>
          </a:p>
          <a:p>
            <a:pPr lvl="1"/>
            <a:r>
              <a:rPr lang="en-US" dirty="0"/>
              <a:t>Resume executing transactions</a:t>
            </a:r>
          </a:p>
          <a:p>
            <a:r>
              <a:rPr lang="en-US" dirty="0"/>
              <a:t>DBMS recovery manager decides on checkpoint interval</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15</a:t>
            </a:fld>
            <a:endParaRPr lang="en-CA" altLang="en-US" dirty="0"/>
          </a:p>
        </p:txBody>
      </p:sp>
    </p:spTree>
    <p:extLst>
      <p:ext uri="{BB962C8B-B14F-4D97-AF65-F5344CB8AC3E}">
        <p14:creationId xmlns:p14="http://schemas.microsoft.com/office/powerpoint/2010/main" val="5451120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Checkpoints in the System Log and Fuzzy Checkpointing (cont’d.)</a:t>
            </a:r>
          </a:p>
        </p:txBody>
      </p:sp>
      <p:sp>
        <p:nvSpPr>
          <p:cNvPr id="3" name="Content Placeholder 2"/>
          <p:cNvSpPr>
            <a:spLocks noGrp="1"/>
          </p:cNvSpPr>
          <p:nvPr>
            <p:ph idx="1"/>
          </p:nvPr>
        </p:nvSpPr>
        <p:spPr/>
        <p:txBody>
          <a:bodyPr/>
          <a:lstStyle/>
          <a:p>
            <a:r>
              <a:rPr lang="en-US" dirty="0"/>
              <a:t>Fuzzy checkpointing</a:t>
            </a:r>
          </a:p>
          <a:p>
            <a:pPr lvl="1"/>
            <a:r>
              <a:rPr lang="en-US" dirty="0"/>
              <a:t>System can resume transaction processing after a begin_checkpoint record is written to the log</a:t>
            </a:r>
          </a:p>
          <a:p>
            <a:pPr lvl="1"/>
            <a:r>
              <a:rPr lang="en-US" dirty="0"/>
              <a:t>Previous checkpoint record maintained until end_checkpoint record is written</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16</a:t>
            </a:fld>
            <a:endParaRPr lang="en-CA" altLang="en-US" dirty="0"/>
          </a:p>
        </p:txBody>
      </p:sp>
    </p:spTree>
    <p:extLst>
      <p:ext uri="{BB962C8B-B14F-4D97-AF65-F5344CB8AC3E}">
        <p14:creationId xmlns:p14="http://schemas.microsoft.com/office/powerpoint/2010/main" val="73836441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Rollback</a:t>
            </a:r>
          </a:p>
        </p:txBody>
      </p:sp>
      <p:sp>
        <p:nvSpPr>
          <p:cNvPr id="3" name="Content Placeholder 2"/>
          <p:cNvSpPr>
            <a:spLocks noGrp="1"/>
          </p:cNvSpPr>
          <p:nvPr>
            <p:ph idx="1"/>
          </p:nvPr>
        </p:nvSpPr>
        <p:spPr/>
        <p:txBody>
          <a:bodyPr/>
          <a:lstStyle/>
          <a:p>
            <a:r>
              <a:rPr lang="en-US" dirty="0"/>
              <a:t>Transaction failure after update but before commit</a:t>
            </a:r>
          </a:p>
          <a:p>
            <a:pPr lvl="1"/>
            <a:r>
              <a:rPr lang="en-US" dirty="0"/>
              <a:t>Necessary to roll back the transaction</a:t>
            </a:r>
          </a:p>
          <a:p>
            <a:pPr lvl="1"/>
            <a:r>
              <a:rPr lang="en-US" dirty="0"/>
              <a:t>Old data values restored using undo-type log entries</a:t>
            </a:r>
          </a:p>
          <a:p>
            <a:r>
              <a:rPr lang="en-US" dirty="0"/>
              <a:t>Cascading rollback</a:t>
            </a:r>
          </a:p>
          <a:p>
            <a:pPr lvl="1"/>
            <a:r>
              <a:rPr lang="en-US" dirty="0"/>
              <a:t>If transaction T is rolled back, any transaction S that has read value of item written by T must also be rolled back</a:t>
            </a:r>
          </a:p>
          <a:p>
            <a:pPr lvl="1"/>
            <a:r>
              <a:rPr lang="en-US" dirty="0"/>
              <a:t>Almost all recovery mechanisms designed to avoid this</a:t>
            </a:r>
          </a:p>
          <a:p>
            <a:pPr marL="457200" lvl="1"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17</a:t>
            </a:fld>
            <a:endParaRPr lang="en-CA" altLang="en-US" dirty="0"/>
          </a:p>
        </p:txBody>
      </p:sp>
    </p:spTree>
    <p:extLst>
      <p:ext uri="{BB962C8B-B14F-4D97-AF65-F5344CB8AC3E}">
        <p14:creationId xmlns:p14="http://schemas.microsoft.com/office/powerpoint/2010/main" val="393310261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that Do Not Affect the Database</a:t>
            </a:r>
          </a:p>
        </p:txBody>
      </p:sp>
      <p:sp>
        <p:nvSpPr>
          <p:cNvPr id="3" name="Content Placeholder 2"/>
          <p:cNvSpPr>
            <a:spLocks noGrp="1"/>
          </p:cNvSpPr>
          <p:nvPr>
            <p:ph idx="1"/>
          </p:nvPr>
        </p:nvSpPr>
        <p:spPr/>
        <p:txBody>
          <a:bodyPr/>
          <a:lstStyle/>
          <a:p>
            <a:r>
              <a:rPr lang="en-US" dirty="0"/>
              <a:t>Example actions: generating and printing messages and reports</a:t>
            </a:r>
          </a:p>
          <a:p>
            <a:r>
              <a:rPr lang="en-US" dirty="0"/>
              <a:t>If transaction fails before completion, may not want user to get these reports</a:t>
            </a:r>
          </a:p>
          <a:p>
            <a:pPr lvl="1"/>
            <a:r>
              <a:rPr lang="en-US" dirty="0"/>
              <a:t>Reports should be generated only after transaction reaches commit point</a:t>
            </a:r>
          </a:p>
          <a:p>
            <a:r>
              <a:rPr lang="en-US" dirty="0"/>
              <a:t>Commands that generate reports issued as batch jobs executed only after transaction reaches commit point</a:t>
            </a:r>
          </a:p>
          <a:p>
            <a:pPr lvl="1"/>
            <a:r>
              <a:rPr lang="en-US" dirty="0"/>
              <a:t>Batch jobs canceled if transaction fails</a:t>
            </a:r>
          </a:p>
        </p:txBody>
      </p:sp>
      <p:sp>
        <p:nvSpPr>
          <p:cNvPr id="4" name="Slide Number Placeholder 3"/>
          <p:cNvSpPr>
            <a:spLocks noGrp="1"/>
          </p:cNvSpPr>
          <p:nvPr>
            <p:ph type="sldNum" sz="quarter" idx="10"/>
          </p:nvPr>
        </p:nvSpPr>
        <p:spPr/>
        <p:txBody>
          <a:bodyPr/>
          <a:lstStyle/>
          <a:p>
            <a:pPr>
              <a:defRPr/>
            </a:pPr>
            <a:r>
              <a:rPr lang="en-US" altLang="en-US" dirty="0"/>
              <a:t>Slide 22- </a:t>
            </a:r>
            <a:fld id="{2D4306B9-CFD7-4637-81D1-AA1B82412423}" type="slidenum">
              <a:rPr lang="en-US" altLang="en-US" smtClean="0"/>
              <a:pPr>
                <a:defRPr/>
              </a:pPr>
              <a:t>18</a:t>
            </a:fld>
            <a:endParaRPr lang="en-CA" altLang="en-US" dirty="0"/>
          </a:p>
        </p:txBody>
      </p:sp>
    </p:spTree>
    <p:extLst>
      <p:ext uri="{BB962C8B-B14F-4D97-AF65-F5344CB8AC3E}">
        <p14:creationId xmlns:p14="http://schemas.microsoft.com/office/powerpoint/2010/main" val="18289794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dirty="0"/>
              <a:t>CHAPTER 22</a:t>
            </a:r>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Database Recovery Techniques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22.1 Recovery Concepts</a:t>
            </a:r>
          </a:p>
        </p:txBody>
      </p:sp>
      <p:sp>
        <p:nvSpPr>
          <p:cNvPr id="16387" name="Content Placeholder 2"/>
          <p:cNvSpPr>
            <a:spLocks noGrp="1"/>
          </p:cNvSpPr>
          <p:nvPr>
            <p:ph idx="1"/>
          </p:nvPr>
        </p:nvSpPr>
        <p:spPr/>
        <p:txBody>
          <a:bodyPr/>
          <a:lstStyle/>
          <a:p>
            <a:r>
              <a:rPr lang="en-US" altLang="en-US" dirty="0"/>
              <a:t>Recovery process restores database to most recent consistent state before time of failure</a:t>
            </a:r>
          </a:p>
          <a:p>
            <a:r>
              <a:rPr lang="en-US" altLang="en-US" dirty="0"/>
              <a:t>Information kept in system log</a:t>
            </a:r>
          </a:p>
          <a:p>
            <a:r>
              <a:rPr lang="en-US" altLang="en-US" dirty="0"/>
              <a:t>Typical recovery strategies</a:t>
            </a:r>
          </a:p>
          <a:p>
            <a:pPr lvl="1"/>
            <a:r>
              <a:rPr lang="en-US" altLang="en-US" dirty="0"/>
              <a:t>Restore backed-up copy of database</a:t>
            </a:r>
          </a:p>
          <a:p>
            <a:pPr lvl="2"/>
            <a:r>
              <a:rPr lang="en-US" altLang="en-US" dirty="0"/>
              <a:t>Best in cases of extensive damage</a:t>
            </a:r>
          </a:p>
          <a:p>
            <a:pPr lvl="1"/>
            <a:r>
              <a:rPr lang="en-US" altLang="en-US" dirty="0"/>
              <a:t>Identify any changes that may cause inconsistency</a:t>
            </a:r>
          </a:p>
          <a:p>
            <a:pPr lvl="2"/>
            <a:r>
              <a:rPr lang="en-US" altLang="en-US" dirty="0"/>
              <a:t>Best in cases of noncatastrophic failure</a:t>
            </a:r>
          </a:p>
          <a:p>
            <a:pPr lvl="2"/>
            <a:r>
              <a:rPr lang="en-US" altLang="en-US" dirty="0"/>
              <a:t>Some operations may require redo</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3</a:t>
            </a:fld>
            <a:endParaRPr lang="en-CA" altLang="en-US" sz="1400" dirty="0">
              <a:solidFill>
                <a:srgbClr val="990033"/>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8B45-1132-4D7D-979B-A969FBEA947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C63B606-8E5A-4487-8239-D8A68EA94A30}"/>
              </a:ext>
            </a:extLst>
          </p:cNvPr>
          <p:cNvSpPr>
            <a:spLocks noGrp="1"/>
          </p:cNvSpPr>
          <p:nvPr>
            <p:ph idx="1"/>
          </p:nvPr>
        </p:nvSpPr>
        <p:spPr/>
        <p:txBody>
          <a:bodyPr/>
          <a:lstStyle/>
          <a:p>
            <a:pPr algn="l" fontAlgn="base">
              <a:buFont typeface="Arial" panose="020B0604020202020204" pitchFamily="34" charset="0"/>
              <a:buChar char="•"/>
            </a:pPr>
            <a:r>
              <a:rPr lang="en-US" sz="2000" b="0" i="0" dirty="0">
                <a:effectLst/>
                <a:latin typeface="var(--font-din)"/>
              </a:rPr>
              <a:t>The log is kept on disk </a:t>
            </a:r>
            <a:r>
              <a:rPr lang="en-US" sz="2000" b="0" i="0" dirty="0" err="1">
                <a:effectLst/>
                <a:latin typeface="var(--font-din)"/>
              </a:rPr>
              <a:t>start_transaction</a:t>
            </a:r>
            <a:r>
              <a:rPr lang="en-US" sz="2000" b="0" i="0" dirty="0">
                <a:effectLst/>
                <a:latin typeface="var(--font-din)"/>
              </a:rPr>
              <a:t>(T): This log entry records that transaction T starts the execution.</a:t>
            </a:r>
          </a:p>
          <a:p>
            <a:pPr algn="l" fontAlgn="base">
              <a:buFont typeface="Arial" panose="020B0604020202020204" pitchFamily="34" charset="0"/>
              <a:buChar char="•"/>
            </a:pPr>
            <a:r>
              <a:rPr lang="en-US" sz="2000" b="0" i="0" dirty="0" err="1">
                <a:effectLst/>
                <a:latin typeface="var(--font-din)"/>
              </a:rPr>
              <a:t>read_item</a:t>
            </a:r>
            <a:r>
              <a:rPr lang="en-US" sz="2000" b="0" i="0" dirty="0">
                <a:effectLst/>
                <a:latin typeface="var(--font-din)"/>
              </a:rPr>
              <a:t>(T, X): This log entry records that transaction T reads the value of database item X.</a:t>
            </a:r>
          </a:p>
          <a:p>
            <a:pPr algn="l" fontAlgn="base">
              <a:buFont typeface="Arial" panose="020B0604020202020204" pitchFamily="34" charset="0"/>
              <a:buChar char="•"/>
            </a:pPr>
            <a:r>
              <a:rPr lang="en-US" sz="2000" b="0" i="0" dirty="0" err="1">
                <a:effectLst/>
                <a:latin typeface="var(--font-din)"/>
              </a:rPr>
              <a:t>write_item</a:t>
            </a:r>
            <a:r>
              <a:rPr lang="en-US" sz="2000" b="0" i="0" dirty="0">
                <a:effectLst/>
                <a:latin typeface="var(--font-din)"/>
              </a:rPr>
              <a:t>(T, X, </a:t>
            </a:r>
            <a:r>
              <a:rPr lang="en-US" sz="2000" b="0" i="0" dirty="0" err="1">
                <a:effectLst/>
                <a:latin typeface="var(--font-din)"/>
              </a:rPr>
              <a:t>old_value</a:t>
            </a:r>
            <a:r>
              <a:rPr lang="en-US" sz="2000" b="0" i="0" dirty="0">
                <a:effectLst/>
                <a:latin typeface="var(--font-din)"/>
              </a:rPr>
              <a:t>, </a:t>
            </a:r>
            <a:r>
              <a:rPr lang="en-US" sz="2000" b="0" i="0" dirty="0" err="1">
                <a:effectLst/>
                <a:latin typeface="var(--font-din)"/>
              </a:rPr>
              <a:t>new_value</a:t>
            </a:r>
            <a:r>
              <a:rPr lang="en-US" sz="2000" b="0" i="0" dirty="0">
                <a:effectLst/>
                <a:latin typeface="var(--font-din)"/>
              </a:rPr>
              <a:t>): This log entry records that transaction T changes the value of the database item X from </a:t>
            </a:r>
            <a:r>
              <a:rPr lang="en-US" sz="2000" b="0" i="0" dirty="0" err="1">
                <a:effectLst/>
                <a:latin typeface="var(--font-din)"/>
              </a:rPr>
              <a:t>old_value</a:t>
            </a:r>
            <a:r>
              <a:rPr lang="en-US" sz="2000" b="0" i="0" dirty="0">
                <a:effectLst/>
                <a:latin typeface="var(--font-din)"/>
              </a:rPr>
              <a:t> to </a:t>
            </a:r>
            <a:r>
              <a:rPr lang="en-US" sz="2000" b="0" i="0" dirty="0" err="1">
                <a:effectLst/>
                <a:latin typeface="var(--font-din)"/>
              </a:rPr>
              <a:t>new_value</a:t>
            </a:r>
            <a:r>
              <a:rPr lang="en-US" sz="2000" b="0" i="0" dirty="0">
                <a:effectLst/>
                <a:latin typeface="var(--font-din)"/>
              </a:rPr>
              <a:t>. The old value is sometimes known as a before an image of X, and the new value is known as an afterimage of X.</a:t>
            </a:r>
          </a:p>
          <a:p>
            <a:pPr algn="l" fontAlgn="base">
              <a:buFont typeface="Arial" panose="020B0604020202020204" pitchFamily="34" charset="0"/>
              <a:buChar char="•"/>
            </a:pPr>
            <a:r>
              <a:rPr lang="en-US" sz="2000" b="0" i="0" dirty="0">
                <a:effectLst/>
                <a:latin typeface="var(--font-din)"/>
              </a:rPr>
              <a:t>commit(T): This log entry records that transaction T has completed all accesses to the database successfully and its effect can be committed (recorded permanently) to the database.</a:t>
            </a:r>
          </a:p>
          <a:p>
            <a:pPr algn="l" fontAlgn="base">
              <a:buFont typeface="Arial" panose="020B0604020202020204" pitchFamily="34" charset="0"/>
              <a:buChar char="•"/>
            </a:pPr>
            <a:r>
              <a:rPr lang="en-US" sz="2000" b="0" i="0" dirty="0">
                <a:effectLst/>
                <a:latin typeface="var(--font-din)"/>
              </a:rPr>
              <a:t>abort(T): This records that transaction T has been aborted.</a:t>
            </a:r>
          </a:p>
          <a:p>
            <a:endParaRPr lang="en-PK" sz="1800" dirty="0"/>
          </a:p>
        </p:txBody>
      </p:sp>
      <p:sp>
        <p:nvSpPr>
          <p:cNvPr id="4" name="Slide Number Placeholder 3">
            <a:extLst>
              <a:ext uri="{FF2B5EF4-FFF2-40B4-BE49-F238E27FC236}">
                <a16:creationId xmlns:a16="http://schemas.microsoft.com/office/drawing/2014/main" id="{6DE41BDD-5F7F-4EAB-840C-7ED51E58CC78}"/>
              </a:ext>
            </a:extLst>
          </p:cNvPr>
          <p:cNvSpPr>
            <a:spLocks noGrp="1"/>
          </p:cNvSpPr>
          <p:nvPr>
            <p:ph type="sldNum" sz="quarter" idx="10"/>
          </p:nvPr>
        </p:nvSpPr>
        <p:spPr/>
        <p:txBody>
          <a:bodyPr/>
          <a:lstStyle/>
          <a:p>
            <a:pPr>
              <a:defRPr/>
            </a:pPr>
            <a:r>
              <a:rPr lang="en-US" altLang="en-US"/>
              <a:t>Slide 21- </a:t>
            </a:r>
            <a:fld id="{2D4306B9-CFD7-4637-81D1-AA1B82412423}" type="slidenum">
              <a:rPr lang="en-US" altLang="en-US" smtClean="0"/>
              <a:pPr>
                <a:defRPr/>
              </a:pPr>
              <a:t>4</a:t>
            </a:fld>
            <a:endParaRPr lang="en-CA" altLang="en-US" dirty="0"/>
          </a:p>
        </p:txBody>
      </p:sp>
    </p:spTree>
    <p:extLst>
      <p:ext uri="{BB962C8B-B14F-4D97-AF65-F5344CB8AC3E}">
        <p14:creationId xmlns:p14="http://schemas.microsoft.com/office/powerpoint/2010/main" val="233489263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Deferred update techniques</a:t>
            </a:r>
          </a:p>
          <a:p>
            <a:pPr lvl="1"/>
            <a:r>
              <a:rPr lang="en-US" altLang="en-US" dirty="0"/>
              <a:t>Do not physically update the database until after transaction commits</a:t>
            </a:r>
          </a:p>
          <a:p>
            <a:pPr lvl="1"/>
            <a:r>
              <a:rPr lang="en-US" altLang="en-US" dirty="0"/>
              <a:t>Undo is not needed; redo may be needed</a:t>
            </a:r>
          </a:p>
          <a:p>
            <a:r>
              <a:rPr lang="en-US" altLang="en-US" dirty="0"/>
              <a:t>Immediate update techniques</a:t>
            </a:r>
          </a:p>
          <a:p>
            <a:pPr lvl="1"/>
            <a:r>
              <a:rPr lang="en-US" dirty="0"/>
              <a:t>Database may be updated by some operations of a transaction before</a:t>
            </a:r>
            <a:r>
              <a:rPr lang="en-US" i="1" dirty="0"/>
              <a:t> </a:t>
            </a:r>
            <a:r>
              <a:rPr lang="en-US" dirty="0"/>
              <a:t>it reaches commit point</a:t>
            </a:r>
          </a:p>
          <a:p>
            <a:pPr lvl="1"/>
            <a:r>
              <a:rPr lang="en-US" altLang="en-US" dirty="0"/>
              <a:t>Operations also recorded in log</a:t>
            </a:r>
          </a:p>
          <a:p>
            <a:pPr lvl="1"/>
            <a:r>
              <a:rPr lang="en-US" altLang="en-US" dirty="0"/>
              <a:t>Recovery still possible</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spTree>
    <p:extLst>
      <p:ext uri="{BB962C8B-B14F-4D97-AF65-F5344CB8AC3E}">
        <p14:creationId xmlns:p14="http://schemas.microsoft.com/office/powerpoint/2010/main" val="19936791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Undo and redo operations required to be idempotent</a:t>
            </a:r>
          </a:p>
          <a:p>
            <a:pPr lvl="1"/>
            <a:r>
              <a:rPr lang="en-US" altLang="en-US" dirty="0"/>
              <a:t>Executing operations multiple times equivalent to executing just once</a:t>
            </a:r>
          </a:p>
          <a:p>
            <a:pPr lvl="1"/>
            <a:r>
              <a:rPr lang="en-US" altLang="en-US" dirty="0"/>
              <a:t>Entire recovery process should be idempotent</a:t>
            </a:r>
          </a:p>
          <a:p>
            <a:r>
              <a:rPr lang="en-US" altLang="en-US" dirty="0"/>
              <a:t>Caching (buffering) of disk blocks</a:t>
            </a:r>
          </a:p>
          <a:p>
            <a:pPr lvl="1"/>
            <a:r>
              <a:rPr lang="en-US" altLang="en-US" dirty="0"/>
              <a:t>DBMS cache: a collection of in-memory buffers</a:t>
            </a:r>
          </a:p>
          <a:p>
            <a:pPr lvl="1"/>
            <a:r>
              <a:rPr lang="en-US" altLang="en-US" dirty="0"/>
              <a:t>Cache directory keeps track of which database items are in the buffers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spTree>
    <p:extLst>
      <p:ext uri="{BB962C8B-B14F-4D97-AF65-F5344CB8AC3E}">
        <p14:creationId xmlns:p14="http://schemas.microsoft.com/office/powerpoint/2010/main" val="42085038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Cache buffers replaced (flushed) to make space for new items</a:t>
            </a:r>
          </a:p>
          <a:p>
            <a:r>
              <a:rPr lang="en-US" altLang="en-US" dirty="0"/>
              <a:t>Dirty bit associated with each buffer in the cache</a:t>
            </a:r>
          </a:p>
          <a:p>
            <a:pPr lvl="1"/>
            <a:r>
              <a:rPr lang="en-US" altLang="en-US" dirty="0"/>
              <a:t>Indicates whether the buffer has been modified</a:t>
            </a:r>
          </a:p>
          <a:p>
            <a:r>
              <a:rPr lang="en-US" altLang="en-US" dirty="0"/>
              <a:t>Contents written back to disk before flush if dirty bit equals one</a:t>
            </a:r>
          </a:p>
          <a:p>
            <a:r>
              <a:rPr lang="en-US" altLang="en-US" dirty="0"/>
              <a:t>Pin-unpin bit</a:t>
            </a:r>
          </a:p>
          <a:p>
            <a:pPr lvl="1"/>
            <a:r>
              <a:rPr lang="en-US" altLang="en-US" dirty="0"/>
              <a:t>Page is pinned if it cannot be written back to disk yet</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extLst>
      <p:ext uri="{BB962C8B-B14F-4D97-AF65-F5344CB8AC3E}">
        <p14:creationId xmlns:p14="http://schemas.microsoft.com/office/powerpoint/2010/main" val="337680336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Main strategies</a:t>
            </a:r>
          </a:p>
          <a:p>
            <a:pPr lvl="1"/>
            <a:r>
              <a:rPr lang="en-US" altLang="en-US" dirty="0"/>
              <a:t>In-place updating</a:t>
            </a:r>
          </a:p>
          <a:p>
            <a:pPr lvl="2"/>
            <a:r>
              <a:rPr lang="en-US" dirty="0"/>
              <a:t>Writes the buffer to the same original disk location</a:t>
            </a:r>
          </a:p>
          <a:p>
            <a:pPr lvl="2"/>
            <a:r>
              <a:rPr lang="en-US" dirty="0"/>
              <a:t>Overwrites old values of any changed data items</a:t>
            </a:r>
            <a:endParaRPr lang="en-US" altLang="en-US" dirty="0"/>
          </a:p>
          <a:p>
            <a:pPr lvl="1"/>
            <a:r>
              <a:rPr lang="en-US" altLang="en-US" dirty="0"/>
              <a:t>Shadowing</a:t>
            </a:r>
          </a:p>
          <a:p>
            <a:pPr lvl="2"/>
            <a:r>
              <a:rPr lang="en-US" dirty="0"/>
              <a:t>Writes an updated buffer at a different disk location, to maintain multiple versions of data items</a:t>
            </a:r>
          </a:p>
          <a:p>
            <a:pPr lvl="2"/>
            <a:r>
              <a:rPr lang="en-US" dirty="0"/>
              <a:t>Not typically used in practice</a:t>
            </a:r>
          </a:p>
          <a:p>
            <a:r>
              <a:rPr lang="en-US" altLang="en-US" dirty="0"/>
              <a:t>Before-image: old value of data item</a:t>
            </a:r>
          </a:p>
          <a:p>
            <a:r>
              <a:rPr lang="en-US" altLang="en-US" dirty="0"/>
              <a:t>After-image: new value of data item</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spTree>
    <p:extLst>
      <p:ext uri="{BB962C8B-B14F-4D97-AF65-F5344CB8AC3E}">
        <p14:creationId xmlns:p14="http://schemas.microsoft.com/office/powerpoint/2010/main" val="367710310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a:t>
            </a:r>
          </a:p>
          <a:p>
            <a:pPr lvl="1"/>
            <a:r>
              <a:rPr lang="en-US" altLang="en-US" dirty="0"/>
              <a:t>Ensure the before-image (BFIM) is recorded</a:t>
            </a:r>
          </a:p>
          <a:p>
            <a:pPr lvl="1"/>
            <a:r>
              <a:rPr lang="en-US" altLang="en-US" dirty="0"/>
              <a:t>Appropriate log entry flushed to disk</a:t>
            </a:r>
          </a:p>
          <a:p>
            <a:pPr lvl="1"/>
            <a:r>
              <a:rPr lang="en-US" altLang="en-US" dirty="0"/>
              <a:t>Necessary for UNDO operation if needed</a:t>
            </a:r>
          </a:p>
          <a:p>
            <a:r>
              <a:rPr lang="en-US" altLang="en-US" dirty="0"/>
              <a:t>UNDO-type log entries</a:t>
            </a:r>
          </a:p>
          <a:p>
            <a:r>
              <a:rPr lang="en-US" altLang="en-US" dirty="0"/>
              <a:t>REDO-type log entries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22- </a:t>
            </a:r>
            <a:fld id="{0B0EFBA8-7B15-49AB-B8C6-B2D1A2772BF4}"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spTree>
    <p:extLst>
      <p:ext uri="{BB962C8B-B14F-4D97-AF65-F5344CB8AC3E}">
        <p14:creationId xmlns:p14="http://schemas.microsoft.com/office/powerpoint/2010/main" val="276784997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3902</TotalTime>
  <Words>1543</Words>
  <Application>Microsoft Office PowerPoint</Application>
  <PresentationFormat>Letter Paper (8.5x11 in)</PresentationFormat>
  <Paragraphs>137</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Tahoma</vt:lpstr>
      <vt:lpstr>var(--font-din)</vt:lpstr>
      <vt:lpstr>Wingdings</vt:lpstr>
      <vt:lpstr>Blends</vt:lpstr>
      <vt:lpstr>PowerPoint Presentation</vt:lpstr>
      <vt:lpstr>PowerPoint Presentation</vt:lpstr>
      <vt:lpstr>22.1 Recovery Concepts</vt:lpstr>
      <vt:lpstr>PowerPoint Presentation</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PowerPoint Presentation</vt:lpstr>
      <vt:lpstr>PowerPoint Presentation</vt:lpstr>
      <vt:lpstr>Checkpoints in the System Log and Fuzzy Checkpointing</vt:lpstr>
      <vt:lpstr>Checkpoints in the System Log and Fuzzy Checkpointing (cont’d.)</vt:lpstr>
      <vt:lpstr>Transaction Rollback</vt:lpstr>
      <vt:lpstr>Transactions that Do Not Affect the Database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Islam un Nisa</cp:lastModifiedBy>
  <cp:revision>289</cp:revision>
  <cp:lastPrinted>2001-11-04T00:51:13Z</cp:lastPrinted>
  <dcterms:created xsi:type="dcterms:W3CDTF">2005-02-25T19:46:41Z</dcterms:created>
  <dcterms:modified xsi:type="dcterms:W3CDTF">2020-12-21T02:13:22Z</dcterms:modified>
  <cp:category/>
</cp:coreProperties>
</file>