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31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</p:sldIdLst>
  <p:sldSz cx="10058400" cy="7772400"/>
  <p:notesSz cx="10058400" cy="77724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61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othic Uralic"/>
                <a:cs typeface="Gothic Uralic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7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othic Uralic"/>
                <a:cs typeface="Gothic Uralic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7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othic Uralic"/>
                <a:cs typeface="Gothic Uralic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45720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372600" y="457200"/>
            <a:ext cx="2285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7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othic Uralic"/>
                <a:cs typeface="Gothic Uralic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othic Uralic"/>
                <a:cs typeface="Gothic Uralic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457200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372600" y="457200"/>
            <a:ext cx="228599" cy="68579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57200" y="6803135"/>
            <a:ext cx="685799" cy="5120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539" y="584707"/>
            <a:ext cx="8529320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7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157" y="2701993"/>
            <a:ext cx="7807325" cy="2083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20215" y="7100588"/>
            <a:ext cx="3502025" cy="18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othic Uralic"/>
                <a:cs typeface="Gothic Uralic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8063" y="7102853"/>
            <a:ext cx="49142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Gothic Uralic"/>
                <a:cs typeface="Gothic Uralic"/>
              </a:rPr>
              <a:t>Copyright © </a:t>
            </a:r>
            <a:r>
              <a:rPr sz="1000" spc="-10" dirty="0">
                <a:latin typeface="Gothic Uralic"/>
                <a:cs typeface="Gothic Uralic"/>
              </a:rPr>
              <a:t>2011 </a:t>
            </a:r>
            <a:r>
              <a:rPr sz="1000" spc="-5" dirty="0">
                <a:latin typeface="Gothic Uralic"/>
                <a:cs typeface="Gothic Uralic"/>
              </a:rPr>
              <a:t>Pearson Education, </a:t>
            </a:r>
            <a:r>
              <a:rPr sz="1000" dirty="0">
                <a:latin typeface="Gothic Uralic"/>
                <a:cs typeface="Gothic Uralic"/>
              </a:rPr>
              <a:t>Inc. </a:t>
            </a:r>
            <a:r>
              <a:rPr sz="1000" spc="-5" dirty="0">
                <a:latin typeface="Gothic Uralic"/>
                <a:cs typeface="Gothic Uralic"/>
              </a:rPr>
              <a:t>Publishing as Pearson</a:t>
            </a:r>
            <a:r>
              <a:rPr sz="1000" spc="40" dirty="0">
                <a:latin typeface="Gothic Uralic"/>
                <a:cs typeface="Gothic Uralic"/>
              </a:rPr>
              <a:t> </a:t>
            </a:r>
            <a:r>
              <a:rPr sz="1000" spc="-5" dirty="0">
                <a:latin typeface="Gothic Uralic"/>
                <a:cs typeface="Gothic Uralic"/>
              </a:rPr>
              <a:t>Addison-Wesley</a:t>
            </a:r>
            <a:endParaRPr sz="1000">
              <a:latin typeface="Gothic Uralic"/>
              <a:cs typeface="Gothic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6632447"/>
            <a:ext cx="914400" cy="6827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84903" y="681228"/>
            <a:ext cx="5163311" cy="63352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81859" y="2541522"/>
            <a:ext cx="1931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Gothic Uralic"/>
                <a:cs typeface="Gothic Uralic"/>
              </a:rPr>
              <a:t>Chapter</a:t>
            </a:r>
            <a:r>
              <a:rPr sz="2800" b="1" spc="-60" dirty="0">
                <a:latin typeface="Gothic Uralic"/>
                <a:cs typeface="Gothic Uralic"/>
              </a:rPr>
              <a:t> </a:t>
            </a:r>
            <a:r>
              <a:rPr sz="2800" b="1" spc="-10" dirty="0">
                <a:latin typeface="Gothic Uralic"/>
                <a:cs typeface="Gothic Uralic"/>
              </a:rPr>
              <a:t>21</a:t>
            </a:r>
            <a:endParaRPr sz="2800">
              <a:latin typeface="Gothic Uralic"/>
              <a:cs typeface="Gothic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5975" y="3181602"/>
            <a:ext cx="252730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960" marR="5080" indent="-48895" algn="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7F0000"/>
                </a:solidFill>
                <a:latin typeface="Gothic Uralic"/>
                <a:cs typeface="Gothic Uralic"/>
              </a:rPr>
              <a:t>Introduction</a:t>
            </a:r>
            <a:r>
              <a:rPr sz="2800" b="1" spc="-80" dirty="0">
                <a:solidFill>
                  <a:srgbClr val="7F0000"/>
                </a:solidFill>
                <a:latin typeface="Gothic Uralic"/>
                <a:cs typeface="Gothic Uralic"/>
              </a:rPr>
              <a:t> </a:t>
            </a:r>
            <a:r>
              <a:rPr sz="2800" b="1" spc="-5" dirty="0">
                <a:solidFill>
                  <a:srgbClr val="7F0000"/>
                </a:solidFill>
                <a:latin typeface="Gothic Uralic"/>
                <a:cs typeface="Gothic Uralic"/>
              </a:rPr>
              <a:t>to  T</a:t>
            </a:r>
            <a:r>
              <a:rPr sz="2800" b="1" dirty="0">
                <a:solidFill>
                  <a:srgbClr val="7F0000"/>
                </a:solidFill>
                <a:latin typeface="Gothic Uralic"/>
                <a:cs typeface="Gothic Uralic"/>
              </a:rPr>
              <a:t>r</a:t>
            </a:r>
            <a:r>
              <a:rPr sz="2800" b="1" spc="-5" dirty="0">
                <a:solidFill>
                  <a:srgbClr val="7F0000"/>
                </a:solidFill>
                <a:latin typeface="Gothic Uralic"/>
                <a:cs typeface="Gothic Uralic"/>
              </a:rPr>
              <a:t>an</a:t>
            </a:r>
            <a:r>
              <a:rPr sz="2800" b="1" dirty="0">
                <a:solidFill>
                  <a:srgbClr val="7F0000"/>
                </a:solidFill>
                <a:latin typeface="Gothic Uralic"/>
                <a:cs typeface="Gothic Uralic"/>
              </a:rPr>
              <a:t>s</a:t>
            </a:r>
            <a:r>
              <a:rPr sz="2800" b="1" spc="-5" dirty="0">
                <a:solidFill>
                  <a:srgbClr val="7F0000"/>
                </a:solidFill>
                <a:latin typeface="Gothic Uralic"/>
                <a:cs typeface="Gothic Uralic"/>
              </a:rPr>
              <a:t>a</a:t>
            </a:r>
            <a:r>
              <a:rPr sz="2800" b="1" spc="-10" dirty="0">
                <a:solidFill>
                  <a:srgbClr val="7F0000"/>
                </a:solidFill>
                <a:latin typeface="Gothic Uralic"/>
                <a:cs typeface="Gothic Uralic"/>
              </a:rPr>
              <a:t>c</a:t>
            </a:r>
            <a:r>
              <a:rPr sz="2800" b="1" spc="-5" dirty="0">
                <a:solidFill>
                  <a:srgbClr val="7F0000"/>
                </a:solidFill>
                <a:latin typeface="Gothic Uralic"/>
                <a:cs typeface="Gothic Uralic"/>
              </a:rPr>
              <a:t>ti</a:t>
            </a:r>
            <a:r>
              <a:rPr sz="2800" b="1" spc="-10" dirty="0">
                <a:solidFill>
                  <a:srgbClr val="7F0000"/>
                </a:solidFill>
                <a:latin typeface="Gothic Uralic"/>
                <a:cs typeface="Gothic Uralic"/>
              </a:rPr>
              <a:t>o</a:t>
            </a:r>
            <a:r>
              <a:rPr sz="2800" b="1" spc="-5" dirty="0">
                <a:solidFill>
                  <a:srgbClr val="7F0000"/>
                </a:solidFill>
                <a:latin typeface="Gothic Uralic"/>
                <a:cs typeface="Gothic Uralic"/>
              </a:rPr>
              <a:t>n  </a:t>
            </a:r>
            <a:r>
              <a:rPr sz="2800" b="1" spc="-15" dirty="0">
                <a:solidFill>
                  <a:srgbClr val="7F0000"/>
                </a:solidFill>
                <a:latin typeface="Gothic Uralic"/>
                <a:cs typeface="Gothic Uralic"/>
              </a:rPr>
              <a:t>P</a:t>
            </a:r>
            <a:r>
              <a:rPr sz="2800" b="1" dirty="0">
                <a:solidFill>
                  <a:srgbClr val="7F0000"/>
                </a:solidFill>
                <a:latin typeface="Gothic Uralic"/>
                <a:cs typeface="Gothic Uralic"/>
              </a:rPr>
              <a:t>r</a:t>
            </a:r>
            <a:r>
              <a:rPr sz="2800" b="1" spc="-10" dirty="0">
                <a:solidFill>
                  <a:srgbClr val="7F0000"/>
                </a:solidFill>
                <a:latin typeface="Gothic Uralic"/>
                <a:cs typeface="Gothic Uralic"/>
              </a:rPr>
              <a:t>oce</a:t>
            </a:r>
            <a:r>
              <a:rPr sz="2800" b="1" dirty="0">
                <a:solidFill>
                  <a:srgbClr val="7F0000"/>
                </a:solidFill>
                <a:latin typeface="Gothic Uralic"/>
                <a:cs typeface="Gothic Uralic"/>
              </a:rPr>
              <a:t>ss</a:t>
            </a:r>
            <a:r>
              <a:rPr sz="2800" b="1" spc="-5" dirty="0">
                <a:solidFill>
                  <a:srgbClr val="7F0000"/>
                </a:solidFill>
                <a:latin typeface="Gothic Uralic"/>
                <a:cs typeface="Gothic Uralic"/>
              </a:rPr>
              <a:t>ing  Concepts</a:t>
            </a:r>
            <a:r>
              <a:rPr sz="2800" b="1" spc="-85" dirty="0">
                <a:solidFill>
                  <a:srgbClr val="7F0000"/>
                </a:solidFill>
                <a:latin typeface="Gothic Uralic"/>
                <a:cs typeface="Gothic Uralic"/>
              </a:rPr>
              <a:t> </a:t>
            </a:r>
            <a:r>
              <a:rPr sz="2800" b="1" spc="-5" dirty="0">
                <a:solidFill>
                  <a:srgbClr val="7F0000"/>
                </a:solidFill>
                <a:latin typeface="Gothic Uralic"/>
                <a:cs typeface="Gothic Uralic"/>
              </a:rPr>
              <a:t>and</a:t>
            </a:r>
            <a:endParaRPr sz="2800">
              <a:latin typeface="Gothic Uralic"/>
              <a:cs typeface="Gothic Uralic"/>
            </a:endParaRPr>
          </a:p>
          <a:p>
            <a:pPr marR="5080" algn="r">
              <a:lnSpc>
                <a:spcPct val="100000"/>
              </a:lnSpc>
            </a:pPr>
            <a:r>
              <a:rPr sz="2800" b="1" spc="-5" dirty="0">
                <a:solidFill>
                  <a:srgbClr val="7F0000"/>
                </a:solidFill>
                <a:latin typeface="Gothic Uralic"/>
                <a:cs typeface="Gothic Uralic"/>
              </a:rPr>
              <a:t>Th</a:t>
            </a:r>
            <a:r>
              <a:rPr sz="2800" b="1" spc="-10" dirty="0">
                <a:solidFill>
                  <a:srgbClr val="7F0000"/>
                </a:solidFill>
                <a:latin typeface="Gothic Uralic"/>
                <a:cs typeface="Gothic Uralic"/>
              </a:rPr>
              <a:t>eo</a:t>
            </a:r>
            <a:r>
              <a:rPr sz="2800" b="1" dirty="0">
                <a:solidFill>
                  <a:srgbClr val="7F0000"/>
                </a:solidFill>
                <a:latin typeface="Gothic Uralic"/>
                <a:cs typeface="Gothic Uralic"/>
              </a:rPr>
              <a:t>r</a:t>
            </a:r>
            <a:r>
              <a:rPr sz="2800" b="1" spc="-5" dirty="0">
                <a:solidFill>
                  <a:srgbClr val="7F0000"/>
                </a:solidFill>
                <a:latin typeface="Gothic Uralic"/>
                <a:cs typeface="Gothic Uralic"/>
              </a:rPr>
              <a:t>y</a:t>
            </a:r>
            <a:endParaRPr sz="2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289048"/>
            <a:ext cx="8919971" cy="304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6803135"/>
            <a:ext cx="685799" cy="5120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6063" y="584707"/>
            <a:ext cx="75730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Concurrent execution is uncontrolled: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6063" y="1133347"/>
            <a:ext cx="5761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7F0000"/>
                </a:solidFill>
                <a:latin typeface="Arial"/>
                <a:cs typeface="Arial"/>
              </a:rPr>
              <a:t>(a) The lost update</a:t>
            </a:r>
            <a:r>
              <a:rPr sz="3600" spc="-8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7F0000"/>
                </a:solidFill>
                <a:latin typeface="Arial"/>
                <a:cs typeface="Arial"/>
              </a:rPr>
              <a:t>problem.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803135"/>
            <a:ext cx="685799" cy="512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6063" y="584707"/>
            <a:ext cx="75730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Concurrent execution is uncontrolled: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66063" y="1133347"/>
            <a:ext cx="7106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7F0000"/>
                </a:solidFill>
                <a:latin typeface="Arial"/>
                <a:cs typeface="Arial"/>
              </a:rPr>
              <a:t>(b) The temporary update</a:t>
            </a:r>
            <a:r>
              <a:rPr sz="3600" spc="-7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7F0000"/>
                </a:solidFill>
                <a:latin typeface="Arial"/>
                <a:cs typeface="Arial"/>
              </a:rPr>
              <a:t>problem.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2281427"/>
            <a:ext cx="8691371" cy="3180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803135"/>
            <a:ext cx="685799" cy="512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6063" y="584707"/>
            <a:ext cx="75730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Concurrent execution is uncontrolled: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66063" y="1133347"/>
            <a:ext cx="7259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7F0000"/>
                </a:solidFill>
                <a:latin typeface="Arial"/>
                <a:cs typeface="Arial"/>
              </a:rPr>
              <a:t>(c) </a:t>
            </a:r>
            <a:r>
              <a:rPr sz="3600" spc="-5" dirty="0">
                <a:solidFill>
                  <a:srgbClr val="7F0000"/>
                </a:solidFill>
                <a:latin typeface="Arial"/>
                <a:cs typeface="Arial"/>
              </a:rPr>
              <a:t>The incorrect summary</a:t>
            </a:r>
            <a:r>
              <a:rPr sz="3600" spc="-7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7F0000"/>
                </a:solidFill>
                <a:latin typeface="Arial"/>
                <a:cs typeface="Arial"/>
              </a:rPr>
              <a:t>problem.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1964436"/>
            <a:ext cx="8766047" cy="42123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Introduction to </a:t>
            </a:r>
            <a:r>
              <a:rPr sz="3600" spc="-15" dirty="0"/>
              <a:t>Transaction </a:t>
            </a:r>
            <a:r>
              <a:rPr sz="3600" spc="-5" dirty="0"/>
              <a:t>Processing  (12)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207" y="2009647"/>
            <a:ext cx="8168005" cy="3531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Why </a:t>
            </a:r>
            <a:r>
              <a:rPr sz="2400" b="1" spc="-5" dirty="0">
                <a:solidFill>
                  <a:srgbClr val="323299"/>
                </a:solidFill>
                <a:latin typeface="Arial"/>
                <a:cs typeface="Arial"/>
              </a:rPr>
              <a:t>recovery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is</a:t>
            </a:r>
            <a:r>
              <a:rPr sz="2400" spc="2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needed: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75"/>
              </a:lnSpc>
            </a:pP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(What causes a </a:t>
            </a:r>
            <a:r>
              <a:rPr sz="2400" spc="-15" dirty="0">
                <a:solidFill>
                  <a:srgbClr val="323299"/>
                </a:solidFill>
                <a:latin typeface="Arial"/>
                <a:cs typeface="Arial"/>
              </a:rPr>
              <a:t>Transaction 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to</a:t>
            </a:r>
            <a:r>
              <a:rPr sz="2400" spc="-2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fail)</a:t>
            </a:r>
            <a:endParaRPr sz="2400">
              <a:latin typeface="Arial"/>
              <a:cs typeface="Arial"/>
            </a:endParaRPr>
          </a:p>
          <a:p>
            <a:pPr marL="777240" indent="-308610">
              <a:lnSpc>
                <a:spcPts val="2755"/>
              </a:lnSpc>
              <a:buAutoNum type="arabicPeriod"/>
              <a:tabLst>
                <a:tab pos="777875" algn="l"/>
              </a:tabLst>
            </a:pPr>
            <a:r>
              <a:rPr sz="2300" dirty="0">
                <a:solidFill>
                  <a:srgbClr val="7F0000"/>
                </a:solidFill>
                <a:latin typeface="Arial"/>
                <a:cs typeface="Arial"/>
              </a:rPr>
              <a:t>A computer </a:t>
            </a:r>
            <a:r>
              <a:rPr sz="2300" spc="-5" dirty="0">
                <a:solidFill>
                  <a:srgbClr val="7F0000"/>
                </a:solidFill>
                <a:latin typeface="Arial"/>
                <a:cs typeface="Arial"/>
              </a:rPr>
              <a:t>failure (system</a:t>
            </a:r>
            <a:r>
              <a:rPr sz="2300" spc="-2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7F0000"/>
                </a:solidFill>
                <a:latin typeface="Arial"/>
                <a:cs typeface="Arial"/>
              </a:rPr>
              <a:t>crash):</a:t>
            </a:r>
            <a:endParaRPr sz="2300">
              <a:latin typeface="Arial"/>
              <a:cs typeface="Arial"/>
            </a:endParaRPr>
          </a:p>
          <a:p>
            <a:pPr marL="1383665" marR="318135" indent="-457200">
              <a:lnSpc>
                <a:spcPct val="80000"/>
              </a:lnSpc>
              <a:spcBef>
                <a:spcPts val="490"/>
              </a:spcBef>
            </a:pP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A hardware or software error occurs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in the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computer system  during transaction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execution. If the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hardware crashes,</a:t>
            </a:r>
            <a:r>
              <a:rPr sz="2000" spc="-20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the  contents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of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computer’s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internal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memory may be</a:t>
            </a:r>
            <a:r>
              <a:rPr sz="2000" spc="-14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lost.</a:t>
            </a:r>
            <a:endParaRPr sz="2000">
              <a:latin typeface="Arial"/>
              <a:cs typeface="Arial"/>
            </a:endParaRPr>
          </a:p>
          <a:p>
            <a:pPr marL="777240" indent="-308610">
              <a:lnSpc>
                <a:spcPts val="2750"/>
              </a:lnSpc>
              <a:buAutoNum type="arabicPeriod" startAt="2"/>
              <a:tabLst>
                <a:tab pos="777875" algn="l"/>
              </a:tabLst>
            </a:pPr>
            <a:r>
              <a:rPr sz="2300" dirty="0">
                <a:solidFill>
                  <a:srgbClr val="7F0000"/>
                </a:solidFill>
                <a:latin typeface="Arial"/>
                <a:cs typeface="Arial"/>
              </a:rPr>
              <a:t>A </a:t>
            </a:r>
            <a:r>
              <a:rPr sz="2300" spc="-5" dirty="0">
                <a:solidFill>
                  <a:srgbClr val="7F0000"/>
                </a:solidFill>
                <a:latin typeface="Arial"/>
                <a:cs typeface="Arial"/>
              </a:rPr>
              <a:t>transaction </a:t>
            </a:r>
            <a:r>
              <a:rPr sz="2300" dirty="0">
                <a:solidFill>
                  <a:srgbClr val="7F0000"/>
                </a:solidFill>
                <a:latin typeface="Arial"/>
                <a:cs typeface="Arial"/>
              </a:rPr>
              <a:t>or system</a:t>
            </a:r>
            <a:r>
              <a:rPr sz="2300" spc="-22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7F0000"/>
                </a:solidFill>
                <a:latin typeface="Arial"/>
                <a:cs typeface="Arial"/>
              </a:rPr>
              <a:t>error:</a:t>
            </a:r>
            <a:endParaRPr sz="2300">
              <a:latin typeface="Arial"/>
              <a:cs typeface="Arial"/>
            </a:endParaRPr>
          </a:p>
          <a:p>
            <a:pPr marL="1383665" marR="5080" indent="-457200">
              <a:lnSpc>
                <a:spcPct val="80000"/>
              </a:lnSpc>
              <a:spcBef>
                <a:spcPts val="490"/>
              </a:spcBef>
            </a:pP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Some operation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in the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transaction may cause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it to fail,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such as 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integer overflow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or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division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by zero. </a:t>
            </a:r>
            <a:r>
              <a:rPr sz="2000" spc="-10" dirty="0">
                <a:solidFill>
                  <a:srgbClr val="323299"/>
                </a:solidFill>
                <a:latin typeface="Arial"/>
                <a:cs typeface="Arial"/>
              </a:rPr>
              <a:t>Transaction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failure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may  also occur because of erroneous parameter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values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or  because of a logical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programming </a:t>
            </a:r>
            <a:r>
              <a:rPr sz="2000" spc="-20" dirty="0">
                <a:solidFill>
                  <a:srgbClr val="323299"/>
                </a:solidFill>
                <a:latin typeface="Arial"/>
                <a:cs typeface="Arial"/>
              </a:rPr>
              <a:t>error.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In addition, the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user  may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interrupt the transaction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during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its</a:t>
            </a:r>
            <a:r>
              <a:rPr sz="2000" spc="-114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execution.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9" y="584707"/>
            <a:ext cx="54127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Introduction to</a:t>
            </a:r>
            <a:r>
              <a:rPr sz="3600" spc="-110" dirty="0"/>
              <a:t> </a:t>
            </a:r>
            <a:r>
              <a:rPr sz="3600" spc="-15" dirty="0"/>
              <a:t>Transaction  </a:t>
            </a:r>
            <a:r>
              <a:rPr sz="3600" spc="-5" dirty="0"/>
              <a:t>Processing</a:t>
            </a:r>
            <a:r>
              <a:rPr sz="3600" spc="-20" dirty="0"/>
              <a:t> </a:t>
            </a:r>
            <a:r>
              <a:rPr sz="3600" spc="-5" dirty="0"/>
              <a:t>(13)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207" y="2009647"/>
            <a:ext cx="8055609" cy="4360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Why </a:t>
            </a:r>
            <a:r>
              <a:rPr sz="2400" b="1" spc="-5" dirty="0">
                <a:solidFill>
                  <a:srgbClr val="323299"/>
                </a:solidFill>
                <a:latin typeface="Arial"/>
                <a:cs typeface="Arial"/>
              </a:rPr>
              <a:t>recovery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is needed</a:t>
            </a:r>
            <a:r>
              <a:rPr sz="2400" spc="5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(cont.):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75"/>
              </a:lnSpc>
            </a:pP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(What causes a </a:t>
            </a:r>
            <a:r>
              <a:rPr sz="2400" spc="-15" dirty="0">
                <a:solidFill>
                  <a:srgbClr val="323299"/>
                </a:solidFill>
                <a:latin typeface="Arial"/>
                <a:cs typeface="Arial"/>
              </a:rPr>
              <a:t>Transaction 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to</a:t>
            </a:r>
            <a:r>
              <a:rPr sz="2400" spc="-2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fail)</a:t>
            </a:r>
            <a:endParaRPr sz="2400">
              <a:latin typeface="Arial"/>
              <a:cs typeface="Arial"/>
            </a:endParaRPr>
          </a:p>
          <a:p>
            <a:pPr marL="964565" marR="577850" indent="-495300">
              <a:lnSpc>
                <a:spcPct val="80000"/>
              </a:lnSpc>
              <a:spcBef>
                <a:spcPts val="545"/>
              </a:spcBef>
              <a:buAutoNum type="arabicPeriod" startAt="3"/>
              <a:tabLst>
                <a:tab pos="793115" algn="l"/>
              </a:tabLst>
            </a:pPr>
            <a:r>
              <a:rPr sz="2300" dirty="0">
                <a:solidFill>
                  <a:srgbClr val="7F0000"/>
                </a:solidFill>
                <a:latin typeface="Arial"/>
                <a:cs typeface="Arial"/>
              </a:rPr>
              <a:t>Local errors or </a:t>
            </a:r>
            <a:r>
              <a:rPr sz="2300" spc="-5" dirty="0">
                <a:solidFill>
                  <a:srgbClr val="7F0000"/>
                </a:solidFill>
                <a:latin typeface="Arial"/>
                <a:cs typeface="Arial"/>
              </a:rPr>
              <a:t>exception conditions </a:t>
            </a:r>
            <a:r>
              <a:rPr sz="2300" dirty="0">
                <a:solidFill>
                  <a:srgbClr val="7F0000"/>
                </a:solidFill>
                <a:latin typeface="Arial"/>
                <a:cs typeface="Arial"/>
              </a:rPr>
              <a:t>detected by</a:t>
            </a:r>
            <a:r>
              <a:rPr sz="2300" spc="-19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7F0000"/>
                </a:solidFill>
                <a:latin typeface="Arial"/>
                <a:cs typeface="Arial"/>
              </a:rPr>
              <a:t>the  </a:t>
            </a:r>
            <a:r>
              <a:rPr sz="2300" spc="-5" dirty="0">
                <a:solidFill>
                  <a:srgbClr val="7F0000"/>
                </a:solidFill>
                <a:latin typeface="Arial"/>
                <a:cs typeface="Arial"/>
              </a:rPr>
              <a:t>transaction:</a:t>
            </a:r>
            <a:endParaRPr sz="2300">
              <a:latin typeface="Arial"/>
              <a:cs typeface="Arial"/>
            </a:endParaRPr>
          </a:p>
          <a:p>
            <a:pPr marL="1383665" marR="5080" indent="-457200">
              <a:lnSpc>
                <a:spcPct val="80000"/>
              </a:lnSpc>
              <a:spcBef>
                <a:spcPts val="495"/>
              </a:spcBef>
            </a:pP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Certain conditions necessitate cancellation of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transaction.  For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example, data for the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transaction may not be found. A  condition, such as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insufficient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account balance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in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2000" spc="-19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banking  database, may cause a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transaction,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such as a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fund 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withdrawal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from that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account,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be</a:t>
            </a:r>
            <a:r>
              <a:rPr sz="2000" spc="-14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canceled.</a:t>
            </a:r>
            <a:endParaRPr sz="2000">
              <a:latin typeface="Arial"/>
              <a:cs typeface="Arial"/>
            </a:endParaRPr>
          </a:p>
          <a:p>
            <a:pPr marL="926465">
              <a:lnSpc>
                <a:spcPts val="2395"/>
              </a:lnSpc>
            </a:pP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A programmed abort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in the transaction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causes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it to</a:t>
            </a:r>
            <a:r>
              <a:rPr sz="2000" spc="-28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fail.</a:t>
            </a:r>
            <a:endParaRPr sz="2000">
              <a:latin typeface="Arial"/>
              <a:cs typeface="Arial"/>
            </a:endParaRPr>
          </a:p>
          <a:p>
            <a:pPr marL="792480" indent="-323850">
              <a:lnSpc>
                <a:spcPts val="2755"/>
              </a:lnSpc>
              <a:buAutoNum type="arabicPeriod" startAt="4"/>
              <a:tabLst>
                <a:tab pos="793115" algn="l"/>
              </a:tabLst>
            </a:pPr>
            <a:r>
              <a:rPr sz="2300" dirty="0">
                <a:solidFill>
                  <a:srgbClr val="7F0000"/>
                </a:solidFill>
                <a:latin typeface="Arial"/>
                <a:cs typeface="Arial"/>
              </a:rPr>
              <a:t>Concurrency control</a:t>
            </a:r>
            <a:r>
              <a:rPr sz="2300" spc="-8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7F0000"/>
                </a:solidFill>
                <a:latin typeface="Arial"/>
                <a:cs typeface="Arial"/>
              </a:rPr>
              <a:t>enforcement:</a:t>
            </a:r>
            <a:endParaRPr sz="2300">
              <a:latin typeface="Arial"/>
              <a:cs typeface="Arial"/>
            </a:endParaRPr>
          </a:p>
          <a:p>
            <a:pPr marL="1383665" marR="29209" indent="-457200">
              <a:lnSpc>
                <a:spcPct val="80000"/>
              </a:lnSpc>
              <a:spcBef>
                <a:spcPts val="490"/>
              </a:spcBef>
            </a:pP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The concurrency control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method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may decide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abort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the 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transaction,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be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restarted </a:t>
            </a:r>
            <a:r>
              <a:rPr sz="2000" spc="-20" dirty="0">
                <a:solidFill>
                  <a:srgbClr val="323299"/>
                </a:solidFill>
                <a:latin typeface="Arial"/>
                <a:cs typeface="Arial"/>
              </a:rPr>
              <a:t>later,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because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it violates  serializability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or because several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transactions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are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in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state 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of deadlock (see Chapter</a:t>
            </a:r>
            <a:r>
              <a:rPr sz="2000" spc="-12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22).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Introduction to </a:t>
            </a:r>
            <a:r>
              <a:rPr sz="3600" spc="-15" dirty="0"/>
              <a:t>Transaction </a:t>
            </a:r>
            <a:r>
              <a:rPr sz="3600" spc="-5" dirty="0"/>
              <a:t>Processing  (14)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207" y="1995931"/>
            <a:ext cx="8204834" cy="419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Why </a:t>
            </a:r>
            <a:r>
              <a:rPr sz="2800" b="1" spc="-5" dirty="0">
                <a:solidFill>
                  <a:srgbClr val="323299"/>
                </a:solidFill>
                <a:latin typeface="Arial"/>
                <a:cs typeface="Arial"/>
              </a:rPr>
              <a:t>recovery 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is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needed</a:t>
            </a:r>
            <a:r>
              <a:rPr sz="2800" spc="3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(cont.):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(What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causes 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a </a:t>
            </a:r>
            <a:r>
              <a:rPr sz="2800" spc="-10" dirty="0">
                <a:solidFill>
                  <a:srgbClr val="323299"/>
                </a:solidFill>
                <a:latin typeface="Arial"/>
                <a:cs typeface="Arial"/>
              </a:rPr>
              <a:t>Transaction 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to</a:t>
            </a:r>
            <a:r>
              <a:rPr sz="2800" spc="-3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fail)</a:t>
            </a:r>
            <a:endParaRPr sz="2800">
              <a:latin typeface="Arial"/>
              <a:cs typeface="Arial"/>
            </a:endParaRPr>
          </a:p>
          <a:p>
            <a:pPr marL="850900" indent="-381635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850900" algn="l"/>
              </a:tabLst>
            </a:pPr>
            <a:r>
              <a:rPr sz="2700" spc="-5" dirty="0">
                <a:solidFill>
                  <a:srgbClr val="7F0000"/>
                </a:solidFill>
                <a:latin typeface="Arial"/>
                <a:cs typeface="Arial"/>
              </a:rPr>
              <a:t>Disk</a:t>
            </a:r>
            <a:r>
              <a:rPr sz="2700" spc="-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700" spc="-5" dirty="0">
                <a:solidFill>
                  <a:srgbClr val="7F0000"/>
                </a:solidFill>
                <a:latin typeface="Arial"/>
                <a:cs typeface="Arial"/>
              </a:rPr>
              <a:t>failure:</a:t>
            </a:r>
            <a:endParaRPr sz="2700">
              <a:latin typeface="Arial"/>
              <a:cs typeface="Arial"/>
            </a:endParaRPr>
          </a:p>
          <a:p>
            <a:pPr marL="1383665" marR="188595" indent="-457200">
              <a:lnSpc>
                <a:spcPct val="80000"/>
              </a:lnSpc>
              <a:spcBef>
                <a:spcPts val="585"/>
              </a:spcBef>
            </a:pP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Some disk blocks may lose their data because of a  read or write malfunction or because of a disk  read/write head crash. This may happen during a  read or a write operation of the</a:t>
            </a:r>
            <a:r>
              <a:rPr sz="2400" spc="3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transaction.</a:t>
            </a:r>
            <a:endParaRPr sz="2400">
              <a:latin typeface="Arial"/>
              <a:cs typeface="Arial"/>
            </a:endParaRPr>
          </a:p>
          <a:p>
            <a:pPr marL="850900" indent="-381635">
              <a:lnSpc>
                <a:spcPts val="3229"/>
              </a:lnSpc>
              <a:buAutoNum type="arabicPeriod" startAt="6"/>
              <a:tabLst>
                <a:tab pos="850900" algn="l"/>
              </a:tabLst>
            </a:pPr>
            <a:r>
              <a:rPr sz="2700" spc="-5" dirty="0">
                <a:solidFill>
                  <a:srgbClr val="7F0000"/>
                </a:solidFill>
                <a:latin typeface="Arial"/>
                <a:cs typeface="Arial"/>
              </a:rPr>
              <a:t>Physical problems and</a:t>
            </a:r>
            <a:r>
              <a:rPr sz="2700" spc="-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700" spc="-5" dirty="0">
                <a:solidFill>
                  <a:srgbClr val="7F0000"/>
                </a:solidFill>
                <a:latin typeface="Arial"/>
                <a:cs typeface="Arial"/>
              </a:rPr>
              <a:t>catastrophes:</a:t>
            </a:r>
            <a:endParaRPr sz="2700">
              <a:latin typeface="Arial"/>
              <a:cs typeface="Arial"/>
            </a:endParaRPr>
          </a:p>
          <a:p>
            <a:pPr marL="1383665" marR="5080" indent="-457200">
              <a:lnSpc>
                <a:spcPct val="80000"/>
              </a:lnSpc>
              <a:spcBef>
                <a:spcPts val="590"/>
              </a:spcBef>
            </a:pP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This refers 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an endless list of problems that includes  power or air-conditioning failure, fire, theft,  sabotage, overwriting disks or tapes by mistake,  and mounting of a wrong tape by the</a:t>
            </a:r>
            <a:r>
              <a:rPr sz="2400" spc="3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323299"/>
                </a:solidFill>
                <a:latin typeface="Arial"/>
                <a:cs typeface="Arial"/>
              </a:rPr>
              <a:t>operator.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9" y="1194307"/>
            <a:ext cx="71532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 </a:t>
            </a:r>
            <a:r>
              <a:rPr spc="-15" dirty="0"/>
              <a:t>Transaction </a:t>
            </a:r>
            <a:r>
              <a:rPr spc="-5" dirty="0"/>
              <a:t>and </a:t>
            </a:r>
            <a:r>
              <a:rPr dirty="0"/>
              <a:t>System </a:t>
            </a:r>
            <a:r>
              <a:rPr spc="-5" dirty="0"/>
              <a:t>Concepts</a:t>
            </a:r>
            <a:r>
              <a:rPr spc="-195" dirty="0"/>
              <a:t> </a:t>
            </a:r>
            <a:r>
              <a:rPr spc="-5" dirty="0"/>
              <a:t>(1)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207" y="1995931"/>
            <a:ext cx="7951470" cy="446278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4965" marR="5080" indent="-342900">
              <a:lnSpc>
                <a:spcPct val="80000"/>
              </a:lnSpc>
              <a:spcBef>
                <a:spcPts val="765"/>
              </a:spcBef>
              <a:buClr>
                <a:srgbClr val="99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A </a:t>
            </a:r>
            <a:r>
              <a:rPr sz="2800" b="1" spc="-5" dirty="0">
                <a:solidFill>
                  <a:srgbClr val="323299"/>
                </a:solidFill>
                <a:latin typeface="Arial"/>
                <a:cs typeface="Arial"/>
              </a:rPr>
              <a:t>transaction 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is an atomic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unit of 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work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that 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is 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either 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completed in its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entirety or not done at</a:t>
            </a:r>
            <a:r>
              <a:rPr sz="2800" spc="2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all.</a:t>
            </a:r>
            <a:endParaRPr sz="2800">
              <a:latin typeface="Arial"/>
              <a:cs typeface="Arial"/>
            </a:endParaRPr>
          </a:p>
          <a:p>
            <a:pPr marL="756285" marR="238125" lvl="1" indent="-287020">
              <a:lnSpc>
                <a:spcPct val="80000"/>
              </a:lnSpc>
              <a:spcBef>
                <a:spcPts val="675"/>
              </a:spcBef>
              <a:buClr>
                <a:srgbClr val="323299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For </a:t>
            </a:r>
            <a:r>
              <a:rPr sz="2800" dirty="0">
                <a:solidFill>
                  <a:srgbClr val="7F0000"/>
                </a:solidFill>
                <a:latin typeface="Arial"/>
                <a:cs typeface="Arial"/>
              </a:rPr>
              <a:t>recovery purposes, </a:t>
            </a: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7F0000"/>
                </a:solidFill>
                <a:latin typeface="Arial"/>
                <a:cs typeface="Arial"/>
              </a:rPr>
              <a:t>system needs </a:t>
            </a: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to  </a:t>
            </a:r>
            <a:r>
              <a:rPr sz="2800" dirty="0">
                <a:solidFill>
                  <a:srgbClr val="7F0000"/>
                </a:solidFill>
                <a:latin typeface="Arial"/>
                <a:cs typeface="Arial"/>
              </a:rPr>
              <a:t>keep track of </a:t>
            </a: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when the </a:t>
            </a:r>
            <a:r>
              <a:rPr sz="2800" dirty="0">
                <a:solidFill>
                  <a:srgbClr val="7F0000"/>
                </a:solidFill>
                <a:latin typeface="Arial"/>
                <a:cs typeface="Arial"/>
              </a:rPr>
              <a:t>transaction starts,  </a:t>
            </a: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terminates, </a:t>
            </a:r>
            <a:r>
              <a:rPr sz="2800" dirty="0">
                <a:solidFill>
                  <a:srgbClr val="7F0000"/>
                </a:solidFill>
                <a:latin typeface="Arial"/>
                <a:cs typeface="Arial"/>
              </a:rPr>
              <a:t>and </a:t>
            </a: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commits </a:t>
            </a:r>
            <a:r>
              <a:rPr sz="2800" dirty="0">
                <a:solidFill>
                  <a:srgbClr val="7F0000"/>
                </a:solidFill>
                <a:latin typeface="Arial"/>
                <a:cs typeface="Arial"/>
              </a:rPr>
              <a:t>or</a:t>
            </a:r>
            <a:r>
              <a:rPr sz="2800" spc="2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0000"/>
                </a:solidFill>
                <a:latin typeface="Arial"/>
                <a:cs typeface="Arial"/>
              </a:rPr>
              <a:t>aborts.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20" dirty="0">
                <a:solidFill>
                  <a:srgbClr val="323299"/>
                </a:solidFill>
                <a:latin typeface="Arial"/>
                <a:cs typeface="Arial"/>
              </a:rPr>
              <a:t>Transaction</a:t>
            </a:r>
            <a:r>
              <a:rPr sz="2800" b="1" spc="2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23299"/>
                </a:solidFill>
                <a:latin typeface="Arial"/>
                <a:cs typeface="Arial"/>
              </a:rPr>
              <a:t>states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buClr>
                <a:srgbClr val="323299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Active</a:t>
            </a:r>
            <a:r>
              <a:rPr sz="2800" spc="-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0000"/>
                </a:solidFill>
                <a:latin typeface="Arial"/>
                <a:cs typeface="Arial"/>
              </a:rPr>
              <a:t>state</a:t>
            </a:r>
            <a:endParaRPr sz="2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buClr>
                <a:srgbClr val="323299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Partially committed</a:t>
            </a:r>
            <a:r>
              <a:rPr sz="2800" spc="2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0000"/>
                </a:solidFill>
                <a:latin typeface="Arial"/>
                <a:cs typeface="Arial"/>
              </a:rPr>
              <a:t>state</a:t>
            </a:r>
            <a:endParaRPr sz="2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buClr>
                <a:srgbClr val="323299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Committed</a:t>
            </a:r>
            <a:r>
              <a:rPr sz="2800" spc="2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0000"/>
                </a:solidFill>
                <a:latin typeface="Arial"/>
                <a:cs typeface="Arial"/>
              </a:rPr>
              <a:t>state</a:t>
            </a:r>
            <a:endParaRPr sz="2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buClr>
                <a:srgbClr val="323299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Failed</a:t>
            </a:r>
            <a:r>
              <a:rPr sz="2800" spc="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0000"/>
                </a:solidFill>
                <a:latin typeface="Arial"/>
                <a:cs typeface="Arial"/>
              </a:rPr>
              <a:t>state</a:t>
            </a:r>
            <a:endParaRPr sz="2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buClr>
                <a:srgbClr val="323299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35" dirty="0">
                <a:solidFill>
                  <a:srgbClr val="7F0000"/>
                </a:solidFill>
                <a:latin typeface="Arial"/>
                <a:cs typeface="Arial"/>
              </a:rPr>
              <a:t>Terminated</a:t>
            </a:r>
            <a:r>
              <a:rPr sz="2800" spc="2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State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9" y="891031"/>
            <a:ext cx="68224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Transaction </a:t>
            </a:r>
            <a:r>
              <a:rPr spc="-5" dirty="0"/>
              <a:t>and </a:t>
            </a:r>
            <a:r>
              <a:rPr dirty="0"/>
              <a:t>System </a:t>
            </a:r>
            <a:r>
              <a:rPr spc="-5" dirty="0"/>
              <a:t>Concepts</a:t>
            </a:r>
            <a:r>
              <a:rPr spc="-130" dirty="0"/>
              <a:t> </a:t>
            </a:r>
            <a:r>
              <a:rPr spc="-5" dirty="0"/>
              <a:t>(2)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207" y="1628647"/>
            <a:ext cx="7974330" cy="394906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4965" marR="1276350" indent="-342900">
              <a:lnSpc>
                <a:spcPts val="2300"/>
              </a:lnSpc>
              <a:spcBef>
                <a:spcPts val="660"/>
              </a:spcBef>
              <a:buClr>
                <a:srgbClr val="990032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Recovery manager keeps track of the following  operations:</a:t>
            </a:r>
            <a:endParaRPr sz="2400">
              <a:latin typeface="Arial"/>
              <a:cs typeface="Arial"/>
            </a:endParaRPr>
          </a:p>
          <a:p>
            <a:pPr marL="756285" marR="118110" lvl="1" indent="-287020">
              <a:lnSpc>
                <a:spcPct val="80000"/>
              </a:lnSpc>
              <a:spcBef>
                <a:spcPts val="525"/>
              </a:spcBef>
              <a:buClr>
                <a:srgbClr val="3232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b="1" spc="-5" dirty="0">
                <a:solidFill>
                  <a:srgbClr val="7F0000"/>
                </a:solidFill>
                <a:latin typeface="Arial"/>
                <a:cs typeface="Arial"/>
              </a:rPr>
              <a:t>begin_transaction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: This marks the beginning of transaction  execution.</a:t>
            </a:r>
            <a:endParaRPr sz="2100">
              <a:latin typeface="Arial"/>
              <a:cs typeface="Arial"/>
            </a:endParaRPr>
          </a:p>
          <a:p>
            <a:pPr marL="756285" marR="167005" lvl="1" indent="-287020">
              <a:lnSpc>
                <a:spcPct val="80000"/>
              </a:lnSpc>
              <a:spcBef>
                <a:spcPts val="505"/>
              </a:spcBef>
              <a:buClr>
                <a:srgbClr val="3232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b="1" spc="-5" dirty="0">
                <a:solidFill>
                  <a:srgbClr val="7F0000"/>
                </a:solidFill>
                <a:latin typeface="Arial"/>
                <a:cs typeface="Arial"/>
              </a:rPr>
              <a:t>read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or </a:t>
            </a:r>
            <a:r>
              <a:rPr sz="2100" b="1" spc="5" dirty="0">
                <a:solidFill>
                  <a:srgbClr val="7F0000"/>
                </a:solidFill>
                <a:latin typeface="Arial"/>
                <a:cs typeface="Arial"/>
              </a:rPr>
              <a:t>write</a:t>
            </a:r>
            <a:r>
              <a:rPr sz="2100" spc="5" dirty="0">
                <a:solidFill>
                  <a:srgbClr val="7F0000"/>
                </a:solidFill>
                <a:latin typeface="Arial"/>
                <a:cs typeface="Arial"/>
              </a:rPr>
              <a:t>: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These specify read or write operations on the  database items that are executed as part of a</a:t>
            </a:r>
            <a:r>
              <a:rPr sz="2100" spc="2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transaction.</a:t>
            </a:r>
            <a:endParaRPr sz="2100">
              <a:latin typeface="Arial"/>
              <a:cs typeface="Arial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505"/>
              </a:spcBef>
              <a:buClr>
                <a:srgbClr val="3232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b="1" spc="-5" dirty="0">
                <a:solidFill>
                  <a:srgbClr val="7F0000"/>
                </a:solidFill>
                <a:latin typeface="Arial"/>
                <a:cs typeface="Arial"/>
              </a:rPr>
              <a:t>end_transaction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: This specifies that read and write  transaction operations </a:t>
            </a:r>
            <a:r>
              <a:rPr sz="2100" spc="-10" dirty="0">
                <a:solidFill>
                  <a:srgbClr val="7F0000"/>
                </a:solidFill>
                <a:latin typeface="Arial"/>
                <a:cs typeface="Arial"/>
              </a:rPr>
              <a:t>have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ended and marks the end limit of  transaction</a:t>
            </a:r>
            <a:r>
              <a:rPr sz="2100" spc="-3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execution.</a:t>
            </a:r>
            <a:endParaRPr sz="2100">
              <a:latin typeface="Arial"/>
              <a:cs typeface="Arial"/>
            </a:endParaRPr>
          </a:p>
          <a:p>
            <a:pPr marL="1155065" marR="56515" lvl="2" indent="-228600">
              <a:lnSpc>
                <a:spcPct val="80000"/>
              </a:lnSpc>
              <a:spcBef>
                <a:spcPts val="484"/>
              </a:spcBef>
              <a:buClr>
                <a:srgbClr val="990032"/>
              </a:buClr>
              <a:buSzPct val="50000"/>
              <a:buFont typeface="Wingdings"/>
              <a:buChar char=""/>
              <a:tabLst>
                <a:tab pos="1155065" algn="l"/>
                <a:tab pos="1155700" algn="l"/>
              </a:tabLst>
            </a:pP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At this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point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it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may be necessary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check whether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the 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changes introduced by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transaction can be permanently  applied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to the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database or whether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transaction has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to</a:t>
            </a:r>
            <a:r>
              <a:rPr sz="2000" spc="-23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be  aborted because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it violates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concurrency control or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for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some 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other</a:t>
            </a:r>
            <a:r>
              <a:rPr sz="2000" spc="-3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reason.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9" y="967231"/>
            <a:ext cx="68224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Transaction </a:t>
            </a:r>
            <a:r>
              <a:rPr spc="-5" dirty="0"/>
              <a:t>and </a:t>
            </a:r>
            <a:r>
              <a:rPr dirty="0"/>
              <a:t>System </a:t>
            </a:r>
            <a:r>
              <a:rPr spc="-5" dirty="0"/>
              <a:t>Concepts</a:t>
            </a:r>
            <a:r>
              <a:rPr spc="-130" dirty="0"/>
              <a:t> </a:t>
            </a:r>
            <a:r>
              <a:rPr spc="-5" dirty="0"/>
              <a:t>(3)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207" y="1854199"/>
            <a:ext cx="8047355" cy="4604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280670" indent="-342900">
              <a:lnSpc>
                <a:spcPct val="100000"/>
              </a:lnSpc>
              <a:spcBef>
                <a:spcPts val="95"/>
              </a:spcBef>
              <a:buClr>
                <a:srgbClr val="99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Recovery manager keeps track of 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the following 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operations (cont):</a:t>
            </a:r>
            <a:endParaRPr sz="2800">
              <a:latin typeface="Arial"/>
              <a:cs typeface="Arial"/>
            </a:endParaRPr>
          </a:p>
          <a:p>
            <a:pPr marL="756285" marR="220979" lvl="1" indent="-287020">
              <a:lnSpc>
                <a:spcPct val="100000"/>
              </a:lnSpc>
              <a:spcBef>
                <a:spcPts val="630"/>
              </a:spcBef>
              <a:buClr>
                <a:srgbClr val="3232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b="1" dirty="0">
                <a:solidFill>
                  <a:srgbClr val="7F0000"/>
                </a:solidFill>
                <a:latin typeface="Arial"/>
                <a:cs typeface="Arial"/>
              </a:rPr>
              <a:t>commit_transaction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: This signals a successful  end of the transaction so that any changes  (updates) executed by the transaction can be  safely committed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to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the database and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will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not be  undone.</a:t>
            </a:r>
            <a:endParaRPr sz="26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25"/>
              </a:spcBef>
              <a:buClr>
                <a:srgbClr val="3232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b="1" dirty="0">
                <a:solidFill>
                  <a:srgbClr val="7F0000"/>
                </a:solidFill>
                <a:latin typeface="Arial"/>
                <a:cs typeface="Arial"/>
              </a:rPr>
              <a:t>rollback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(or </a:t>
            </a:r>
            <a:r>
              <a:rPr sz="2600" b="1" dirty="0">
                <a:solidFill>
                  <a:srgbClr val="7F0000"/>
                </a:solidFill>
                <a:latin typeface="Arial"/>
                <a:cs typeface="Arial"/>
              </a:rPr>
              <a:t>abort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): This signals that the  transaction has ended </a:t>
            </a:r>
            <a:r>
              <a:rPr sz="2600" spc="-15" dirty="0">
                <a:solidFill>
                  <a:srgbClr val="7F0000"/>
                </a:solidFill>
                <a:latin typeface="Arial"/>
                <a:cs typeface="Arial"/>
              </a:rPr>
              <a:t>unsuccessfully,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so that any  changes or </a:t>
            </a:r>
            <a:r>
              <a:rPr sz="2600" spc="-10" dirty="0">
                <a:solidFill>
                  <a:srgbClr val="7F0000"/>
                </a:solidFill>
                <a:latin typeface="Arial"/>
                <a:cs typeface="Arial"/>
              </a:rPr>
              <a:t>effects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that the transaction may have  applied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to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the database must be</a:t>
            </a:r>
            <a:r>
              <a:rPr sz="2600" spc="-4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undone.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9" y="1194307"/>
            <a:ext cx="68224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Transaction </a:t>
            </a:r>
            <a:r>
              <a:rPr spc="-5" dirty="0"/>
              <a:t>and </a:t>
            </a:r>
            <a:r>
              <a:rPr dirty="0"/>
              <a:t>System </a:t>
            </a:r>
            <a:r>
              <a:rPr spc="-5" dirty="0"/>
              <a:t>Concepts</a:t>
            </a:r>
            <a:r>
              <a:rPr spc="-130" dirty="0"/>
              <a:t> </a:t>
            </a:r>
            <a:r>
              <a:rPr spc="-5" dirty="0"/>
              <a:t>(4)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207" y="1995529"/>
            <a:ext cx="8201025" cy="30746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42265" marR="54610" indent="-342265" algn="r">
              <a:lnSpc>
                <a:spcPct val="100000"/>
              </a:lnSpc>
              <a:spcBef>
                <a:spcPts val="770"/>
              </a:spcBef>
              <a:buClr>
                <a:srgbClr val="990032"/>
              </a:buClr>
              <a:buSzPct val="58928"/>
              <a:buFont typeface="Wingdings"/>
              <a:buChar char=""/>
              <a:tabLst>
                <a:tab pos="342265" algn="l"/>
                <a:tab pos="342900" algn="l"/>
              </a:tabLst>
            </a:pP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Recovery techniques use 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the following</a:t>
            </a:r>
            <a:r>
              <a:rPr sz="2800" spc="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operators:</a:t>
            </a:r>
            <a:endParaRPr sz="2800">
              <a:latin typeface="Arial"/>
              <a:cs typeface="Arial"/>
            </a:endParaRPr>
          </a:p>
          <a:p>
            <a:pPr marL="756285" marR="5080" lvl="1" indent="-287020" algn="r">
              <a:lnSpc>
                <a:spcPct val="100000"/>
              </a:lnSpc>
              <a:spcBef>
                <a:spcPts val="630"/>
              </a:spcBef>
              <a:buClr>
                <a:srgbClr val="3232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b="1" spc="5" dirty="0">
                <a:solidFill>
                  <a:srgbClr val="7F0000"/>
                </a:solidFill>
                <a:latin typeface="Arial"/>
                <a:cs typeface="Arial"/>
              </a:rPr>
              <a:t>undo</a:t>
            </a:r>
            <a:r>
              <a:rPr sz="2600" spc="5" dirty="0">
                <a:solidFill>
                  <a:srgbClr val="7F0000"/>
                </a:solidFill>
                <a:latin typeface="Arial"/>
                <a:cs typeface="Arial"/>
              </a:rPr>
              <a:t>: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Similar to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rollback except that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it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applies</a:t>
            </a:r>
            <a:r>
              <a:rPr sz="2600" spc="-1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to</a:t>
            </a:r>
            <a:r>
              <a:rPr sz="2600" spc="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a  single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operation rather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than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to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a whole</a:t>
            </a:r>
            <a:r>
              <a:rPr sz="2600" spc="-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transaction.</a:t>
            </a:r>
            <a:endParaRPr sz="2600">
              <a:latin typeface="Arial"/>
              <a:cs typeface="Arial"/>
            </a:endParaRPr>
          </a:p>
          <a:p>
            <a:pPr marL="756285" marR="283210" lvl="1" indent="-287020">
              <a:lnSpc>
                <a:spcPct val="100000"/>
              </a:lnSpc>
              <a:spcBef>
                <a:spcPts val="625"/>
              </a:spcBef>
              <a:buClr>
                <a:srgbClr val="3232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b="1" dirty="0">
                <a:solidFill>
                  <a:srgbClr val="7F0000"/>
                </a:solidFill>
                <a:latin typeface="Arial"/>
                <a:cs typeface="Arial"/>
              </a:rPr>
              <a:t>redo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: This specifies that certain </a:t>
            </a:r>
            <a:r>
              <a:rPr sz="2600" i="1" dirty="0">
                <a:solidFill>
                  <a:srgbClr val="7F0000"/>
                </a:solidFill>
                <a:latin typeface="Arial"/>
                <a:cs typeface="Arial"/>
              </a:rPr>
              <a:t>transaction  operations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must be </a:t>
            </a:r>
            <a:r>
              <a:rPr sz="2600" i="1" dirty="0">
                <a:solidFill>
                  <a:srgbClr val="7F0000"/>
                </a:solidFill>
                <a:latin typeface="Arial"/>
                <a:cs typeface="Arial"/>
              </a:rPr>
              <a:t>redone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to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ensure that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all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the  operations of a committed transaction have been  applied successfully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to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the</a:t>
            </a:r>
            <a:r>
              <a:rPr sz="2600" spc="-4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database.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9" y="584707"/>
            <a:ext cx="57937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1 Introduction to</a:t>
            </a:r>
            <a:r>
              <a:rPr sz="3600" spc="-105" dirty="0"/>
              <a:t> </a:t>
            </a:r>
            <a:r>
              <a:rPr sz="3600" spc="-15" dirty="0"/>
              <a:t>Transaction  </a:t>
            </a:r>
            <a:r>
              <a:rPr sz="3600" spc="-5" dirty="0"/>
              <a:t>Processing</a:t>
            </a:r>
            <a:r>
              <a:rPr sz="3600" spc="-20" dirty="0"/>
              <a:t> </a:t>
            </a:r>
            <a:r>
              <a:rPr sz="3600" spc="-5" dirty="0"/>
              <a:t>(1)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207" y="1995931"/>
            <a:ext cx="8084820" cy="420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99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323299"/>
                </a:solidFill>
                <a:latin typeface="Arial"/>
                <a:cs typeface="Arial"/>
              </a:rPr>
              <a:t>Single-User</a:t>
            </a:r>
            <a:r>
              <a:rPr sz="2800" b="1" spc="2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323299"/>
                </a:solidFill>
                <a:latin typeface="Arial"/>
                <a:cs typeface="Arial"/>
              </a:rPr>
              <a:t>System</a:t>
            </a:r>
            <a:r>
              <a:rPr sz="2800" spc="-10" dirty="0">
                <a:solidFill>
                  <a:srgbClr val="323299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756285" lvl="1" indent="-287655">
              <a:lnSpc>
                <a:spcPts val="3115"/>
              </a:lnSpc>
              <a:spcBef>
                <a:spcPts val="5"/>
              </a:spcBef>
              <a:buClr>
                <a:srgbClr val="3232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At most one user at a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time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can use the</a:t>
            </a:r>
            <a:r>
              <a:rPr sz="2600" spc="-4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system.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ts val="3354"/>
              </a:lnSpc>
              <a:buClr>
                <a:srgbClr val="99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323299"/>
                </a:solidFill>
                <a:latin typeface="Arial"/>
                <a:cs typeface="Arial"/>
              </a:rPr>
              <a:t>Multiuser</a:t>
            </a:r>
            <a:r>
              <a:rPr sz="2800" b="1" spc="1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323299"/>
                </a:solidFill>
                <a:latin typeface="Arial"/>
                <a:cs typeface="Arial"/>
              </a:rPr>
              <a:t>System</a:t>
            </a:r>
            <a:r>
              <a:rPr sz="2800" spc="-10" dirty="0">
                <a:solidFill>
                  <a:srgbClr val="323299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756285" lvl="1" indent="-287655">
              <a:lnSpc>
                <a:spcPts val="3115"/>
              </a:lnSpc>
              <a:spcBef>
                <a:spcPts val="10"/>
              </a:spcBef>
              <a:buClr>
                <a:srgbClr val="3232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Many users can access the system</a:t>
            </a:r>
            <a:r>
              <a:rPr sz="2600" spc="-10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7F0000"/>
                </a:solidFill>
                <a:latin typeface="Arial"/>
                <a:cs typeface="Arial"/>
              </a:rPr>
              <a:t>concurrently.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ts val="3354"/>
              </a:lnSpc>
              <a:buClr>
                <a:srgbClr val="99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323299"/>
                </a:solidFill>
                <a:latin typeface="Arial"/>
                <a:cs typeface="Arial"/>
              </a:rPr>
              <a:t>Concurrency</a:t>
            </a:r>
            <a:endParaRPr sz="2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10"/>
              </a:spcBef>
              <a:buClr>
                <a:srgbClr val="3232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b="1" dirty="0">
                <a:solidFill>
                  <a:srgbClr val="7F0000"/>
                </a:solidFill>
                <a:latin typeface="Arial"/>
                <a:cs typeface="Arial"/>
              </a:rPr>
              <a:t>Interleaved</a:t>
            </a:r>
            <a:r>
              <a:rPr sz="2600" b="1" spc="-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7F0000"/>
                </a:solidFill>
                <a:latin typeface="Arial"/>
                <a:cs typeface="Arial"/>
              </a:rPr>
              <a:t>processing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marL="1155065" marR="5080" lvl="2" indent="-228600">
              <a:lnSpc>
                <a:spcPct val="80000"/>
              </a:lnSpc>
              <a:spcBef>
                <a:spcPts val="580"/>
              </a:spcBef>
              <a:buClr>
                <a:srgbClr val="990032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Concurrent execution of processes is interleaved in  a single</a:t>
            </a:r>
            <a:r>
              <a:rPr sz="2400" spc="2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CPU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ts val="3110"/>
              </a:lnSpc>
              <a:buClr>
                <a:srgbClr val="3232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b="1" spc="-5" dirty="0">
                <a:solidFill>
                  <a:srgbClr val="7F0000"/>
                </a:solidFill>
                <a:latin typeface="Arial"/>
                <a:cs typeface="Arial"/>
              </a:rPr>
              <a:t>Parallel</a:t>
            </a:r>
            <a:r>
              <a:rPr sz="2600" b="1" dirty="0">
                <a:solidFill>
                  <a:srgbClr val="7F0000"/>
                </a:solidFill>
                <a:latin typeface="Arial"/>
                <a:cs typeface="Arial"/>
              </a:rPr>
              <a:t> processing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marL="1155065" marR="448309" lvl="2" indent="-228600">
              <a:lnSpc>
                <a:spcPct val="80000"/>
              </a:lnSpc>
              <a:spcBef>
                <a:spcPts val="585"/>
              </a:spcBef>
              <a:buClr>
                <a:srgbClr val="990032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Processes are concurrently executed in multiple  CPUs.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803135"/>
            <a:ext cx="685799" cy="512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6063" y="584707"/>
            <a:ext cx="73679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State </a:t>
            </a:r>
            <a:r>
              <a:rPr sz="3600" spc="-15" dirty="0"/>
              <a:t>Transition </a:t>
            </a:r>
            <a:r>
              <a:rPr sz="3600" spc="-5" dirty="0"/>
              <a:t>Diagram Illustrating  the States for </a:t>
            </a:r>
            <a:r>
              <a:rPr sz="3600" spc="-15" dirty="0"/>
              <a:t>Transaction</a:t>
            </a:r>
            <a:r>
              <a:rPr sz="3600" spc="-90" dirty="0"/>
              <a:t> </a:t>
            </a:r>
            <a:r>
              <a:rPr sz="3600" spc="-5" dirty="0"/>
              <a:t>Execution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457200" y="2435351"/>
            <a:ext cx="8845296" cy="30647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9" y="967231"/>
            <a:ext cx="68224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Transaction </a:t>
            </a:r>
            <a:r>
              <a:rPr spc="-5" dirty="0"/>
              <a:t>and </a:t>
            </a:r>
            <a:r>
              <a:rPr dirty="0"/>
              <a:t>System </a:t>
            </a:r>
            <a:r>
              <a:rPr spc="-5" dirty="0"/>
              <a:t>Concepts</a:t>
            </a:r>
            <a:r>
              <a:rPr spc="-130" dirty="0"/>
              <a:t> </a:t>
            </a:r>
            <a:r>
              <a:rPr spc="-5" dirty="0"/>
              <a:t>(6)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207" y="1768453"/>
            <a:ext cx="8131175" cy="45872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99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The System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 Log</a:t>
            </a:r>
            <a:endParaRPr sz="2800">
              <a:latin typeface="Arial"/>
              <a:cs typeface="Arial"/>
            </a:endParaRPr>
          </a:p>
          <a:p>
            <a:pPr marL="756285" marR="602615" lvl="1" indent="-287020">
              <a:lnSpc>
                <a:spcPct val="100000"/>
              </a:lnSpc>
              <a:spcBef>
                <a:spcPts val="630"/>
              </a:spcBef>
              <a:buClr>
                <a:srgbClr val="3232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b="1" spc="5" dirty="0">
                <a:solidFill>
                  <a:srgbClr val="7F0000"/>
                </a:solidFill>
                <a:latin typeface="Arial"/>
                <a:cs typeface="Arial"/>
              </a:rPr>
              <a:t>Log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or </a:t>
            </a:r>
            <a:r>
              <a:rPr sz="2600" b="1" dirty="0">
                <a:solidFill>
                  <a:srgbClr val="7F0000"/>
                </a:solidFill>
                <a:latin typeface="Arial"/>
                <a:cs typeface="Arial"/>
              </a:rPr>
              <a:t>Journal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: The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log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keeps track of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all 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transaction operations that </a:t>
            </a:r>
            <a:r>
              <a:rPr sz="2600" spc="-10" dirty="0">
                <a:solidFill>
                  <a:srgbClr val="7F0000"/>
                </a:solidFill>
                <a:latin typeface="Arial"/>
                <a:cs typeface="Arial"/>
              </a:rPr>
              <a:t>affect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the values of  database</a:t>
            </a:r>
            <a:r>
              <a:rPr sz="2600" spc="-2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items.</a:t>
            </a:r>
            <a:endParaRPr sz="2600">
              <a:latin typeface="Arial"/>
              <a:cs typeface="Arial"/>
            </a:endParaRPr>
          </a:p>
          <a:p>
            <a:pPr marL="1155065" marR="86360" lvl="2" indent="-228600">
              <a:lnSpc>
                <a:spcPct val="100000"/>
              </a:lnSpc>
              <a:spcBef>
                <a:spcPts val="585"/>
              </a:spcBef>
              <a:buClr>
                <a:srgbClr val="990032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This information may be needed 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permit recovery  from transaction failures.</a:t>
            </a:r>
            <a:endParaRPr sz="2400">
              <a:latin typeface="Arial"/>
              <a:cs typeface="Arial"/>
            </a:endParaRPr>
          </a:p>
          <a:p>
            <a:pPr marL="1155065" marR="5080" lvl="2" indent="-228600">
              <a:lnSpc>
                <a:spcPct val="100000"/>
              </a:lnSpc>
              <a:spcBef>
                <a:spcPts val="575"/>
              </a:spcBef>
              <a:buClr>
                <a:srgbClr val="990032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The log is kept on disk, so it is not </a:t>
            </a:r>
            <a:r>
              <a:rPr sz="2400" spc="-10" dirty="0">
                <a:solidFill>
                  <a:srgbClr val="323299"/>
                </a:solidFill>
                <a:latin typeface="Arial"/>
                <a:cs typeface="Arial"/>
              </a:rPr>
              <a:t>affected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by any  type of failure </a:t>
            </a:r>
            <a:r>
              <a:rPr sz="2400" spc="-10" dirty="0">
                <a:solidFill>
                  <a:srgbClr val="323299"/>
                </a:solidFill>
                <a:latin typeface="Arial"/>
                <a:cs typeface="Arial"/>
              </a:rPr>
              <a:t>except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for disk or catastrophic</a:t>
            </a:r>
            <a:r>
              <a:rPr sz="2400" spc="9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failure.</a:t>
            </a:r>
            <a:endParaRPr sz="2400">
              <a:latin typeface="Arial"/>
              <a:cs typeface="Arial"/>
            </a:endParaRPr>
          </a:p>
          <a:p>
            <a:pPr marL="1155065" marR="726440" lvl="2" indent="-228600">
              <a:lnSpc>
                <a:spcPct val="100000"/>
              </a:lnSpc>
              <a:spcBef>
                <a:spcPts val="580"/>
              </a:spcBef>
              <a:buClr>
                <a:srgbClr val="990032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addition, the log is periodically backed up 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to 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archival storage (tape) 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guard against such  catastrophic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failures.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9" y="967231"/>
            <a:ext cx="68224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Transaction </a:t>
            </a:r>
            <a:r>
              <a:rPr spc="-5" dirty="0"/>
              <a:t>and </a:t>
            </a:r>
            <a:r>
              <a:rPr dirty="0"/>
              <a:t>System </a:t>
            </a:r>
            <a:r>
              <a:rPr spc="-5" dirty="0"/>
              <a:t>Concepts</a:t>
            </a:r>
            <a:r>
              <a:rPr spc="-130" dirty="0"/>
              <a:t> </a:t>
            </a:r>
            <a:r>
              <a:rPr spc="-5" dirty="0"/>
              <a:t>(7)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207" y="1782571"/>
            <a:ext cx="8206105" cy="453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0032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The System Log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(cont):</a:t>
            </a:r>
            <a:endParaRPr sz="2400">
              <a:latin typeface="Arial"/>
              <a:cs typeface="Arial"/>
            </a:endParaRPr>
          </a:p>
          <a:p>
            <a:pPr marL="756285" marR="151130" lvl="1" indent="-287020">
              <a:lnSpc>
                <a:spcPts val="2020"/>
              </a:lnSpc>
              <a:spcBef>
                <a:spcPts val="480"/>
              </a:spcBef>
              <a:buClr>
                <a:srgbClr val="3232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T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in the following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discussion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refers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a unique </a:t>
            </a:r>
            <a:r>
              <a:rPr sz="2100" b="1" spc="-5" dirty="0">
                <a:solidFill>
                  <a:srgbClr val="7F0000"/>
                </a:solidFill>
                <a:latin typeface="Arial"/>
                <a:cs typeface="Arial"/>
              </a:rPr>
              <a:t>transaction-id 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that is generated automatically by the system and is used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to 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identify each</a:t>
            </a:r>
            <a:r>
              <a:rPr sz="2100" spc="-3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transaction:</a:t>
            </a:r>
            <a:endParaRPr sz="21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10"/>
              </a:spcBef>
              <a:buClr>
                <a:srgbClr val="3232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spc="-30" dirty="0">
                <a:solidFill>
                  <a:srgbClr val="7F0000"/>
                </a:solidFill>
                <a:latin typeface="Arial"/>
                <a:cs typeface="Arial"/>
              </a:rPr>
              <a:t>Types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of log</a:t>
            </a:r>
            <a:r>
              <a:rPr sz="2100" spc="3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record:</a:t>
            </a:r>
            <a:endParaRPr sz="2100">
              <a:latin typeface="Arial"/>
              <a:cs typeface="Arial"/>
            </a:endParaRPr>
          </a:p>
          <a:p>
            <a:pPr marL="1155065" marR="368935" lvl="2" indent="-228600">
              <a:lnSpc>
                <a:spcPct val="80000"/>
              </a:lnSpc>
              <a:spcBef>
                <a:spcPts val="484"/>
              </a:spcBef>
              <a:buClr>
                <a:srgbClr val="990032"/>
              </a:buClr>
              <a:buSzPct val="50000"/>
              <a:buFont typeface="Wingdings"/>
              <a:buChar char=""/>
              <a:tabLst>
                <a:tab pos="1155065" algn="l"/>
                <a:tab pos="1155700" algn="l"/>
              </a:tabLst>
            </a:pP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[start_transaction,T]: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Records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that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transaction T has</a:t>
            </a:r>
            <a:r>
              <a:rPr sz="2000" spc="-229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started  execution.</a:t>
            </a:r>
            <a:endParaRPr sz="2000">
              <a:latin typeface="Arial"/>
              <a:cs typeface="Arial"/>
            </a:endParaRPr>
          </a:p>
          <a:p>
            <a:pPr marL="1155065" marR="196215" lvl="2" indent="-228600">
              <a:lnSpc>
                <a:spcPct val="80000"/>
              </a:lnSpc>
              <a:spcBef>
                <a:spcPts val="480"/>
              </a:spcBef>
              <a:buClr>
                <a:srgbClr val="990032"/>
              </a:buClr>
              <a:buSzPct val="50000"/>
              <a:buFont typeface="Wingdings"/>
              <a:buChar char=""/>
              <a:tabLst>
                <a:tab pos="1155065" algn="l"/>
                <a:tab pos="1155700" algn="l"/>
              </a:tabLst>
            </a:pPr>
            <a:r>
              <a:rPr sz="2000" spc="-10" dirty="0">
                <a:solidFill>
                  <a:srgbClr val="323299"/>
                </a:solidFill>
                <a:latin typeface="Arial"/>
                <a:cs typeface="Arial"/>
              </a:rPr>
              <a:t>[write_item,T,X,old_value,new_value]: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Records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that 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transaction T has changed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the value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of database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item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X</a:t>
            </a:r>
            <a:r>
              <a:rPr sz="2000" spc="-254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from  old_value to</a:t>
            </a:r>
            <a:r>
              <a:rPr sz="2000" spc="-2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new_value.</a:t>
            </a:r>
            <a:endParaRPr sz="2000">
              <a:latin typeface="Arial"/>
              <a:cs typeface="Arial"/>
            </a:endParaRPr>
          </a:p>
          <a:p>
            <a:pPr marL="1155065" marR="5080" lvl="2" indent="-228600">
              <a:lnSpc>
                <a:spcPct val="80000"/>
              </a:lnSpc>
              <a:spcBef>
                <a:spcPts val="480"/>
              </a:spcBef>
              <a:buClr>
                <a:srgbClr val="990032"/>
              </a:buClr>
              <a:buSzPct val="50000"/>
              <a:buFont typeface="Wingdings"/>
              <a:buChar char=""/>
              <a:tabLst>
                <a:tab pos="1155065" algn="l"/>
                <a:tab pos="1155700" algn="l"/>
                <a:tab pos="6105525" algn="l"/>
              </a:tabLst>
            </a:pPr>
            <a:r>
              <a:rPr sz="2000" spc="-20" dirty="0">
                <a:solidFill>
                  <a:srgbClr val="323299"/>
                </a:solidFill>
                <a:latin typeface="Arial"/>
                <a:cs typeface="Arial"/>
              </a:rPr>
              <a:t>[read_item,T,X]: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Records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that</a:t>
            </a:r>
            <a:r>
              <a:rPr sz="2000" spc="-5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transaction</a:t>
            </a:r>
            <a:r>
              <a:rPr sz="2000" spc="-5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	has read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the</a:t>
            </a:r>
            <a:r>
              <a:rPr sz="2000" spc="-114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value 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of database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item</a:t>
            </a:r>
            <a:r>
              <a:rPr sz="2000" spc="-8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X.</a:t>
            </a:r>
            <a:endParaRPr sz="2000">
              <a:latin typeface="Arial"/>
              <a:cs typeface="Arial"/>
            </a:endParaRPr>
          </a:p>
          <a:p>
            <a:pPr marL="1155065" marR="727075" lvl="2" indent="-228600">
              <a:lnSpc>
                <a:spcPct val="80000"/>
              </a:lnSpc>
              <a:spcBef>
                <a:spcPts val="480"/>
              </a:spcBef>
              <a:buClr>
                <a:srgbClr val="990032"/>
              </a:buClr>
              <a:buSzPct val="50000"/>
              <a:buFont typeface="Wingdings"/>
              <a:buChar char=""/>
              <a:tabLst>
                <a:tab pos="1155065" algn="l"/>
                <a:tab pos="1155700" algn="l"/>
              </a:tabLst>
            </a:pP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[commit,T]: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Records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that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transaction T has completed  </a:t>
            </a:r>
            <a:r>
              <a:rPr sz="2000" spc="-15" dirty="0">
                <a:solidFill>
                  <a:srgbClr val="323299"/>
                </a:solidFill>
                <a:latin typeface="Arial"/>
                <a:cs typeface="Arial"/>
              </a:rPr>
              <a:t>successfully,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and </a:t>
            </a:r>
            <a:r>
              <a:rPr sz="2000" spc="-10" dirty="0">
                <a:solidFill>
                  <a:srgbClr val="323299"/>
                </a:solidFill>
                <a:latin typeface="Arial"/>
                <a:cs typeface="Arial"/>
              </a:rPr>
              <a:t>affirms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that its </a:t>
            </a:r>
            <a:r>
              <a:rPr sz="2000" spc="-10" dirty="0">
                <a:solidFill>
                  <a:srgbClr val="323299"/>
                </a:solidFill>
                <a:latin typeface="Arial"/>
                <a:cs typeface="Arial"/>
              </a:rPr>
              <a:t>effect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can be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committed 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(recorded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permanently) to the</a:t>
            </a:r>
            <a:r>
              <a:rPr sz="2000" spc="-10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database.</a:t>
            </a:r>
            <a:endParaRPr sz="20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buClr>
                <a:srgbClr val="990032"/>
              </a:buClr>
              <a:buSzPct val="50000"/>
              <a:buFont typeface="Wingdings"/>
              <a:buChar char=""/>
              <a:tabLst>
                <a:tab pos="1155065" algn="l"/>
                <a:tab pos="1155700" algn="l"/>
              </a:tabLst>
            </a:pP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[abort,T]: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Records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that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transaction T has been</a:t>
            </a:r>
            <a:r>
              <a:rPr sz="2000" spc="-26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aborted.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9" y="1194307"/>
            <a:ext cx="68224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Transaction </a:t>
            </a:r>
            <a:r>
              <a:rPr spc="-5" dirty="0"/>
              <a:t>and </a:t>
            </a:r>
            <a:r>
              <a:rPr dirty="0"/>
              <a:t>System </a:t>
            </a:r>
            <a:r>
              <a:rPr spc="-5" dirty="0"/>
              <a:t>Concepts</a:t>
            </a:r>
            <a:r>
              <a:rPr spc="-130" dirty="0"/>
              <a:t> </a:t>
            </a:r>
            <a:r>
              <a:rPr spc="-5" dirty="0"/>
              <a:t>(8)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207" y="1995529"/>
            <a:ext cx="8210550" cy="30746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99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The System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Log</a:t>
            </a:r>
            <a:r>
              <a:rPr sz="2800" spc="2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(cont):</a:t>
            </a:r>
            <a:endParaRPr sz="2800">
              <a:latin typeface="Arial"/>
              <a:cs typeface="Arial"/>
            </a:endParaRPr>
          </a:p>
          <a:p>
            <a:pPr marL="756285" marR="165100" lvl="1" indent="-287020">
              <a:lnSpc>
                <a:spcPct val="100000"/>
              </a:lnSpc>
              <a:spcBef>
                <a:spcPts val="630"/>
              </a:spcBef>
              <a:buClr>
                <a:srgbClr val="3232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Protocols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for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recovery that </a:t>
            </a:r>
            <a:r>
              <a:rPr sz="2600" i="1" dirty="0">
                <a:solidFill>
                  <a:srgbClr val="7F0000"/>
                </a:solidFill>
                <a:latin typeface="Arial"/>
                <a:cs typeface="Arial"/>
              </a:rPr>
              <a:t>avoid cascading  rollbacks do not </a:t>
            </a:r>
            <a:r>
              <a:rPr sz="2600" i="1" spc="-5" dirty="0">
                <a:solidFill>
                  <a:srgbClr val="7F0000"/>
                </a:solidFill>
                <a:latin typeface="Arial"/>
                <a:cs typeface="Arial"/>
              </a:rPr>
              <a:t>require </a:t>
            </a:r>
            <a:r>
              <a:rPr sz="2600" i="1" dirty="0">
                <a:solidFill>
                  <a:srgbClr val="7F0000"/>
                </a:solidFill>
                <a:latin typeface="Arial"/>
                <a:cs typeface="Arial"/>
              </a:rPr>
              <a:t>that read operations be  </a:t>
            </a:r>
            <a:r>
              <a:rPr sz="2600" i="1" spc="-5" dirty="0">
                <a:solidFill>
                  <a:srgbClr val="7F0000"/>
                </a:solidFill>
                <a:latin typeface="Arial"/>
                <a:cs typeface="Arial"/>
              </a:rPr>
              <a:t>written to </a:t>
            </a:r>
            <a:r>
              <a:rPr sz="2600" i="1" dirty="0">
                <a:solidFill>
                  <a:srgbClr val="7F0000"/>
                </a:solidFill>
                <a:latin typeface="Arial"/>
                <a:cs typeface="Arial"/>
              </a:rPr>
              <a:t>the system log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, whereas other protocols 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require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these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entries for</a:t>
            </a:r>
            <a:r>
              <a:rPr sz="2600" spc="-20" dirty="0">
                <a:solidFill>
                  <a:srgbClr val="7F0000"/>
                </a:solidFill>
                <a:latin typeface="Arial"/>
                <a:cs typeface="Arial"/>
              </a:rPr>
              <a:t> recovery.</a:t>
            </a:r>
            <a:endParaRPr sz="26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25"/>
              </a:spcBef>
              <a:buClr>
                <a:srgbClr val="3232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Strict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protocols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require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simpler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write entries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that do  not include new_value (see Section</a:t>
            </a:r>
            <a:r>
              <a:rPr sz="2600" spc="-8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21.4).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9" y="1194307"/>
            <a:ext cx="68224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Transaction </a:t>
            </a:r>
            <a:r>
              <a:rPr spc="-5" dirty="0"/>
              <a:t>and </a:t>
            </a:r>
            <a:r>
              <a:rPr dirty="0"/>
              <a:t>System </a:t>
            </a:r>
            <a:r>
              <a:rPr spc="-5" dirty="0"/>
              <a:t>Concepts</a:t>
            </a:r>
            <a:r>
              <a:rPr spc="-130" dirty="0"/>
              <a:t> </a:t>
            </a:r>
            <a:r>
              <a:rPr spc="-5" dirty="0"/>
              <a:t>(9)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207" y="2009647"/>
            <a:ext cx="8199120" cy="3774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Recovery using log</a:t>
            </a:r>
            <a:r>
              <a:rPr sz="2400" spc="4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records:</a:t>
            </a:r>
            <a:endParaRPr sz="2400">
              <a:latin typeface="Arial"/>
              <a:cs typeface="Arial"/>
            </a:endParaRPr>
          </a:p>
          <a:p>
            <a:pPr marL="545465" marR="421005" indent="-533400" algn="just">
              <a:lnSpc>
                <a:spcPct val="80000"/>
              </a:lnSpc>
              <a:spcBef>
                <a:spcPts val="575"/>
              </a:spcBef>
              <a:buClr>
                <a:srgbClr val="990032"/>
              </a:buClr>
              <a:buSzPct val="58333"/>
              <a:buFont typeface="Wingdings"/>
              <a:buChar char=""/>
              <a:tabLst>
                <a:tab pos="546100" algn="l"/>
              </a:tabLst>
            </a:pP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If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the system crashes, we can recover 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a consistent  database state by </a:t>
            </a:r>
            <a:r>
              <a:rPr sz="2400" spc="-10" dirty="0">
                <a:solidFill>
                  <a:srgbClr val="323299"/>
                </a:solidFill>
                <a:latin typeface="Arial"/>
                <a:cs typeface="Arial"/>
              </a:rPr>
              <a:t>examining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the log and using one of  the techniques described in Chapter</a:t>
            </a:r>
            <a:r>
              <a:rPr sz="2400" spc="7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19.</a:t>
            </a:r>
            <a:endParaRPr sz="2400">
              <a:latin typeface="Arial"/>
              <a:cs typeface="Arial"/>
            </a:endParaRPr>
          </a:p>
          <a:p>
            <a:pPr marL="964565" marR="5080" lvl="1" indent="-495300">
              <a:lnSpc>
                <a:spcPct val="80000"/>
              </a:lnSpc>
              <a:spcBef>
                <a:spcPts val="505"/>
              </a:spcBef>
              <a:buClr>
                <a:srgbClr val="323299"/>
              </a:buClr>
              <a:buAutoNum type="arabicPeriod"/>
              <a:tabLst>
                <a:tab pos="964565" algn="l"/>
                <a:tab pos="965200" algn="l"/>
              </a:tabLst>
            </a:pP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Because the log contains a record of </a:t>
            </a:r>
            <a:r>
              <a:rPr sz="2100" spc="-10" dirty="0">
                <a:solidFill>
                  <a:srgbClr val="7F0000"/>
                </a:solidFill>
                <a:latin typeface="Arial"/>
                <a:cs typeface="Arial"/>
              </a:rPr>
              <a:t>every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write operation  that changes the value of some database item,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it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is possible 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to </a:t>
            </a:r>
            <a:r>
              <a:rPr sz="2100" b="1" dirty="0">
                <a:solidFill>
                  <a:srgbClr val="7F0000"/>
                </a:solidFill>
                <a:latin typeface="Arial"/>
                <a:cs typeface="Arial"/>
              </a:rPr>
              <a:t>undo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the </a:t>
            </a:r>
            <a:r>
              <a:rPr sz="2100" spc="-10" dirty="0">
                <a:solidFill>
                  <a:srgbClr val="7F0000"/>
                </a:solidFill>
                <a:latin typeface="Arial"/>
                <a:cs typeface="Arial"/>
              </a:rPr>
              <a:t>effect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of these write operations of a transaction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T 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by tracing backward through the log and resetting all items  changed by a write operation of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T to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their</a:t>
            </a:r>
            <a:r>
              <a:rPr sz="2100" spc="-9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old_values.</a:t>
            </a:r>
            <a:endParaRPr sz="2100">
              <a:latin typeface="Arial"/>
              <a:cs typeface="Arial"/>
            </a:endParaRPr>
          </a:p>
          <a:p>
            <a:pPr marL="964565" marR="275590" lvl="1" indent="-495300">
              <a:lnSpc>
                <a:spcPct val="80000"/>
              </a:lnSpc>
              <a:spcBef>
                <a:spcPts val="500"/>
              </a:spcBef>
              <a:buClr>
                <a:srgbClr val="323299"/>
              </a:buClr>
              <a:buAutoNum type="arabicPeriod"/>
              <a:tabLst>
                <a:tab pos="964565" algn="l"/>
                <a:tab pos="965200" algn="l"/>
              </a:tabLst>
            </a:pPr>
            <a:r>
              <a:rPr sz="2100" spc="-20" dirty="0">
                <a:solidFill>
                  <a:srgbClr val="7F0000"/>
                </a:solidFill>
                <a:latin typeface="Arial"/>
                <a:cs typeface="Arial"/>
              </a:rPr>
              <a:t>We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can also </a:t>
            </a:r>
            <a:r>
              <a:rPr sz="2100" b="1" spc="-5" dirty="0">
                <a:solidFill>
                  <a:srgbClr val="7F0000"/>
                </a:solidFill>
                <a:latin typeface="Arial"/>
                <a:cs typeface="Arial"/>
              </a:rPr>
              <a:t>redo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the </a:t>
            </a:r>
            <a:r>
              <a:rPr sz="2100" spc="-10" dirty="0">
                <a:solidFill>
                  <a:srgbClr val="7F0000"/>
                </a:solidFill>
                <a:latin typeface="Arial"/>
                <a:cs typeface="Arial"/>
              </a:rPr>
              <a:t>effect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of the write operations of a  transaction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T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by tracing forward through the log and setting  all items changed by a write operation of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T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(that did not get  done permanently)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their</a:t>
            </a:r>
            <a:r>
              <a:rPr sz="2100" spc="-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new_values.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9" y="1194307"/>
            <a:ext cx="70478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Transaction </a:t>
            </a:r>
            <a:r>
              <a:rPr spc="-5" dirty="0"/>
              <a:t>and </a:t>
            </a:r>
            <a:r>
              <a:rPr dirty="0"/>
              <a:t>System </a:t>
            </a:r>
            <a:r>
              <a:rPr spc="-5" dirty="0"/>
              <a:t>Concepts</a:t>
            </a:r>
            <a:r>
              <a:rPr spc="-130" dirty="0"/>
              <a:t> </a:t>
            </a:r>
            <a:r>
              <a:rPr spc="-5" dirty="0"/>
              <a:t>(10)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207" y="2009647"/>
            <a:ext cx="8083550" cy="3939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Commit Point of a</a:t>
            </a:r>
            <a:r>
              <a:rPr sz="2400" spc="-2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323299"/>
                </a:solidFill>
                <a:latin typeface="Arial"/>
                <a:cs typeface="Arial"/>
              </a:rPr>
              <a:t>Transaction: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0032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323299"/>
                </a:solidFill>
                <a:latin typeface="Arial"/>
                <a:cs typeface="Arial"/>
              </a:rPr>
              <a:t>Definition a Commit</a:t>
            </a:r>
            <a:r>
              <a:rPr sz="2400" b="1" spc="-3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23299"/>
                </a:solidFill>
                <a:latin typeface="Arial"/>
                <a:cs typeface="Arial"/>
              </a:rPr>
              <a:t>Point:</a:t>
            </a:r>
            <a:endParaRPr sz="2400">
              <a:latin typeface="Arial"/>
              <a:cs typeface="Arial"/>
            </a:endParaRPr>
          </a:p>
          <a:p>
            <a:pPr marL="756285" marR="55244" lvl="1" indent="-287020">
              <a:lnSpc>
                <a:spcPct val="80000"/>
              </a:lnSpc>
              <a:spcBef>
                <a:spcPts val="500"/>
              </a:spcBef>
              <a:buClr>
                <a:srgbClr val="3232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A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transaction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T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reaches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its </a:t>
            </a:r>
            <a:r>
              <a:rPr sz="2100" b="1" dirty="0">
                <a:solidFill>
                  <a:srgbClr val="7F0000"/>
                </a:solidFill>
                <a:latin typeface="Arial"/>
                <a:cs typeface="Arial"/>
              </a:rPr>
              <a:t>commit point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when all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its 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operations that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access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the database </a:t>
            </a:r>
            <a:r>
              <a:rPr sz="2100" spc="-10" dirty="0">
                <a:solidFill>
                  <a:srgbClr val="7F0000"/>
                </a:solidFill>
                <a:latin typeface="Arial"/>
                <a:cs typeface="Arial"/>
              </a:rPr>
              <a:t>have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been executed  successfully </a:t>
            </a:r>
            <a:r>
              <a:rPr sz="2100" i="1" spc="-5" dirty="0">
                <a:solidFill>
                  <a:srgbClr val="7F0000"/>
                </a:solidFill>
                <a:latin typeface="Arial"/>
                <a:cs typeface="Arial"/>
              </a:rPr>
              <a:t>and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the </a:t>
            </a:r>
            <a:r>
              <a:rPr sz="2100" spc="-10" dirty="0">
                <a:solidFill>
                  <a:srgbClr val="7F0000"/>
                </a:solidFill>
                <a:latin typeface="Arial"/>
                <a:cs typeface="Arial"/>
              </a:rPr>
              <a:t>effect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of all the transaction operations on  the database has been recorded in the</a:t>
            </a:r>
            <a:r>
              <a:rPr sz="2100" spc="-2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log.</a:t>
            </a:r>
            <a:endParaRPr sz="2100">
              <a:latin typeface="Arial"/>
              <a:cs typeface="Arial"/>
            </a:endParaRPr>
          </a:p>
          <a:p>
            <a:pPr marL="756285" marR="807720" lvl="1" indent="-287020">
              <a:lnSpc>
                <a:spcPct val="80000"/>
              </a:lnSpc>
              <a:spcBef>
                <a:spcPts val="505"/>
              </a:spcBef>
              <a:buClr>
                <a:srgbClr val="3232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Beyond the commit point, the transaction is said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be  committed, and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its </a:t>
            </a:r>
            <a:r>
              <a:rPr sz="2100" spc="-10" dirty="0">
                <a:solidFill>
                  <a:srgbClr val="7F0000"/>
                </a:solidFill>
                <a:latin typeface="Arial"/>
                <a:cs typeface="Arial"/>
              </a:rPr>
              <a:t>effect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is assumed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be permanently  recorded in the</a:t>
            </a:r>
            <a:r>
              <a:rPr sz="2100" spc="-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database.</a:t>
            </a:r>
            <a:endParaRPr sz="21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buClr>
                <a:srgbClr val="3232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The transaction then writes an entry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[commit,T]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into the</a:t>
            </a:r>
            <a:r>
              <a:rPr sz="2100" spc="-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log.</a:t>
            </a:r>
            <a:endParaRPr sz="2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0032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323299"/>
                </a:solidFill>
                <a:latin typeface="Arial"/>
                <a:cs typeface="Arial"/>
              </a:rPr>
              <a:t>Roll Back of</a:t>
            </a:r>
            <a:r>
              <a:rPr sz="2400" b="1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23299"/>
                </a:solidFill>
                <a:latin typeface="Arial"/>
                <a:cs typeface="Arial"/>
              </a:rPr>
              <a:t>transactions: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505"/>
              </a:spcBef>
              <a:buClr>
                <a:srgbClr val="3232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Needed for transactions that </a:t>
            </a:r>
            <a:r>
              <a:rPr sz="2100" spc="-10" dirty="0">
                <a:solidFill>
                  <a:srgbClr val="7F0000"/>
                </a:solidFill>
                <a:latin typeface="Arial"/>
                <a:cs typeface="Arial"/>
              </a:rPr>
              <a:t>have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a [start_transaction,T] entry  into the log but no commit entry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[commit,T]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into the</a:t>
            </a:r>
            <a:r>
              <a:rPr sz="2100" spc="-2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log.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9" y="1194307"/>
            <a:ext cx="70173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Transaction </a:t>
            </a:r>
            <a:r>
              <a:rPr spc="-5" dirty="0"/>
              <a:t>and </a:t>
            </a:r>
            <a:r>
              <a:rPr dirty="0"/>
              <a:t>System </a:t>
            </a:r>
            <a:r>
              <a:rPr spc="-5" dirty="0"/>
              <a:t>Concepts</a:t>
            </a:r>
            <a:r>
              <a:rPr spc="-130" dirty="0"/>
              <a:t> </a:t>
            </a:r>
            <a:r>
              <a:rPr spc="-65" dirty="0"/>
              <a:t>(11)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207" y="2021839"/>
            <a:ext cx="8195945" cy="435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Commit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Point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of a </a:t>
            </a:r>
            <a:r>
              <a:rPr sz="2000" spc="-10" dirty="0">
                <a:solidFill>
                  <a:srgbClr val="323299"/>
                </a:solidFill>
                <a:latin typeface="Arial"/>
                <a:cs typeface="Arial"/>
              </a:rPr>
              <a:t>Transaction</a:t>
            </a:r>
            <a:r>
              <a:rPr sz="2000" spc="-15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(cont):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0032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323299"/>
                </a:solidFill>
                <a:latin typeface="Arial"/>
                <a:cs typeface="Arial"/>
              </a:rPr>
              <a:t>Redoing</a:t>
            </a:r>
            <a:r>
              <a:rPr sz="2000" b="1" spc="-1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23299"/>
                </a:solidFill>
                <a:latin typeface="Arial"/>
                <a:cs typeface="Arial"/>
              </a:rPr>
              <a:t>transactions:</a:t>
            </a:r>
            <a:endParaRPr sz="2000">
              <a:latin typeface="Arial"/>
              <a:cs typeface="Arial"/>
            </a:endParaRPr>
          </a:p>
          <a:p>
            <a:pPr marL="756285" marR="175260" lvl="1" indent="-287020">
              <a:lnSpc>
                <a:spcPct val="80000"/>
              </a:lnSpc>
              <a:spcBef>
                <a:spcPts val="480"/>
              </a:spcBef>
              <a:buClr>
                <a:srgbClr val="323299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Transactions that have written their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commit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entry in the log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must  also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have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recorded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all their write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operations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in the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log; otherwise 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they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would not be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committed,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so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their </a:t>
            </a:r>
            <a:r>
              <a:rPr sz="2000" spc="-10" dirty="0">
                <a:solidFill>
                  <a:srgbClr val="7F0000"/>
                </a:solidFill>
                <a:latin typeface="Arial"/>
                <a:cs typeface="Arial"/>
              </a:rPr>
              <a:t>effect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on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database</a:t>
            </a:r>
            <a:r>
              <a:rPr sz="2000" spc="-16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can  be redone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from the log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entries. (Notice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that the log file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must be  kept on</a:t>
            </a:r>
            <a:r>
              <a:rPr sz="2000" spc="-4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disk.</a:t>
            </a:r>
            <a:endParaRPr sz="2000">
              <a:latin typeface="Arial"/>
              <a:cs typeface="Arial"/>
            </a:endParaRPr>
          </a:p>
          <a:p>
            <a:pPr marL="756285" marR="144780" lvl="1" indent="-287020">
              <a:lnSpc>
                <a:spcPct val="80000"/>
              </a:lnSpc>
              <a:spcBef>
                <a:spcPts val="480"/>
              </a:spcBef>
              <a:buClr>
                <a:srgbClr val="323299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At the time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of a system crash, only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the log entries that have</a:t>
            </a:r>
            <a:r>
              <a:rPr sz="2000" spc="-16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been 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written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back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disk are considered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in the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recovery process  because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the contents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of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main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memory may be</a:t>
            </a:r>
            <a:r>
              <a:rPr sz="2000" spc="-17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lost.)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0032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323299"/>
                </a:solidFill>
                <a:latin typeface="Arial"/>
                <a:cs typeface="Arial"/>
              </a:rPr>
              <a:t>Force writing a</a:t>
            </a:r>
            <a:r>
              <a:rPr sz="2000" b="1" spc="-9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23299"/>
                </a:solidFill>
                <a:latin typeface="Arial"/>
                <a:cs typeface="Arial"/>
              </a:rPr>
              <a:t>log:</a:t>
            </a:r>
            <a:endParaRPr sz="2000">
              <a:latin typeface="Arial"/>
              <a:cs typeface="Arial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480"/>
              </a:spcBef>
              <a:buClr>
                <a:srgbClr val="323299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Before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a transaction reaches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its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commit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point,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any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portion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of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the  log that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has not been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written to the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disk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yet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must now be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written</a:t>
            </a:r>
            <a:r>
              <a:rPr sz="2000" spc="-18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to  the</a:t>
            </a:r>
            <a:r>
              <a:rPr sz="2000" spc="-2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disk.</a:t>
            </a:r>
            <a:endParaRPr sz="2000">
              <a:latin typeface="Arial"/>
              <a:cs typeface="Arial"/>
            </a:endParaRPr>
          </a:p>
          <a:p>
            <a:pPr marL="756285" marR="24765" lvl="1" indent="-287020">
              <a:lnSpc>
                <a:spcPct val="80000"/>
              </a:lnSpc>
              <a:spcBef>
                <a:spcPts val="480"/>
              </a:spcBef>
              <a:buClr>
                <a:srgbClr val="323299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This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process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is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called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force-writing the log file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before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committing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a  transaction.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9" y="891031"/>
            <a:ext cx="75126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 </a:t>
            </a:r>
            <a:r>
              <a:rPr spc="-5" dirty="0"/>
              <a:t>Desirable Properties of </a:t>
            </a:r>
            <a:r>
              <a:rPr spc="-15" dirty="0"/>
              <a:t>Transactions</a:t>
            </a:r>
            <a:r>
              <a:rPr spc="-160" dirty="0"/>
              <a:t> </a:t>
            </a:r>
            <a:r>
              <a:rPr spc="-5" dirty="0"/>
              <a:t>(1)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207" y="2022448"/>
            <a:ext cx="8158480" cy="36220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ACID properties:</a:t>
            </a:r>
            <a:endParaRPr sz="2000">
              <a:latin typeface="Arial"/>
              <a:cs typeface="Arial"/>
            </a:endParaRPr>
          </a:p>
          <a:p>
            <a:pPr marL="354965" marR="336550" indent="-342900">
              <a:lnSpc>
                <a:spcPts val="2160"/>
              </a:lnSpc>
              <a:spcBef>
                <a:spcPts val="509"/>
              </a:spcBef>
              <a:buClr>
                <a:srgbClr val="990032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323299"/>
                </a:solidFill>
                <a:latin typeface="Arial"/>
                <a:cs typeface="Arial"/>
              </a:rPr>
              <a:t>Atomicity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: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A transaction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is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an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atomic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unit of processing;</a:t>
            </a:r>
            <a:r>
              <a:rPr sz="2000" spc="-39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it is either 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performed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in its entirety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or not performed at</a:t>
            </a:r>
            <a:r>
              <a:rPr sz="2000" spc="-18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all.</a:t>
            </a:r>
            <a:endParaRPr sz="2000">
              <a:latin typeface="Arial"/>
              <a:cs typeface="Arial"/>
            </a:endParaRPr>
          </a:p>
          <a:p>
            <a:pPr marL="354965" marR="386715" indent="-342900">
              <a:lnSpc>
                <a:spcPts val="2160"/>
              </a:lnSpc>
              <a:spcBef>
                <a:spcPts val="480"/>
              </a:spcBef>
              <a:buClr>
                <a:srgbClr val="990032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323299"/>
                </a:solidFill>
                <a:latin typeface="Arial"/>
                <a:cs typeface="Arial"/>
              </a:rPr>
              <a:t>Consistency </a:t>
            </a:r>
            <a:r>
              <a:rPr sz="2000" b="1" spc="-5" dirty="0">
                <a:solidFill>
                  <a:srgbClr val="323299"/>
                </a:solidFill>
                <a:latin typeface="Arial"/>
                <a:cs typeface="Arial"/>
              </a:rPr>
              <a:t>preservation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: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A correct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execution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of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the</a:t>
            </a:r>
            <a:r>
              <a:rPr sz="2000" spc="-38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transaction  must take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database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from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one consistent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state to</a:t>
            </a:r>
            <a:r>
              <a:rPr sz="2000" spc="-21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323299"/>
                </a:solidFill>
                <a:latin typeface="Arial"/>
                <a:cs typeface="Arial"/>
              </a:rPr>
              <a:t>another.</a:t>
            </a:r>
            <a:endParaRPr sz="2000">
              <a:latin typeface="Arial"/>
              <a:cs typeface="Arial"/>
            </a:endParaRPr>
          </a:p>
          <a:p>
            <a:pPr marL="354965" marR="5080" indent="-342900">
              <a:lnSpc>
                <a:spcPts val="2160"/>
              </a:lnSpc>
              <a:spcBef>
                <a:spcPts val="480"/>
              </a:spcBef>
              <a:buClr>
                <a:srgbClr val="990032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  <a:tab pos="2144395" algn="l"/>
              </a:tabLst>
            </a:pPr>
            <a:r>
              <a:rPr sz="2000" b="1" spc="-5" dirty="0">
                <a:solidFill>
                  <a:srgbClr val="323299"/>
                </a:solidFill>
                <a:latin typeface="Arial"/>
                <a:cs typeface="Arial"/>
              </a:rPr>
              <a:t>Isolation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: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A transaction should not make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its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updates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visible to other 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transactions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until it is committed; this </a:t>
            </a:r>
            <a:r>
              <a:rPr sz="2000" spc="-20" dirty="0">
                <a:solidFill>
                  <a:srgbClr val="323299"/>
                </a:solidFill>
                <a:latin typeface="Arial"/>
                <a:cs typeface="Arial"/>
              </a:rPr>
              <a:t>property,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when enforced </a:t>
            </a:r>
            <a:r>
              <a:rPr sz="2000" spc="-20" dirty="0">
                <a:solidFill>
                  <a:srgbClr val="323299"/>
                </a:solidFill>
                <a:latin typeface="Arial"/>
                <a:cs typeface="Arial"/>
              </a:rPr>
              <a:t>strictly, 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solves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the temporary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update problem and makes cascading</a:t>
            </a:r>
            <a:r>
              <a:rPr sz="2000" spc="-19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rollbacks  of</a:t>
            </a:r>
            <a:r>
              <a:rPr sz="2000" spc="-2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transactions	unnecessary (see Chapter</a:t>
            </a:r>
            <a:r>
              <a:rPr sz="2000" spc="-10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21).</a:t>
            </a:r>
            <a:endParaRPr sz="2000">
              <a:latin typeface="Arial"/>
              <a:cs typeface="Arial"/>
            </a:endParaRPr>
          </a:p>
          <a:p>
            <a:pPr marL="354965" marR="10795" indent="-342900">
              <a:lnSpc>
                <a:spcPts val="2160"/>
              </a:lnSpc>
              <a:spcBef>
                <a:spcPts val="480"/>
              </a:spcBef>
              <a:buClr>
                <a:srgbClr val="990032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323299"/>
                </a:solidFill>
                <a:latin typeface="Arial"/>
                <a:cs typeface="Arial"/>
              </a:rPr>
              <a:t>Durability or permanency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: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Once a transaction changes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the 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database and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changes are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committed,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these changes must</a:t>
            </a:r>
            <a:r>
              <a:rPr sz="2000" spc="-204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never 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be lost because of subsequent</a:t>
            </a:r>
            <a:r>
              <a:rPr sz="2000" spc="-16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failure.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4 </a:t>
            </a:r>
            <a:r>
              <a:rPr spc="-5" dirty="0"/>
              <a:t>Characterizing Schedules Based</a:t>
            </a:r>
            <a:r>
              <a:rPr spc="-114" dirty="0"/>
              <a:t> </a:t>
            </a:r>
            <a:r>
              <a:rPr spc="-5" dirty="0"/>
              <a:t>on  Recoverability</a:t>
            </a:r>
            <a:r>
              <a:rPr spc="-25" dirty="0"/>
              <a:t> </a:t>
            </a:r>
            <a:r>
              <a:rPr spc="-5" dirty="0"/>
              <a:t>(1)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207" y="2009647"/>
            <a:ext cx="8219440" cy="3802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0032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15" dirty="0">
                <a:solidFill>
                  <a:srgbClr val="323299"/>
                </a:solidFill>
                <a:latin typeface="Arial"/>
                <a:cs typeface="Arial"/>
              </a:rPr>
              <a:t>Transaction </a:t>
            </a:r>
            <a:r>
              <a:rPr sz="2400" b="1" spc="-5" dirty="0">
                <a:solidFill>
                  <a:srgbClr val="323299"/>
                </a:solidFill>
                <a:latin typeface="Arial"/>
                <a:cs typeface="Arial"/>
              </a:rPr>
              <a:t>schedule or</a:t>
            </a:r>
            <a:r>
              <a:rPr sz="2400" b="1" spc="1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323299"/>
                </a:solidFill>
                <a:latin typeface="Arial"/>
                <a:cs typeface="Arial"/>
              </a:rPr>
              <a:t>history</a:t>
            </a:r>
            <a:r>
              <a:rPr sz="2400" spc="-10" dirty="0">
                <a:solidFill>
                  <a:srgbClr val="323299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756285" marR="26670" lvl="1" indent="-287020">
              <a:lnSpc>
                <a:spcPct val="80000"/>
              </a:lnSpc>
              <a:spcBef>
                <a:spcPts val="500"/>
              </a:spcBef>
              <a:buClr>
                <a:srgbClr val="3232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When transactions are executing concurrently in an interleaved  fashion, the order of execution of operations from the various  transactions forms what is known as a transaction schedule (or  history).</a:t>
            </a:r>
            <a:endParaRPr sz="2100">
              <a:latin typeface="Arial"/>
              <a:cs typeface="Arial"/>
            </a:endParaRPr>
          </a:p>
          <a:p>
            <a:pPr marL="354965" marR="486409" indent="-342900">
              <a:lnSpc>
                <a:spcPct val="80000"/>
              </a:lnSpc>
              <a:spcBef>
                <a:spcPts val="580"/>
              </a:spcBef>
              <a:buClr>
                <a:srgbClr val="990032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A </a:t>
            </a:r>
            <a:r>
              <a:rPr sz="2400" b="1" spc="-5" dirty="0">
                <a:solidFill>
                  <a:srgbClr val="323299"/>
                </a:solidFill>
                <a:latin typeface="Arial"/>
                <a:cs typeface="Arial"/>
              </a:rPr>
              <a:t>schedule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(or </a:t>
            </a:r>
            <a:r>
              <a:rPr sz="2400" b="1" spc="-10" dirty="0">
                <a:solidFill>
                  <a:srgbClr val="323299"/>
                </a:solidFill>
                <a:latin typeface="Arial"/>
                <a:cs typeface="Arial"/>
              </a:rPr>
              <a:t>history</a:t>
            </a:r>
            <a:r>
              <a:rPr sz="2400" spc="-10" dirty="0">
                <a:solidFill>
                  <a:srgbClr val="323299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S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of n transactions T1, T2,</a:t>
            </a:r>
            <a:r>
              <a:rPr sz="2400" spc="-20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…, 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Tn: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500"/>
              </a:spcBef>
              <a:buClr>
                <a:srgbClr val="3232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It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is an ordering of the operations of the transactions subject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to 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the constraint that, for each transaction </a:t>
            </a:r>
            <a:r>
              <a:rPr sz="2100" spc="-40" dirty="0">
                <a:solidFill>
                  <a:srgbClr val="7F0000"/>
                </a:solidFill>
                <a:latin typeface="Arial"/>
                <a:cs typeface="Arial"/>
              </a:rPr>
              <a:t>Ti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that participates in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S, 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the operations of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T1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in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S must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appear in the same order in  which they occur in</a:t>
            </a:r>
            <a:r>
              <a:rPr sz="2100" spc="-7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T1.</a:t>
            </a:r>
            <a:endParaRPr sz="2100">
              <a:latin typeface="Arial"/>
              <a:cs typeface="Arial"/>
            </a:endParaRPr>
          </a:p>
          <a:p>
            <a:pPr marL="756285" marR="247650" lvl="1" indent="-287020">
              <a:lnSpc>
                <a:spcPts val="2020"/>
              </a:lnSpc>
              <a:spcBef>
                <a:spcPts val="484"/>
              </a:spcBef>
              <a:buClr>
                <a:srgbClr val="3232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Note, </a:t>
            </a:r>
            <a:r>
              <a:rPr sz="2100" spc="-25" dirty="0">
                <a:solidFill>
                  <a:srgbClr val="7F0000"/>
                </a:solidFill>
                <a:latin typeface="Arial"/>
                <a:cs typeface="Arial"/>
              </a:rPr>
              <a:t>however,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that operations from other transactions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Tj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can  be interleaved with the operations of </a:t>
            </a:r>
            <a:r>
              <a:rPr sz="2100" spc="-40" dirty="0">
                <a:solidFill>
                  <a:srgbClr val="7F0000"/>
                </a:solidFill>
                <a:latin typeface="Arial"/>
                <a:cs typeface="Arial"/>
              </a:rPr>
              <a:t>Ti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in</a:t>
            </a:r>
            <a:r>
              <a:rPr sz="2100" spc="-2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S.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Characterizing Schedules Based on  Recoverability</a:t>
            </a:r>
            <a:r>
              <a:rPr spc="-25" dirty="0"/>
              <a:t> </a:t>
            </a:r>
            <a:r>
              <a:rPr spc="-5" dirty="0"/>
              <a:t>(2)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207" y="1995931"/>
            <a:ext cx="8086725" cy="429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Schedules classified 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on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recoverability: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323299"/>
                </a:solidFill>
                <a:latin typeface="Arial"/>
                <a:cs typeface="Arial"/>
              </a:rPr>
              <a:t>Recoverable</a:t>
            </a:r>
            <a:r>
              <a:rPr sz="2800" b="1" spc="2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23299"/>
                </a:solidFill>
                <a:latin typeface="Arial"/>
                <a:cs typeface="Arial"/>
              </a:rPr>
              <a:t>schedule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756285" marR="312420" lvl="1" indent="-287020">
              <a:lnSpc>
                <a:spcPts val="2690"/>
              </a:lnSpc>
              <a:spcBef>
                <a:spcPts val="645"/>
              </a:spcBef>
              <a:buClr>
                <a:srgbClr val="323299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One where no </a:t>
            </a:r>
            <a:r>
              <a:rPr sz="2800" dirty="0">
                <a:solidFill>
                  <a:srgbClr val="7F0000"/>
                </a:solidFill>
                <a:latin typeface="Arial"/>
                <a:cs typeface="Arial"/>
              </a:rPr>
              <a:t>transaction needs </a:t>
            </a: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to be rolled  </a:t>
            </a:r>
            <a:r>
              <a:rPr sz="2800" dirty="0">
                <a:solidFill>
                  <a:srgbClr val="7F0000"/>
                </a:solidFill>
                <a:latin typeface="Arial"/>
                <a:cs typeface="Arial"/>
              </a:rPr>
              <a:t>back.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695"/>
              </a:spcBef>
              <a:buClr>
                <a:srgbClr val="323299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7F0000"/>
                </a:solidFill>
                <a:latin typeface="Arial"/>
                <a:cs typeface="Arial"/>
              </a:rPr>
              <a:t>schedule </a:t>
            </a: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S is </a:t>
            </a:r>
            <a:r>
              <a:rPr sz="2800" dirty="0">
                <a:solidFill>
                  <a:srgbClr val="7F0000"/>
                </a:solidFill>
                <a:latin typeface="Arial"/>
                <a:cs typeface="Arial"/>
              </a:rPr>
              <a:t>recoverable </a:t>
            </a: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if no </a:t>
            </a:r>
            <a:r>
              <a:rPr sz="2800" dirty="0">
                <a:solidFill>
                  <a:srgbClr val="7F0000"/>
                </a:solidFill>
                <a:latin typeface="Arial"/>
                <a:cs typeface="Arial"/>
              </a:rPr>
              <a:t>transaction</a:t>
            </a:r>
            <a:r>
              <a:rPr sz="2800" spc="-22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T  in S commits </a:t>
            </a:r>
            <a:r>
              <a:rPr sz="2800" dirty="0">
                <a:solidFill>
                  <a:srgbClr val="7F0000"/>
                </a:solidFill>
                <a:latin typeface="Arial"/>
                <a:cs typeface="Arial"/>
              </a:rPr>
              <a:t>until </a:t>
            </a: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all </a:t>
            </a:r>
            <a:r>
              <a:rPr sz="2800" dirty="0">
                <a:solidFill>
                  <a:srgbClr val="7F0000"/>
                </a:solidFill>
                <a:latin typeface="Arial"/>
                <a:cs typeface="Arial"/>
              </a:rPr>
              <a:t>transactions </a:t>
            </a:r>
            <a:r>
              <a:rPr sz="2800" spc="-10" dirty="0">
                <a:solidFill>
                  <a:srgbClr val="7F0000"/>
                </a:solidFill>
                <a:latin typeface="Arial"/>
                <a:cs typeface="Arial"/>
              </a:rPr>
              <a:t>T’ </a:t>
            </a:r>
            <a:r>
              <a:rPr sz="2800" dirty="0">
                <a:solidFill>
                  <a:srgbClr val="7F0000"/>
                </a:solidFill>
                <a:latin typeface="Arial"/>
                <a:cs typeface="Arial"/>
              </a:rPr>
              <a:t>that have  </a:t>
            </a: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written an item </a:t>
            </a:r>
            <a:r>
              <a:rPr sz="2800" dirty="0">
                <a:solidFill>
                  <a:srgbClr val="7F0000"/>
                </a:solidFill>
                <a:latin typeface="Arial"/>
                <a:cs typeface="Arial"/>
              </a:rPr>
              <a:t>that </a:t>
            </a: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T </a:t>
            </a:r>
            <a:r>
              <a:rPr sz="2800" dirty="0">
                <a:solidFill>
                  <a:srgbClr val="7F0000"/>
                </a:solidFill>
                <a:latin typeface="Arial"/>
                <a:cs typeface="Arial"/>
              </a:rPr>
              <a:t>reads have</a:t>
            </a:r>
            <a:r>
              <a:rPr sz="2800" spc="-7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committed.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323299"/>
                </a:solidFill>
                <a:latin typeface="Arial"/>
                <a:cs typeface="Arial"/>
              </a:rPr>
              <a:t>Cascadeless</a:t>
            </a:r>
            <a:r>
              <a:rPr sz="2800" b="1" spc="2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23299"/>
                </a:solidFill>
                <a:latin typeface="Arial"/>
                <a:cs typeface="Arial"/>
              </a:rPr>
              <a:t>schedule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756285" marR="333375" lvl="1" indent="-287020">
              <a:lnSpc>
                <a:spcPct val="80000"/>
              </a:lnSpc>
              <a:spcBef>
                <a:spcPts val="670"/>
              </a:spcBef>
              <a:buClr>
                <a:srgbClr val="323299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  <a:tab pos="7249795" algn="l"/>
              </a:tabLst>
            </a:pPr>
            <a:r>
              <a:rPr sz="2800" spc="-10" dirty="0">
                <a:solidFill>
                  <a:srgbClr val="7F0000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7F0000"/>
                </a:solidFill>
                <a:latin typeface="Arial"/>
                <a:cs typeface="Arial"/>
              </a:rPr>
              <a:t>n</a:t>
            </a: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e</a:t>
            </a:r>
            <a:r>
              <a:rPr sz="2800" spc="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7F0000"/>
                </a:solidFill>
                <a:latin typeface="Arial"/>
                <a:cs typeface="Arial"/>
              </a:rPr>
              <a:t>w</a:t>
            </a:r>
            <a:r>
              <a:rPr sz="2800" dirty="0">
                <a:solidFill>
                  <a:srgbClr val="7F0000"/>
                </a:solidFill>
                <a:latin typeface="Arial"/>
                <a:cs typeface="Arial"/>
              </a:rPr>
              <a:t>he</a:t>
            </a: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re</a:t>
            </a:r>
            <a:r>
              <a:rPr sz="2800" spc="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0000"/>
                </a:solidFill>
                <a:latin typeface="Arial"/>
                <a:cs typeface="Arial"/>
              </a:rPr>
              <a:t>eve</a:t>
            </a: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ry</a:t>
            </a:r>
            <a:r>
              <a:rPr sz="2800" spc="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tr</a:t>
            </a:r>
            <a:r>
              <a:rPr sz="2800" dirty="0">
                <a:solidFill>
                  <a:srgbClr val="7F0000"/>
                </a:solidFill>
                <a:latin typeface="Arial"/>
                <a:cs typeface="Arial"/>
              </a:rPr>
              <a:t>ansac</a:t>
            </a: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ti</a:t>
            </a:r>
            <a:r>
              <a:rPr sz="2800" dirty="0">
                <a:solidFill>
                  <a:srgbClr val="7F0000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n r</a:t>
            </a:r>
            <a:r>
              <a:rPr sz="2800" dirty="0">
                <a:solidFill>
                  <a:srgbClr val="7F0000"/>
                </a:solidFill>
                <a:latin typeface="Arial"/>
                <a:cs typeface="Arial"/>
              </a:rPr>
              <a:t>ead</a:t>
            </a: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s</a:t>
            </a:r>
            <a:r>
              <a:rPr sz="2800" spc="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0000"/>
                </a:solidFill>
                <a:latin typeface="Arial"/>
                <a:cs typeface="Arial"/>
              </a:rPr>
              <a:t>on</a:t>
            </a: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ly</a:t>
            </a:r>
            <a:r>
              <a:rPr sz="2800" dirty="0">
                <a:solidFill>
                  <a:srgbClr val="7F0000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7F0000"/>
                </a:solidFill>
                <a:latin typeface="Arial"/>
                <a:cs typeface="Arial"/>
              </a:rPr>
              <a:t>h</a:t>
            </a: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e  items </a:t>
            </a:r>
            <a:r>
              <a:rPr sz="2800" dirty="0">
                <a:solidFill>
                  <a:srgbClr val="7F0000"/>
                </a:solidFill>
                <a:latin typeface="Arial"/>
                <a:cs typeface="Arial"/>
              </a:rPr>
              <a:t>that </a:t>
            </a: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are written </a:t>
            </a:r>
            <a:r>
              <a:rPr sz="2800" dirty="0">
                <a:solidFill>
                  <a:srgbClr val="7F0000"/>
                </a:solidFill>
                <a:latin typeface="Arial"/>
                <a:cs typeface="Arial"/>
              </a:rPr>
              <a:t>by </a:t>
            </a: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committed  </a:t>
            </a:r>
            <a:r>
              <a:rPr sz="2800" dirty="0">
                <a:solidFill>
                  <a:srgbClr val="7F0000"/>
                </a:solidFill>
                <a:latin typeface="Arial"/>
                <a:cs typeface="Arial"/>
              </a:rPr>
              <a:t>transactions.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24B0-00E9-4A40-A729-F0271470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3A29F-79DD-4778-BD4B-9F40875078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96D37-2FFF-44B5-85B5-531BB81A2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918" y="1707387"/>
            <a:ext cx="7068564" cy="313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22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Characterizing Schedules Based on  Recoverability</a:t>
            </a:r>
            <a:r>
              <a:rPr spc="-25" dirty="0"/>
              <a:t> </a:t>
            </a:r>
            <a:r>
              <a:rPr spc="-5" dirty="0"/>
              <a:t>(3)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207" y="1981301"/>
            <a:ext cx="8148955" cy="40462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3200" spc="-5" dirty="0">
                <a:solidFill>
                  <a:srgbClr val="323299"/>
                </a:solidFill>
                <a:latin typeface="Arial"/>
                <a:cs typeface="Arial"/>
              </a:rPr>
              <a:t>Schedules classified on recoverability</a:t>
            </a:r>
            <a:r>
              <a:rPr sz="3200" spc="-5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323299"/>
                </a:solidFill>
                <a:latin typeface="Arial"/>
                <a:cs typeface="Arial"/>
              </a:rPr>
              <a:t>(cont.):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990032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b="1" spc="-5" dirty="0">
                <a:solidFill>
                  <a:srgbClr val="323299"/>
                </a:solidFill>
                <a:latin typeface="Arial"/>
                <a:cs typeface="Arial"/>
              </a:rPr>
              <a:t>Schedules requiring </a:t>
            </a:r>
            <a:r>
              <a:rPr sz="3200" b="1" spc="-10" dirty="0">
                <a:solidFill>
                  <a:srgbClr val="323299"/>
                </a:solidFill>
                <a:latin typeface="Arial"/>
                <a:cs typeface="Arial"/>
              </a:rPr>
              <a:t>cascaded</a:t>
            </a:r>
            <a:r>
              <a:rPr sz="3200" b="1" spc="-8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323299"/>
                </a:solidFill>
                <a:latin typeface="Arial"/>
                <a:cs typeface="Arial"/>
              </a:rPr>
              <a:t>rollback</a:t>
            </a:r>
            <a:r>
              <a:rPr sz="3200" spc="-5" dirty="0">
                <a:solidFill>
                  <a:srgbClr val="323299"/>
                </a:solidFill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756285" marR="166370" lvl="1" indent="-287020">
              <a:lnSpc>
                <a:spcPts val="3240"/>
              </a:lnSpc>
              <a:spcBef>
                <a:spcPts val="775"/>
              </a:spcBef>
              <a:buClr>
                <a:srgbClr val="323299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3000" dirty="0">
                <a:solidFill>
                  <a:srgbClr val="7F0000"/>
                </a:solidFill>
                <a:latin typeface="Arial"/>
                <a:cs typeface="Arial"/>
              </a:rPr>
              <a:t>A schedule in which </a:t>
            </a:r>
            <a:r>
              <a:rPr sz="3000" spc="-5" dirty="0">
                <a:solidFill>
                  <a:srgbClr val="7F0000"/>
                </a:solidFill>
                <a:latin typeface="Arial"/>
                <a:cs typeface="Arial"/>
              </a:rPr>
              <a:t>uncommitted  transactions that read an item from a failed  transaction must be </a:t>
            </a:r>
            <a:r>
              <a:rPr sz="3000" dirty="0">
                <a:solidFill>
                  <a:srgbClr val="7F0000"/>
                </a:solidFill>
                <a:latin typeface="Arial"/>
                <a:cs typeface="Arial"/>
              </a:rPr>
              <a:t>rolled</a:t>
            </a:r>
            <a:r>
              <a:rPr sz="3000" spc="-4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7F0000"/>
                </a:solidFill>
                <a:latin typeface="Arial"/>
                <a:cs typeface="Arial"/>
              </a:rPr>
              <a:t>back.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lr>
                <a:srgbClr val="99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323299"/>
                </a:solidFill>
                <a:latin typeface="Arial"/>
                <a:cs typeface="Arial"/>
              </a:rPr>
              <a:t>Strict</a:t>
            </a:r>
            <a:r>
              <a:rPr sz="2800" b="1" spc="-1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23299"/>
                </a:solidFill>
                <a:latin typeface="Arial"/>
                <a:cs typeface="Arial"/>
              </a:rPr>
              <a:t>Schedules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756285" marR="10160" lvl="1" indent="-287020">
              <a:lnSpc>
                <a:spcPts val="2810"/>
              </a:lnSpc>
              <a:spcBef>
                <a:spcPts val="670"/>
              </a:spcBef>
              <a:buClr>
                <a:srgbClr val="3232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A schedule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in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which a transaction can neither</a:t>
            </a:r>
            <a:r>
              <a:rPr sz="2600" spc="-24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read  or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write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an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item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X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until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the last transaction that 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wrote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X has</a:t>
            </a:r>
            <a:r>
              <a:rPr sz="2600" spc="-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committed.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5 </a:t>
            </a:r>
            <a:r>
              <a:rPr spc="-5" dirty="0"/>
              <a:t>Characterizing Schedules Based</a:t>
            </a:r>
            <a:r>
              <a:rPr spc="-114" dirty="0"/>
              <a:t> </a:t>
            </a:r>
            <a:r>
              <a:rPr spc="-5" dirty="0"/>
              <a:t>on  Serializability (1)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207" y="1995529"/>
            <a:ext cx="8230234" cy="39954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99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Serial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 schedule: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30"/>
              </a:spcBef>
              <a:buClr>
                <a:srgbClr val="3232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A schedule S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is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serial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if, for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every transaction T 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participating in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the schedule,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all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the operations of T  are executed consecutively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in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the</a:t>
            </a:r>
            <a:r>
              <a:rPr sz="2600" spc="-5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schedule.</a:t>
            </a:r>
            <a:endParaRPr sz="2600">
              <a:latin typeface="Arial"/>
              <a:cs typeface="Arial"/>
            </a:endParaRPr>
          </a:p>
          <a:p>
            <a:pPr marL="1155065" marR="1288415" lvl="2" indent="-228600">
              <a:lnSpc>
                <a:spcPct val="100000"/>
              </a:lnSpc>
              <a:spcBef>
                <a:spcPts val="585"/>
              </a:spcBef>
              <a:buClr>
                <a:srgbClr val="990032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Otherwise, the schedule is called nonserial  schedule.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99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Serializable</a:t>
            </a:r>
            <a:r>
              <a:rPr sz="2800" spc="1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schedule:</a:t>
            </a:r>
            <a:endParaRPr sz="2800">
              <a:latin typeface="Arial"/>
              <a:cs typeface="Arial"/>
            </a:endParaRPr>
          </a:p>
          <a:p>
            <a:pPr marL="756285" marR="293370" lvl="1" indent="-287020">
              <a:lnSpc>
                <a:spcPct val="100000"/>
              </a:lnSpc>
              <a:spcBef>
                <a:spcPts val="635"/>
              </a:spcBef>
              <a:buClr>
                <a:srgbClr val="3232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A schedule S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is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serializable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if it is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equivalent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to 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some serial schedule of the same n</a:t>
            </a:r>
            <a:r>
              <a:rPr sz="2600" spc="-10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transactions.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Characterizing Schedules Based on  Serializability (2)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207" y="1995529"/>
            <a:ext cx="8031480" cy="45745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99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Result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equivalent:</a:t>
            </a:r>
            <a:endParaRPr sz="2800">
              <a:latin typeface="Arial"/>
              <a:cs typeface="Arial"/>
            </a:endParaRPr>
          </a:p>
          <a:p>
            <a:pPr marL="756285" marR="79375" lvl="1" indent="-287020">
              <a:lnSpc>
                <a:spcPct val="100000"/>
              </a:lnSpc>
              <a:spcBef>
                <a:spcPts val="630"/>
              </a:spcBef>
              <a:buClr>
                <a:srgbClr val="3232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45" dirty="0">
                <a:solidFill>
                  <a:srgbClr val="7F0000"/>
                </a:solidFill>
                <a:latin typeface="Arial"/>
                <a:cs typeface="Arial"/>
              </a:rPr>
              <a:t>Two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schedules are called result equivalent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if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they  produce the same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final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state of the</a:t>
            </a:r>
            <a:r>
              <a:rPr sz="2600" spc="-4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database.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Clr>
                <a:srgbClr val="99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Conflict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equivalent: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35"/>
              </a:spcBef>
              <a:buClr>
                <a:srgbClr val="3232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45" dirty="0">
                <a:solidFill>
                  <a:srgbClr val="7F0000"/>
                </a:solidFill>
                <a:latin typeface="Arial"/>
                <a:cs typeface="Arial"/>
              </a:rPr>
              <a:t>Two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schedules are said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to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be conflict equivalent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if 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the order of any two conflicting operations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is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the  same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in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both</a:t>
            </a:r>
            <a:r>
              <a:rPr sz="2600" spc="-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schedules.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99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Conflict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serializable:</a:t>
            </a:r>
            <a:endParaRPr sz="2800">
              <a:latin typeface="Arial"/>
              <a:cs typeface="Arial"/>
            </a:endParaRPr>
          </a:p>
          <a:p>
            <a:pPr marL="756285" marR="99060" lvl="1" indent="-287020">
              <a:lnSpc>
                <a:spcPct val="100000"/>
              </a:lnSpc>
              <a:spcBef>
                <a:spcPts val="635"/>
              </a:spcBef>
              <a:buClr>
                <a:srgbClr val="3232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A schedule S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is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said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to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be conflict serializable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if</a:t>
            </a:r>
            <a:r>
              <a:rPr sz="2600" spc="-23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it  is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conflict equivalent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to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some serial schedule</a:t>
            </a:r>
            <a:r>
              <a:rPr sz="2600" spc="-10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S’.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Characterizing Schedules Based on  Serializability (3)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207" y="1995321"/>
            <a:ext cx="8072120" cy="36175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99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Being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serializable 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is </a:t>
            </a:r>
            <a:r>
              <a:rPr sz="2800" u="heavy" dirty="0">
                <a:solidFill>
                  <a:srgbClr val="323299"/>
                </a:solidFill>
                <a:uFill>
                  <a:solidFill>
                    <a:srgbClr val="323298"/>
                  </a:solidFill>
                </a:uFill>
                <a:latin typeface="Arial"/>
                <a:cs typeface="Arial"/>
              </a:rPr>
              <a:t>not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the same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as being</a:t>
            </a:r>
            <a:r>
              <a:rPr sz="2800" spc="2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serial</a:t>
            </a:r>
            <a:endParaRPr sz="2800">
              <a:latin typeface="Arial"/>
              <a:cs typeface="Arial"/>
            </a:endParaRPr>
          </a:p>
          <a:p>
            <a:pPr marL="354965" marR="242570" indent="-342900">
              <a:lnSpc>
                <a:spcPct val="100000"/>
              </a:lnSpc>
              <a:spcBef>
                <a:spcPts val="675"/>
              </a:spcBef>
              <a:buClr>
                <a:srgbClr val="99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Being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serializable 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implies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that 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schedule 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is a </a:t>
            </a:r>
            <a:r>
              <a:rPr sz="2800" u="heavy" spc="-5" dirty="0">
                <a:solidFill>
                  <a:srgbClr val="323299"/>
                </a:solidFill>
                <a:uFill>
                  <a:solidFill>
                    <a:srgbClr val="323298"/>
                  </a:solidFill>
                </a:uFill>
                <a:latin typeface="Arial"/>
                <a:cs typeface="Arial"/>
              </a:rPr>
              <a:t> </a:t>
            </a:r>
            <a:r>
              <a:rPr sz="2800" u="heavy" dirty="0">
                <a:solidFill>
                  <a:srgbClr val="323299"/>
                </a:solidFill>
                <a:uFill>
                  <a:solidFill>
                    <a:srgbClr val="323298"/>
                  </a:solidFill>
                </a:uFill>
                <a:latin typeface="Arial"/>
                <a:cs typeface="Arial"/>
              </a:rPr>
              <a:t>correct</a:t>
            </a:r>
            <a:r>
              <a:rPr sz="2800" spc="-1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schedule.</a:t>
            </a:r>
            <a:endParaRPr sz="2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630"/>
              </a:spcBef>
              <a:buClr>
                <a:srgbClr val="3232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It will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leave the database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in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a consistent</a:t>
            </a:r>
            <a:r>
              <a:rPr sz="2600" spc="-5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state.</a:t>
            </a:r>
            <a:endParaRPr sz="2600">
              <a:latin typeface="Arial"/>
              <a:cs typeface="Arial"/>
            </a:endParaRPr>
          </a:p>
          <a:p>
            <a:pPr marL="756285" marR="6985" lvl="1" indent="-287020">
              <a:lnSpc>
                <a:spcPct val="100000"/>
              </a:lnSpc>
              <a:spcBef>
                <a:spcPts val="625"/>
              </a:spcBef>
              <a:buClr>
                <a:srgbClr val="3232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The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interleaving is appropriate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and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will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result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in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a  state as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if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the transactions were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serially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executed,  yet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will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achieve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efficiency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due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to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concurrent  execution.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Characterizing Schedules Based on  Serializability (4)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207" y="1995529"/>
            <a:ext cx="7830820" cy="228219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99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Serializability is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hard 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to</a:t>
            </a:r>
            <a:r>
              <a:rPr sz="2800" spc="1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check.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30"/>
              </a:spcBef>
              <a:buClr>
                <a:srgbClr val="3232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Interleaving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of operations occurs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in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an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operating 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system through some</a:t>
            </a:r>
            <a:r>
              <a:rPr sz="2600" spc="-5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scheduler</a:t>
            </a:r>
            <a:endParaRPr sz="2600">
              <a:latin typeface="Arial"/>
              <a:cs typeface="Arial"/>
            </a:endParaRPr>
          </a:p>
          <a:p>
            <a:pPr marL="756285" marR="666750" lvl="1" indent="-287020">
              <a:lnSpc>
                <a:spcPct val="100000"/>
              </a:lnSpc>
              <a:spcBef>
                <a:spcPts val="625"/>
              </a:spcBef>
              <a:buClr>
                <a:srgbClr val="3232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10" dirty="0">
                <a:solidFill>
                  <a:srgbClr val="7F0000"/>
                </a:solidFill>
                <a:latin typeface="Arial"/>
                <a:cs typeface="Arial"/>
              </a:rPr>
              <a:t>Difficult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to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determine beforehand how the  operations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in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a schedule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will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be</a:t>
            </a:r>
            <a:r>
              <a:rPr sz="2600" spc="-8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interleaved.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Characterizing Schedules Based on  Serializability (5)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207" y="1995931"/>
            <a:ext cx="7938770" cy="4159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Practical</a:t>
            </a:r>
            <a:r>
              <a:rPr sz="2800" spc="-1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approach:</a:t>
            </a:r>
            <a:endParaRPr sz="2800">
              <a:latin typeface="Arial"/>
              <a:cs typeface="Arial"/>
            </a:endParaRPr>
          </a:p>
          <a:p>
            <a:pPr marL="354965" marR="567055" indent="-342900">
              <a:lnSpc>
                <a:spcPts val="2690"/>
              </a:lnSpc>
              <a:spcBef>
                <a:spcPts val="645"/>
              </a:spcBef>
              <a:buClr>
                <a:srgbClr val="99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Come up with methods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(protocols) 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to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ensure  </a:t>
            </a:r>
            <a:r>
              <a:rPr sz="2800" spc="-15" dirty="0">
                <a:solidFill>
                  <a:srgbClr val="323299"/>
                </a:solidFill>
                <a:latin typeface="Arial"/>
                <a:cs typeface="Arial"/>
              </a:rPr>
              <a:t>serializability.</a:t>
            </a:r>
            <a:endParaRPr sz="2800">
              <a:latin typeface="Arial"/>
              <a:cs typeface="Arial"/>
            </a:endParaRPr>
          </a:p>
          <a:p>
            <a:pPr marL="354965" marR="276225" indent="-342900">
              <a:lnSpc>
                <a:spcPct val="80000"/>
              </a:lnSpc>
              <a:spcBef>
                <a:spcPts val="695"/>
              </a:spcBef>
              <a:buClr>
                <a:srgbClr val="99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15" dirty="0">
                <a:solidFill>
                  <a:srgbClr val="323299"/>
                </a:solidFill>
                <a:latin typeface="Arial"/>
                <a:cs typeface="Arial"/>
              </a:rPr>
              <a:t>It’s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not possible 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to determine when a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schedule  begins and 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when it</a:t>
            </a:r>
            <a:r>
              <a:rPr sz="2800" spc="2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ends.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630"/>
              </a:spcBef>
              <a:buClr>
                <a:srgbClr val="3232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Hence, we reduce the problem of checking the  whole schedule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to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checking only a </a:t>
            </a:r>
            <a:r>
              <a:rPr sz="2600" b="1" dirty="0">
                <a:solidFill>
                  <a:srgbClr val="7F0000"/>
                </a:solidFill>
                <a:latin typeface="Arial"/>
                <a:cs typeface="Arial"/>
              </a:rPr>
              <a:t>committed  project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of the schedule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(i.e.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operations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from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only  the committed</a:t>
            </a:r>
            <a:r>
              <a:rPr sz="2600" spc="-2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transactions.)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ts val="3350"/>
              </a:lnSpc>
              <a:buClr>
                <a:srgbClr val="99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Current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approach used 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in most</a:t>
            </a:r>
            <a:r>
              <a:rPr sz="2800" spc="3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DBMSs:</a:t>
            </a:r>
            <a:endParaRPr sz="2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10"/>
              </a:spcBef>
              <a:buClr>
                <a:srgbClr val="3232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Use of locks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with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two phase</a:t>
            </a:r>
            <a:r>
              <a:rPr sz="2600" spc="-5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locking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207" y="1995529"/>
            <a:ext cx="7165975" cy="41783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99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15" dirty="0">
                <a:solidFill>
                  <a:srgbClr val="323299"/>
                </a:solidFill>
                <a:latin typeface="Arial"/>
                <a:cs typeface="Arial"/>
              </a:rPr>
              <a:t>View</a:t>
            </a:r>
            <a:r>
              <a:rPr sz="2800" spc="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equivalence: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30"/>
              </a:spcBef>
              <a:buClr>
                <a:srgbClr val="3232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A less restrictive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definition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of equivalence</a:t>
            </a:r>
            <a:r>
              <a:rPr sz="2600" spc="-229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of  schedules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323299"/>
              </a:buClr>
              <a:buFont typeface="Wingdings"/>
              <a:buChar char=""/>
            </a:pP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10"/>
              </a:spcBef>
              <a:buClr>
                <a:srgbClr val="99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15" dirty="0">
                <a:solidFill>
                  <a:srgbClr val="323299"/>
                </a:solidFill>
                <a:latin typeface="Arial"/>
                <a:cs typeface="Arial"/>
              </a:rPr>
              <a:t>View</a:t>
            </a:r>
            <a:r>
              <a:rPr sz="2800" spc="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serializability:</a:t>
            </a:r>
            <a:endParaRPr sz="2800">
              <a:latin typeface="Arial"/>
              <a:cs typeface="Arial"/>
            </a:endParaRPr>
          </a:p>
          <a:p>
            <a:pPr marL="756285" marR="482600" lvl="1" indent="-287020">
              <a:lnSpc>
                <a:spcPct val="100000"/>
              </a:lnSpc>
              <a:spcBef>
                <a:spcPts val="630"/>
              </a:spcBef>
              <a:buClr>
                <a:srgbClr val="3232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Definition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of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serializability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based on view  equivalence.</a:t>
            </a:r>
            <a:endParaRPr sz="2600">
              <a:latin typeface="Arial"/>
              <a:cs typeface="Arial"/>
            </a:endParaRPr>
          </a:p>
          <a:p>
            <a:pPr marL="756285" marR="356235" lvl="1" indent="-287020">
              <a:lnSpc>
                <a:spcPct val="100000"/>
              </a:lnSpc>
              <a:spcBef>
                <a:spcPts val="625"/>
              </a:spcBef>
              <a:buClr>
                <a:srgbClr val="3232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A schedule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is </a:t>
            </a:r>
            <a:r>
              <a:rPr sz="2600" i="1" dirty="0">
                <a:solidFill>
                  <a:srgbClr val="7F0000"/>
                </a:solidFill>
                <a:latin typeface="Arial"/>
                <a:cs typeface="Arial"/>
              </a:rPr>
              <a:t>view serializable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if it is</a:t>
            </a:r>
            <a:r>
              <a:rPr sz="2600" spc="-23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7F0000"/>
                </a:solidFill>
                <a:latin typeface="Arial"/>
                <a:cs typeface="Arial"/>
              </a:rPr>
              <a:t>view  equivalent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to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a serial</a:t>
            </a:r>
            <a:r>
              <a:rPr sz="2600" spc="-4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schedule.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859027"/>
            <a:ext cx="647890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Characterizing Schedules Based on  Serializability (6)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207" y="2009647"/>
            <a:ext cx="8196580" cy="34366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45465" marR="774700" indent="-533400">
              <a:lnSpc>
                <a:spcPct val="80000"/>
              </a:lnSpc>
              <a:spcBef>
                <a:spcPts val="675"/>
              </a:spcBef>
              <a:buClr>
                <a:srgbClr val="990032"/>
              </a:buClr>
              <a:buSzPct val="58333"/>
              <a:buFont typeface="Wingdings"/>
              <a:buChar char=""/>
              <a:tabLst>
                <a:tab pos="545465" algn="l"/>
                <a:tab pos="546100" algn="l"/>
              </a:tabLst>
            </a:pPr>
            <a:r>
              <a:rPr sz="2400" spc="-50" dirty="0">
                <a:solidFill>
                  <a:srgbClr val="323299"/>
                </a:solidFill>
                <a:latin typeface="Arial"/>
                <a:cs typeface="Arial"/>
              </a:rPr>
              <a:t>Two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schedules are said 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be view equivalent if the  following three conditions</a:t>
            </a:r>
            <a:r>
              <a:rPr sz="2400" spc="6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hold:</a:t>
            </a:r>
            <a:endParaRPr sz="2400">
              <a:latin typeface="Arial"/>
              <a:cs typeface="Arial"/>
            </a:endParaRPr>
          </a:p>
          <a:p>
            <a:pPr marL="964565" marR="159385" lvl="1" indent="-495300">
              <a:lnSpc>
                <a:spcPts val="2020"/>
              </a:lnSpc>
              <a:spcBef>
                <a:spcPts val="484"/>
              </a:spcBef>
              <a:buClr>
                <a:srgbClr val="323299"/>
              </a:buClr>
              <a:buAutoNum type="arabicPeriod"/>
              <a:tabLst>
                <a:tab pos="964565" algn="l"/>
                <a:tab pos="965200" algn="l"/>
              </a:tabLst>
            </a:pP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The same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set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of transactions participates in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S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and S’, and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S 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and S’ include the same operations of those</a:t>
            </a:r>
            <a:r>
              <a:rPr sz="2100" spc="-9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transactions.</a:t>
            </a:r>
            <a:endParaRPr sz="2100">
              <a:latin typeface="Arial"/>
              <a:cs typeface="Arial"/>
            </a:endParaRPr>
          </a:p>
          <a:p>
            <a:pPr marL="964565" marR="5080" lvl="1" indent="-495300">
              <a:lnSpc>
                <a:spcPct val="80000"/>
              </a:lnSpc>
              <a:spcBef>
                <a:spcPts val="515"/>
              </a:spcBef>
              <a:buClr>
                <a:srgbClr val="323299"/>
              </a:buClr>
              <a:buAutoNum type="arabicPeriod"/>
              <a:tabLst>
                <a:tab pos="964565" algn="l"/>
                <a:tab pos="965200" algn="l"/>
              </a:tabLst>
            </a:pP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For any operation Ri(X) of </a:t>
            </a:r>
            <a:r>
              <a:rPr sz="2100" spc="-40" dirty="0">
                <a:solidFill>
                  <a:srgbClr val="7F0000"/>
                </a:solidFill>
                <a:latin typeface="Arial"/>
                <a:cs typeface="Arial"/>
              </a:rPr>
              <a:t>Ti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in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S, if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the value of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X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read by  the operation has been written by an operation Wj(X) of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Tj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(or 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if it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is the original value of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X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before the schedule started), the  same condition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must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hold for the value of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X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read by  operation Ri(X) of </a:t>
            </a:r>
            <a:r>
              <a:rPr sz="2100" spc="-40" dirty="0">
                <a:solidFill>
                  <a:srgbClr val="7F0000"/>
                </a:solidFill>
                <a:latin typeface="Arial"/>
                <a:cs typeface="Arial"/>
              </a:rPr>
              <a:t>Ti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in</a:t>
            </a:r>
            <a:r>
              <a:rPr sz="2100" spc="-2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S’.</a:t>
            </a:r>
            <a:endParaRPr sz="2100">
              <a:latin typeface="Arial"/>
              <a:cs typeface="Arial"/>
            </a:endParaRPr>
          </a:p>
          <a:p>
            <a:pPr marL="964565" marR="72390" lvl="1" indent="-495300">
              <a:lnSpc>
                <a:spcPct val="80000"/>
              </a:lnSpc>
              <a:spcBef>
                <a:spcPts val="505"/>
              </a:spcBef>
              <a:buClr>
                <a:srgbClr val="323299"/>
              </a:buClr>
              <a:buAutoNum type="arabicPeriod"/>
              <a:tabLst>
                <a:tab pos="964565" algn="l"/>
                <a:tab pos="965200" algn="l"/>
              </a:tabLst>
            </a:pP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If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the operation Wk(Y) of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Tk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is the last operation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write item 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Y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in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S,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then Wk(Y) of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Tk must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also be the last operation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to 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write item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Y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in</a:t>
            </a:r>
            <a:r>
              <a:rPr sz="2100" spc="-8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S’.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Characterizing Schedules Based on  Serializability</a:t>
            </a:r>
            <a:r>
              <a:rPr sz="3600" spc="-50" dirty="0"/>
              <a:t> </a:t>
            </a:r>
            <a:r>
              <a:rPr sz="3600" spc="-5" dirty="0"/>
              <a:t>(7)</a:t>
            </a:r>
            <a:endParaRPr sz="3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Characterizing Schedules Based on  Serializability (8)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207" y="1995529"/>
            <a:ext cx="8218170" cy="30746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99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The premise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behind view</a:t>
            </a:r>
            <a:r>
              <a:rPr sz="2800" spc="4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equivalence: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30"/>
              </a:spcBef>
              <a:buClr>
                <a:srgbClr val="3232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As long as each read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operation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of a transaction  reads the result of </a:t>
            </a:r>
            <a:r>
              <a:rPr sz="2600" i="1" dirty="0">
                <a:solidFill>
                  <a:srgbClr val="7F0000"/>
                </a:solidFill>
                <a:latin typeface="Arial"/>
                <a:cs typeface="Arial"/>
              </a:rPr>
              <a:t>the </a:t>
            </a:r>
            <a:r>
              <a:rPr sz="2600" i="1" spc="-5" dirty="0">
                <a:solidFill>
                  <a:srgbClr val="7F0000"/>
                </a:solidFill>
                <a:latin typeface="Arial"/>
                <a:cs typeface="Arial"/>
              </a:rPr>
              <a:t>same write operation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in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both  schedules, the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write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operations of each transaction  must produce the same</a:t>
            </a:r>
            <a:r>
              <a:rPr sz="2600" spc="-6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results.</a:t>
            </a:r>
            <a:endParaRPr sz="2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625"/>
              </a:spcBef>
              <a:buClr>
                <a:srgbClr val="3232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“</a:t>
            </a:r>
            <a:r>
              <a:rPr sz="2600" b="1" dirty="0">
                <a:solidFill>
                  <a:srgbClr val="7F0000"/>
                </a:solidFill>
                <a:latin typeface="Arial"/>
                <a:cs typeface="Arial"/>
              </a:rPr>
              <a:t>The view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”: the read operations are said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to</a:t>
            </a:r>
            <a:r>
              <a:rPr sz="2600" spc="-8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see</a:t>
            </a:r>
            <a:endParaRPr sz="26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600" i="1" dirty="0">
                <a:solidFill>
                  <a:srgbClr val="7F0000"/>
                </a:solidFill>
                <a:latin typeface="Arial"/>
                <a:cs typeface="Arial"/>
              </a:rPr>
              <a:t>the </a:t>
            </a:r>
            <a:r>
              <a:rPr sz="2600" i="1" spc="-5" dirty="0">
                <a:solidFill>
                  <a:srgbClr val="7F0000"/>
                </a:solidFill>
                <a:latin typeface="Arial"/>
                <a:cs typeface="Arial"/>
              </a:rPr>
              <a:t>same </a:t>
            </a:r>
            <a:r>
              <a:rPr sz="2600" i="1" dirty="0">
                <a:solidFill>
                  <a:srgbClr val="7F0000"/>
                </a:solidFill>
                <a:latin typeface="Arial"/>
                <a:cs typeface="Arial"/>
              </a:rPr>
              <a:t>view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in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both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schedules.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Characterizing Schedules Based on  Serializability (9)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207" y="1995931"/>
            <a:ext cx="8154034" cy="420179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4965" marR="1164590" indent="-342900">
              <a:lnSpc>
                <a:spcPct val="80000"/>
              </a:lnSpc>
              <a:spcBef>
                <a:spcPts val="765"/>
              </a:spcBef>
              <a:buClr>
                <a:srgbClr val="99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323299"/>
                </a:solidFill>
                <a:latin typeface="Arial"/>
                <a:cs typeface="Arial"/>
              </a:rPr>
              <a:t>Relationship between </a:t>
            </a:r>
            <a:r>
              <a:rPr sz="2800" b="1" dirty="0">
                <a:solidFill>
                  <a:srgbClr val="323299"/>
                </a:solidFill>
                <a:latin typeface="Arial"/>
                <a:cs typeface="Arial"/>
              </a:rPr>
              <a:t>view </a:t>
            </a:r>
            <a:r>
              <a:rPr sz="2800" b="1" spc="-5" dirty="0">
                <a:solidFill>
                  <a:srgbClr val="323299"/>
                </a:solidFill>
                <a:latin typeface="Arial"/>
                <a:cs typeface="Arial"/>
              </a:rPr>
              <a:t>and conflict  equivalence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635"/>
              </a:spcBef>
              <a:buClr>
                <a:srgbClr val="3232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  <a:tab pos="7947659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The two are same under </a:t>
            </a:r>
            <a:r>
              <a:rPr sz="2600" b="1" dirty="0">
                <a:solidFill>
                  <a:srgbClr val="7F0000"/>
                </a:solidFill>
                <a:latin typeface="Arial"/>
                <a:cs typeface="Arial"/>
              </a:rPr>
              <a:t>constrained write  assumption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which assumes that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if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T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writes </a:t>
            </a:r>
            <a:r>
              <a:rPr sz="2600" spc="-15" dirty="0">
                <a:solidFill>
                  <a:srgbClr val="7F0000"/>
                </a:solidFill>
                <a:latin typeface="Arial"/>
                <a:cs typeface="Arial"/>
              </a:rPr>
              <a:t>X,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it is  </a:t>
            </a:r>
            <a:r>
              <a:rPr sz="2600" spc="5" dirty="0">
                <a:solidFill>
                  <a:srgbClr val="7F0000"/>
                </a:solidFill>
                <a:latin typeface="Arial"/>
                <a:cs typeface="Arial"/>
              </a:rPr>
              <a:t>c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on</a:t>
            </a:r>
            <a:r>
              <a:rPr sz="2600" spc="5" dirty="0">
                <a:solidFill>
                  <a:srgbClr val="7F0000"/>
                </a:solidFill>
                <a:latin typeface="Arial"/>
                <a:cs typeface="Arial"/>
              </a:rPr>
              <a:t>s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tr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a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ned</a:t>
            </a:r>
            <a:r>
              <a:rPr sz="2600" spc="-2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by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t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he </a:t>
            </a:r>
            <a:r>
              <a:rPr sz="2600" spc="5" dirty="0">
                <a:solidFill>
                  <a:srgbClr val="7F0000"/>
                </a:solidFill>
                <a:latin typeface="Arial"/>
                <a:cs typeface="Arial"/>
              </a:rPr>
              <a:t>v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a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l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ue of</a:t>
            </a:r>
            <a:r>
              <a:rPr sz="2600" spc="-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X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t</a:t>
            </a:r>
            <a:r>
              <a:rPr sz="2600" spc="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r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ead;</a:t>
            </a:r>
            <a:r>
              <a:rPr sz="2600" spc="-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i.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e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.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,</a:t>
            </a:r>
            <a:r>
              <a:rPr sz="2600" spc="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new</a:t>
            </a:r>
            <a:r>
              <a:rPr sz="2600" spc="-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X	= 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f(old </a:t>
            </a:r>
            <a:r>
              <a:rPr sz="2600" spc="-15" dirty="0">
                <a:solidFill>
                  <a:srgbClr val="7F0000"/>
                </a:solidFill>
                <a:latin typeface="Arial"/>
                <a:cs typeface="Arial"/>
              </a:rPr>
              <a:t>X)</a:t>
            </a:r>
            <a:endParaRPr sz="2600">
              <a:latin typeface="Arial"/>
              <a:cs typeface="Arial"/>
            </a:endParaRPr>
          </a:p>
          <a:p>
            <a:pPr marL="756285" marR="444500" lvl="1" indent="-287020">
              <a:lnSpc>
                <a:spcPct val="80000"/>
              </a:lnSpc>
              <a:spcBef>
                <a:spcPts val="620"/>
              </a:spcBef>
              <a:buClr>
                <a:srgbClr val="3232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Conflict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serializability is </a:t>
            </a:r>
            <a:r>
              <a:rPr sz="2600" b="1" spc="-5" dirty="0">
                <a:solidFill>
                  <a:srgbClr val="7F0000"/>
                </a:solidFill>
                <a:latin typeface="Arial"/>
                <a:cs typeface="Arial"/>
              </a:rPr>
              <a:t>stricter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than view  </a:t>
            </a:r>
            <a:r>
              <a:rPr sz="2600" spc="-15" dirty="0">
                <a:solidFill>
                  <a:srgbClr val="7F0000"/>
                </a:solidFill>
                <a:latin typeface="Arial"/>
                <a:cs typeface="Arial"/>
              </a:rPr>
              <a:t>serializability.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With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unconstrained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write (or blind  write),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a schedule that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is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view serializable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is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not  necessarily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conflict</a:t>
            </a:r>
            <a:r>
              <a:rPr sz="2600" spc="-5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serializable.</a:t>
            </a:r>
            <a:endParaRPr sz="2600">
              <a:latin typeface="Arial"/>
              <a:cs typeface="Arial"/>
            </a:endParaRPr>
          </a:p>
          <a:p>
            <a:pPr marL="756285" marR="754380" lvl="1" indent="-287020">
              <a:lnSpc>
                <a:spcPct val="80000"/>
              </a:lnSpc>
              <a:spcBef>
                <a:spcPts val="625"/>
              </a:spcBef>
              <a:buClr>
                <a:srgbClr val="3232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Any conflict serializable schedule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is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also</a:t>
            </a:r>
            <a:r>
              <a:rPr sz="2600" spc="-12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view  serializable, but not vice</a:t>
            </a:r>
            <a:r>
              <a:rPr sz="2600" spc="-6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versa.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9" y="1194307"/>
            <a:ext cx="75355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Introduction to </a:t>
            </a:r>
            <a:r>
              <a:rPr spc="-15" dirty="0"/>
              <a:t>Transaction </a:t>
            </a:r>
            <a:r>
              <a:rPr spc="-5" dirty="0"/>
              <a:t>Processing</a:t>
            </a:r>
            <a:r>
              <a:rPr spc="-155" dirty="0"/>
              <a:t> </a:t>
            </a:r>
            <a:r>
              <a:rPr spc="-5" dirty="0"/>
              <a:t>(2)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207" y="2009647"/>
            <a:ext cx="8030209" cy="3811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0032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2400" spc="-15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323299"/>
                </a:solidFill>
                <a:latin typeface="Arial"/>
                <a:cs typeface="Arial"/>
              </a:rPr>
              <a:t>Transaction</a:t>
            </a:r>
            <a:r>
              <a:rPr sz="2400" spc="-15" dirty="0">
                <a:solidFill>
                  <a:srgbClr val="323299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756285" marR="16510" lvl="1" indent="-287020">
              <a:lnSpc>
                <a:spcPct val="80000"/>
              </a:lnSpc>
              <a:spcBef>
                <a:spcPts val="500"/>
              </a:spcBef>
              <a:buClr>
                <a:srgbClr val="3232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Logical unit of database processing that includes one or more 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access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operations (read -retrieval, write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-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insert or update,  delete).</a:t>
            </a:r>
            <a:endParaRPr sz="2100">
              <a:latin typeface="Arial"/>
              <a:cs typeface="Arial"/>
            </a:endParaRPr>
          </a:p>
          <a:p>
            <a:pPr marL="354965" marR="539115" indent="-342900" algn="just">
              <a:lnSpc>
                <a:spcPct val="80000"/>
              </a:lnSpc>
              <a:spcBef>
                <a:spcPts val="580"/>
              </a:spcBef>
              <a:buClr>
                <a:srgbClr val="990032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transaction (set of operations) may be stand-alone  specified in a high level language like SQL submitted  </a:t>
            </a:r>
            <a:r>
              <a:rPr sz="2400" spc="-20" dirty="0">
                <a:solidFill>
                  <a:srgbClr val="323299"/>
                </a:solidFill>
                <a:latin typeface="Arial"/>
                <a:cs typeface="Arial"/>
              </a:rPr>
              <a:t>interactively,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or may be embedded within a</a:t>
            </a:r>
            <a:r>
              <a:rPr sz="2400" spc="114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program.</a:t>
            </a:r>
            <a:endParaRPr sz="24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buClr>
                <a:srgbClr val="990032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b="1" spc="-15" dirty="0">
                <a:solidFill>
                  <a:srgbClr val="323299"/>
                </a:solidFill>
                <a:latin typeface="Arial"/>
                <a:cs typeface="Arial"/>
              </a:rPr>
              <a:t>Transaction</a:t>
            </a:r>
            <a:r>
              <a:rPr sz="2400" b="1" spc="-5" dirty="0">
                <a:solidFill>
                  <a:srgbClr val="323299"/>
                </a:solidFill>
                <a:latin typeface="Arial"/>
                <a:cs typeface="Arial"/>
              </a:rPr>
              <a:t> boundaries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756285" lvl="1" indent="-287655" algn="just">
              <a:lnSpc>
                <a:spcPct val="100000"/>
              </a:lnSpc>
              <a:buClr>
                <a:srgbClr val="323299"/>
              </a:buClr>
              <a:buSzPct val="54761"/>
              <a:buFont typeface="Wingdings"/>
              <a:buChar char=""/>
              <a:tabLst>
                <a:tab pos="756920" algn="l"/>
              </a:tabLst>
            </a:pP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Begin and End</a:t>
            </a:r>
            <a:r>
              <a:rPr sz="2100" spc="-2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transaction.</a:t>
            </a:r>
            <a:endParaRPr sz="2100">
              <a:latin typeface="Arial"/>
              <a:cs typeface="Arial"/>
            </a:endParaRPr>
          </a:p>
          <a:p>
            <a:pPr marL="354965" marR="5080" indent="-342900">
              <a:lnSpc>
                <a:spcPct val="80000"/>
              </a:lnSpc>
              <a:spcBef>
                <a:spcPts val="575"/>
              </a:spcBef>
              <a:buClr>
                <a:srgbClr val="990032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An </a:t>
            </a:r>
            <a:r>
              <a:rPr sz="2400" b="1" spc="-5" dirty="0">
                <a:solidFill>
                  <a:srgbClr val="323299"/>
                </a:solidFill>
                <a:latin typeface="Arial"/>
                <a:cs typeface="Arial"/>
              </a:rPr>
              <a:t>application program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may contain several  transactions separated by the Begin and End transaction  boundaries.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Characterizing Schedules Based on  Serializability (10)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207" y="2009647"/>
            <a:ext cx="7960995" cy="38049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marR="647065" indent="-342900">
              <a:lnSpc>
                <a:spcPct val="80000"/>
              </a:lnSpc>
              <a:spcBef>
                <a:spcPts val="675"/>
              </a:spcBef>
              <a:buClr>
                <a:srgbClr val="990032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Relationship between view and conflict equivalence  (cont):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buClr>
                <a:srgbClr val="3232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Consider the following schedule of three</a:t>
            </a:r>
            <a:r>
              <a:rPr sz="2100" spc="-4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transactions</a:t>
            </a:r>
            <a:endParaRPr sz="2100">
              <a:latin typeface="Arial"/>
              <a:cs typeface="Arial"/>
            </a:endParaRPr>
          </a:p>
          <a:p>
            <a:pPr marL="1155700" lvl="2" indent="-229235">
              <a:lnSpc>
                <a:spcPts val="2400"/>
              </a:lnSpc>
              <a:spcBef>
                <a:spcPts val="5"/>
              </a:spcBef>
              <a:buClr>
                <a:srgbClr val="990032"/>
              </a:buClr>
              <a:buSzPct val="50000"/>
              <a:buFont typeface="Wingdings"/>
              <a:buChar char=""/>
              <a:tabLst>
                <a:tab pos="1155065" algn="l"/>
                <a:tab pos="1155700" algn="l"/>
                <a:tab pos="3669665" algn="l"/>
                <a:tab pos="5498465" algn="l"/>
                <a:tab pos="6412865" algn="l"/>
              </a:tabLst>
            </a:pP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T1:</a:t>
            </a:r>
            <a:r>
              <a:rPr sz="2000" spc="-2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r1(X),</a:t>
            </a:r>
            <a:r>
              <a:rPr sz="2000" spc="-3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w1(X);	T2:</a:t>
            </a:r>
            <a:r>
              <a:rPr sz="2000" spc="-2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w2(X);	and	T3:</a:t>
            </a:r>
            <a:r>
              <a:rPr sz="2000" spc="-4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w3(X):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ts val="2520"/>
              </a:lnSpc>
              <a:buClr>
                <a:srgbClr val="3232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Schedule Sa: r1(X); w2(X); w1(X); w3(X);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c1; c2;</a:t>
            </a:r>
            <a:r>
              <a:rPr sz="2100" spc="2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c3;</a:t>
            </a:r>
            <a:endParaRPr sz="2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323299"/>
              </a:buClr>
              <a:buFont typeface="Wingdings"/>
              <a:buChar char=""/>
            </a:pPr>
            <a:endParaRPr sz="3000">
              <a:latin typeface="Arial"/>
              <a:cs typeface="Arial"/>
            </a:endParaRPr>
          </a:p>
          <a:p>
            <a:pPr marL="354965" marR="207645" indent="-342900">
              <a:lnSpc>
                <a:spcPct val="80000"/>
              </a:lnSpc>
              <a:buClr>
                <a:srgbClr val="990032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Sa, the operations w2(X) and w3(X) are blind writes,  since T1 and T3 do not read the value of</a:t>
            </a:r>
            <a:r>
              <a:rPr sz="2400" spc="-2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X.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505"/>
              </a:spcBef>
              <a:buClr>
                <a:srgbClr val="3232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Sa is view serializable,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since it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is view equivalent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the serial  schedule T1, T2,</a:t>
            </a:r>
            <a:r>
              <a:rPr sz="2100" spc="-114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T3.</a:t>
            </a:r>
            <a:endParaRPr sz="2100">
              <a:latin typeface="Arial"/>
              <a:cs typeface="Arial"/>
            </a:endParaRPr>
          </a:p>
          <a:p>
            <a:pPr marL="756285" marR="73660" lvl="1" indent="-287020">
              <a:lnSpc>
                <a:spcPct val="80000"/>
              </a:lnSpc>
              <a:spcBef>
                <a:spcPts val="505"/>
              </a:spcBef>
              <a:buClr>
                <a:srgbClr val="3232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spc="-25" dirty="0">
                <a:solidFill>
                  <a:srgbClr val="7F0000"/>
                </a:solidFill>
                <a:latin typeface="Arial"/>
                <a:cs typeface="Arial"/>
              </a:rPr>
              <a:t>However,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Sa is not conflict serializable,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since it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is not conflict  equivalent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any serial</a:t>
            </a:r>
            <a:r>
              <a:rPr sz="2100" spc="-2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schedule.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Characterizing Schedules Based on  Serializability </a:t>
            </a:r>
            <a:r>
              <a:rPr spc="-65" dirty="0"/>
              <a:t>(11)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39" y="1928875"/>
            <a:ext cx="7621905" cy="4763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207645" indent="-342900">
              <a:lnSpc>
                <a:spcPct val="100000"/>
              </a:lnSpc>
              <a:spcBef>
                <a:spcPts val="95"/>
              </a:spcBef>
            </a:pPr>
            <a:r>
              <a:rPr sz="2800" b="1" spc="-35" dirty="0">
                <a:solidFill>
                  <a:srgbClr val="323299"/>
                </a:solidFill>
                <a:latin typeface="Arial"/>
                <a:cs typeface="Arial"/>
              </a:rPr>
              <a:t>Testing </a:t>
            </a:r>
            <a:r>
              <a:rPr sz="2800" b="1" spc="-5" dirty="0">
                <a:solidFill>
                  <a:srgbClr val="323299"/>
                </a:solidFill>
                <a:latin typeface="Arial"/>
                <a:cs typeface="Arial"/>
              </a:rPr>
              <a:t>for conflict serializability: Algorithm  </a:t>
            </a:r>
            <a:r>
              <a:rPr sz="2800" b="1" dirty="0">
                <a:solidFill>
                  <a:srgbClr val="323299"/>
                </a:solidFill>
                <a:latin typeface="Arial"/>
                <a:cs typeface="Arial"/>
              </a:rPr>
              <a:t>21.1:</a:t>
            </a:r>
            <a:endParaRPr sz="2800">
              <a:latin typeface="Arial"/>
              <a:cs typeface="Arial"/>
            </a:endParaRPr>
          </a:p>
          <a:p>
            <a:pPr marL="756285" marR="5080" indent="-287020">
              <a:lnSpc>
                <a:spcPct val="100000"/>
              </a:lnSpc>
              <a:spcBef>
                <a:spcPts val="630"/>
              </a:spcBef>
              <a:buClr>
                <a:srgbClr val="3232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Looks at only read_Item </a:t>
            </a:r>
            <a:r>
              <a:rPr sz="2600" spc="-10" dirty="0">
                <a:solidFill>
                  <a:srgbClr val="7F0000"/>
                </a:solidFill>
                <a:latin typeface="Arial"/>
                <a:cs typeface="Arial"/>
              </a:rPr>
              <a:t>(X)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and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write_Item </a:t>
            </a:r>
            <a:r>
              <a:rPr sz="2600" spc="-10" dirty="0">
                <a:solidFill>
                  <a:srgbClr val="7F0000"/>
                </a:solidFill>
                <a:latin typeface="Arial"/>
                <a:cs typeface="Arial"/>
              </a:rPr>
              <a:t>(X) 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operations</a:t>
            </a:r>
            <a:endParaRPr sz="2600">
              <a:latin typeface="Arial"/>
              <a:cs typeface="Arial"/>
            </a:endParaRPr>
          </a:p>
          <a:p>
            <a:pPr marL="756285" marR="292100" indent="-287020">
              <a:lnSpc>
                <a:spcPct val="100000"/>
              </a:lnSpc>
              <a:spcBef>
                <a:spcPts val="625"/>
              </a:spcBef>
              <a:buClr>
                <a:srgbClr val="3232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Constructs a precedence graph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(serialization 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graph) - a graph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with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directed</a:t>
            </a:r>
            <a:r>
              <a:rPr sz="2600" spc="-4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edges</a:t>
            </a:r>
            <a:endParaRPr sz="2600">
              <a:latin typeface="Arial"/>
              <a:cs typeface="Arial"/>
            </a:endParaRPr>
          </a:p>
          <a:p>
            <a:pPr marL="756285" marR="261620" indent="-287020" algn="just">
              <a:lnSpc>
                <a:spcPct val="100000"/>
              </a:lnSpc>
              <a:spcBef>
                <a:spcPts val="625"/>
              </a:spcBef>
              <a:buClr>
                <a:srgbClr val="323299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An edge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is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created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from </a:t>
            </a:r>
            <a:r>
              <a:rPr sz="2600" spc="-50" dirty="0">
                <a:solidFill>
                  <a:srgbClr val="7F0000"/>
                </a:solidFill>
                <a:latin typeface="Arial"/>
                <a:cs typeface="Arial"/>
              </a:rPr>
              <a:t>Ti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to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Tj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if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one of the  operations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in </a:t>
            </a:r>
            <a:r>
              <a:rPr sz="2600" spc="-50" dirty="0">
                <a:solidFill>
                  <a:srgbClr val="7F0000"/>
                </a:solidFill>
                <a:latin typeface="Arial"/>
                <a:cs typeface="Arial"/>
              </a:rPr>
              <a:t>Ti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appears before a conflicting 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operation in</a:t>
            </a:r>
            <a:r>
              <a:rPr sz="2600" spc="-5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Tj</a:t>
            </a:r>
            <a:endParaRPr sz="2600">
              <a:latin typeface="Arial"/>
              <a:cs typeface="Arial"/>
            </a:endParaRPr>
          </a:p>
          <a:p>
            <a:pPr marL="756285" marR="386715" indent="-287020" algn="just">
              <a:lnSpc>
                <a:spcPct val="100000"/>
              </a:lnSpc>
              <a:spcBef>
                <a:spcPts val="625"/>
              </a:spcBef>
              <a:buClr>
                <a:srgbClr val="323299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The schedule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is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serializable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if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and only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if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the  precedence graph has no</a:t>
            </a:r>
            <a:r>
              <a:rPr sz="2600" spc="-5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cycles.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803135"/>
            <a:ext cx="685799" cy="512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6063" y="830071"/>
            <a:ext cx="7545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Constructing the Precedence</a:t>
            </a:r>
            <a:r>
              <a:rPr sz="3600" spc="-20" dirty="0"/>
              <a:t> </a:t>
            </a:r>
            <a:r>
              <a:rPr sz="3600" spc="-5" dirty="0"/>
              <a:t>Graphs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063752" y="1516379"/>
            <a:ext cx="7552943" cy="5192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803135"/>
            <a:ext cx="685799" cy="512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6063" y="1194307"/>
            <a:ext cx="746505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Another </a:t>
            </a:r>
            <a:r>
              <a:rPr spc="-5" dirty="0"/>
              <a:t>Example of Serializability</a:t>
            </a:r>
            <a:r>
              <a:rPr spc="-90" dirty="0"/>
              <a:t> </a:t>
            </a:r>
            <a:r>
              <a:rPr spc="-55" dirty="0"/>
              <a:t>Testing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57200" y="2260092"/>
            <a:ext cx="8766175" cy="4874260"/>
            <a:chOff x="457200" y="2260092"/>
            <a:chExt cx="8766175" cy="4874260"/>
          </a:xfrm>
        </p:grpSpPr>
        <p:sp>
          <p:nvSpPr>
            <p:cNvPr id="5" name="object 5"/>
            <p:cNvSpPr/>
            <p:nvPr/>
          </p:nvSpPr>
          <p:spPr>
            <a:xfrm>
              <a:off x="457200" y="2260092"/>
              <a:ext cx="8766047" cy="25115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40296" y="4768595"/>
              <a:ext cx="2276855" cy="23652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457200"/>
            <a:ext cx="9144000" cy="6858000"/>
            <a:chOff x="457200" y="45720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1749552" y="1528572"/>
              <a:ext cx="7627619" cy="40370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" y="6803135"/>
              <a:ext cx="685799" cy="5120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5800" y="4797552"/>
              <a:ext cx="1912620" cy="19842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6063" y="891031"/>
            <a:ext cx="746505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Another </a:t>
            </a:r>
            <a:r>
              <a:rPr spc="-5" dirty="0"/>
              <a:t>Example of Serializability</a:t>
            </a:r>
            <a:r>
              <a:rPr spc="-90" dirty="0"/>
              <a:t> </a:t>
            </a:r>
            <a:r>
              <a:rPr spc="-55" dirty="0"/>
              <a:t>Testing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803135"/>
            <a:ext cx="685799" cy="512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6063" y="891031"/>
            <a:ext cx="746505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Another </a:t>
            </a:r>
            <a:r>
              <a:rPr spc="-5" dirty="0"/>
              <a:t>Example of Serializability</a:t>
            </a:r>
            <a:r>
              <a:rPr spc="-90" dirty="0"/>
              <a:t> </a:t>
            </a:r>
            <a:r>
              <a:rPr spc="-55" dirty="0"/>
              <a:t>Testing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85800" y="1670303"/>
            <a:ext cx="8388350" cy="4735195"/>
            <a:chOff x="685800" y="1670303"/>
            <a:chExt cx="8388350" cy="4735195"/>
          </a:xfrm>
        </p:grpSpPr>
        <p:sp>
          <p:nvSpPr>
            <p:cNvPr id="5" name="object 5"/>
            <p:cNvSpPr/>
            <p:nvPr/>
          </p:nvSpPr>
          <p:spPr>
            <a:xfrm>
              <a:off x="1670303" y="1670303"/>
              <a:ext cx="7403592" cy="38999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5800" y="4648200"/>
              <a:ext cx="1693164" cy="17571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Characterizing Schedules Based on  Serializability (14)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207" y="1995321"/>
            <a:ext cx="8012430" cy="35687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spc="-5" dirty="0">
                <a:solidFill>
                  <a:srgbClr val="323299"/>
                </a:solidFill>
                <a:latin typeface="Arial"/>
                <a:cs typeface="Arial"/>
              </a:rPr>
              <a:t>Other </a:t>
            </a:r>
            <a:r>
              <a:rPr sz="2800" b="1" spc="-55" dirty="0">
                <a:solidFill>
                  <a:srgbClr val="323299"/>
                </a:solidFill>
                <a:latin typeface="Arial"/>
                <a:cs typeface="Arial"/>
              </a:rPr>
              <a:t>Types </a:t>
            </a:r>
            <a:r>
              <a:rPr sz="2800" b="1" spc="-5" dirty="0">
                <a:solidFill>
                  <a:srgbClr val="323299"/>
                </a:solidFill>
                <a:latin typeface="Arial"/>
                <a:cs typeface="Arial"/>
              </a:rPr>
              <a:t>of Equivalence of</a:t>
            </a:r>
            <a:r>
              <a:rPr sz="2800" b="1" spc="18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23299"/>
                </a:solidFill>
                <a:latin typeface="Arial"/>
                <a:cs typeface="Arial"/>
              </a:rPr>
              <a:t>Schedules</a:t>
            </a:r>
            <a:endParaRPr sz="280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675"/>
              </a:spcBef>
              <a:buClr>
                <a:srgbClr val="99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Under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special </a:t>
            </a:r>
            <a:r>
              <a:rPr sz="2800" b="1" spc="-5" dirty="0">
                <a:solidFill>
                  <a:srgbClr val="323299"/>
                </a:solidFill>
                <a:latin typeface="Arial"/>
                <a:cs typeface="Arial"/>
              </a:rPr>
              <a:t>semantic constraints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,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schedules  that 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are otherwise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not conflict serializable 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may  work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323299"/>
                </a:solidFill>
                <a:latin typeface="Arial"/>
                <a:cs typeface="Arial"/>
              </a:rPr>
              <a:t>correctly.</a:t>
            </a:r>
            <a:endParaRPr sz="2800">
              <a:latin typeface="Arial"/>
              <a:cs typeface="Arial"/>
            </a:endParaRPr>
          </a:p>
          <a:p>
            <a:pPr marL="756285" marR="466725" lvl="1" indent="-287020">
              <a:lnSpc>
                <a:spcPct val="100000"/>
              </a:lnSpc>
              <a:spcBef>
                <a:spcPts val="630"/>
              </a:spcBef>
              <a:buClr>
                <a:srgbClr val="3232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Using commutative operations of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addition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and  subtraction (which can be done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in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any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order) 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certain non-serializable transactions may</a:t>
            </a:r>
            <a:r>
              <a:rPr sz="2600" spc="-15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work  correctly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Characterizing Schedules Based on  Serializability (15)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207" y="2009647"/>
            <a:ext cx="8012430" cy="383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Other </a:t>
            </a:r>
            <a:r>
              <a:rPr sz="2400" spc="-30" dirty="0">
                <a:solidFill>
                  <a:srgbClr val="323299"/>
                </a:solidFill>
                <a:latin typeface="Arial"/>
                <a:cs typeface="Arial"/>
              </a:rPr>
              <a:t>Types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of Equivalence of Schedules</a:t>
            </a:r>
            <a:r>
              <a:rPr sz="2400" spc="6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(cont.)</a:t>
            </a:r>
            <a:endParaRPr sz="2400">
              <a:latin typeface="Arial"/>
              <a:cs typeface="Arial"/>
            </a:endParaRPr>
          </a:p>
          <a:p>
            <a:pPr marL="354965" marR="5080" indent="-342900">
              <a:lnSpc>
                <a:spcPct val="80000"/>
              </a:lnSpc>
              <a:spcBef>
                <a:spcPts val="575"/>
              </a:spcBef>
              <a:buClr>
                <a:srgbClr val="990032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323299"/>
                </a:solidFill>
                <a:latin typeface="Arial"/>
                <a:cs typeface="Arial"/>
              </a:rPr>
              <a:t>Example: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bank credit 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/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debit transactions on a given item  are </a:t>
            </a:r>
            <a:r>
              <a:rPr sz="2400" b="1" spc="-5" dirty="0">
                <a:solidFill>
                  <a:srgbClr val="323299"/>
                </a:solidFill>
                <a:latin typeface="Arial"/>
                <a:cs typeface="Arial"/>
              </a:rPr>
              <a:t>separable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and</a:t>
            </a:r>
            <a:r>
              <a:rPr sz="2400" spc="1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23299"/>
                </a:solidFill>
                <a:latin typeface="Arial"/>
                <a:cs typeface="Arial"/>
              </a:rPr>
              <a:t>commutative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buClr>
                <a:srgbClr val="3232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Consider the following schedule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S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for the two transactions:</a:t>
            </a:r>
            <a:endParaRPr sz="21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buClr>
                <a:srgbClr val="3232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Sh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: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r1(X); w1(X); r2(Y); w2(Y); r1(Y); w1(Y); r2(X);</a:t>
            </a:r>
            <a:r>
              <a:rPr sz="2100" spc="9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w2(X);</a:t>
            </a:r>
            <a:endParaRPr sz="21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buClr>
                <a:srgbClr val="3232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Using conflict </a:t>
            </a:r>
            <a:r>
              <a:rPr sz="2100" spc="-15" dirty="0">
                <a:solidFill>
                  <a:srgbClr val="7F0000"/>
                </a:solidFill>
                <a:latin typeface="Arial"/>
                <a:cs typeface="Arial"/>
              </a:rPr>
              <a:t>serializability,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it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is </a:t>
            </a:r>
            <a:r>
              <a:rPr sz="2100" b="1" dirty="0">
                <a:solidFill>
                  <a:srgbClr val="7F0000"/>
                </a:solidFill>
                <a:latin typeface="Arial"/>
                <a:cs typeface="Arial"/>
              </a:rPr>
              <a:t>not</a:t>
            </a:r>
            <a:r>
              <a:rPr sz="2100" b="1" spc="-2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7F0000"/>
                </a:solidFill>
                <a:latin typeface="Arial"/>
                <a:cs typeface="Arial"/>
              </a:rPr>
              <a:t>serializable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.</a:t>
            </a:r>
            <a:endParaRPr sz="2100">
              <a:latin typeface="Arial"/>
              <a:cs typeface="Arial"/>
            </a:endParaRPr>
          </a:p>
          <a:p>
            <a:pPr marL="756285" marR="201295" lvl="1" indent="-287020">
              <a:lnSpc>
                <a:spcPts val="2020"/>
              </a:lnSpc>
              <a:spcBef>
                <a:spcPts val="484"/>
              </a:spcBef>
              <a:buClr>
                <a:srgbClr val="3232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spc="-25" dirty="0">
                <a:solidFill>
                  <a:srgbClr val="7F0000"/>
                </a:solidFill>
                <a:latin typeface="Arial"/>
                <a:cs typeface="Arial"/>
              </a:rPr>
              <a:t>However,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if it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came from a (read,update, write) sequence as  follows:</a:t>
            </a:r>
            <a:endParaRPr sz="21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15"/>
              </a:spcBef>
              <a:buClr>
                <a:srgbClr val="990032"/>
              </a:buClr>
              <a:buSzPct val="50000"/>
              <a:buFont typeface="Wingdings"/>
              <a:buChar char=""/>
              <a:tabLst>
                <a:tab pos="1155065" algn="l"/>
                <a:tab pos="1155700" algn="l"/>
              </a:tabLst>
            </a:pP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r1(X); X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:=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X – 10; w1(X); r2(Y); Y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:=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Y –</a:t>
            </a:r>
            <a:r>
              <a:rPr sz="2000" spc="-38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20;r1(Y);</a:t>
            </a:r>
            <a:endParaRPr sz="2000">
              <a:latin typeface="Arial"/>
              <a:cs typeface="Arial"/>
            </a:endParaRPr>
          </a:p>
          <a:p>
            <a:pPr marL="1155700" lvl="2" indent="-229235">
              <a:lnSpc>
                <a:spcPts val="2400"/>
              </a:lnSpc>
              <a:buClr>
                <a:srgbClr val="990032"/>
              </a:buClr>
              <a:buSzPct val="50000"/>
              <a:buFont typeface="Wingdings"/>
              <a:buChar char=""/>
              <a:tabLst>
                <a:tab pos="1155065" algn="l"/>
                <a:tab pos="1155700" algn="l"/>
              </a:tabLst>
            </a:pP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Y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:=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Y + 10; w1(Y); r2(X); X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:=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X + 20;</a:t>
            </a:r>
            <a:r>
              <a:rPr sz="2000" spc="-33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(X);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ts val="2520"/>
              </a:lnSpc>
              <a:buClr>
                <a:srgbClr val="3232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Sequence explanation: debit, debit, credit,</a:t>
            </a:r>
            <a:r>
              <a:rPr sz="2100" spc="-2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credit.</a:t>
            </a:r>
            <a:endParaRPr sz="21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buClr>
                <a:srgbClr val="3232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It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is a </a:t>
            </a:r>
            <a:r>
              <a:rPr sz="2100" i="1" spc="-5" dirty="0">
                <a:solidFill>
                  <a:srgbClr val="7F0000"/>
                </a:solidFill>
                <a:latin typeface="Arial"/>
                <a:cs typeface="Arial"/>
              </a:rPr>
              <a:t>correct schedule </a:t>
            </a:r>
            <a:r>
              <a:rPr sz="2100" i="1" u="heavy" spc="-5" dirty="0">
                <a:solidFill>
                  <a:srgbClr val="7F0000"/>
                </a:solidFill>
                <a:uFill>
                  <a:solidFill>
                    <a:srgbClr val="7F0000"/>
                  </a:solidFill>
                </a:uFill>
                <a:latin typeface="Arial"/>
                <a:cs typeface="Arial"/>
              </a:rPr>
              <a:t>for the given</a:t>
            </a:r>
            <a:r>
              <a:rPr sz="2100" i="1" u="heavy" spc="-20" dirty="0">
                <a:solidFill>
                  <a:srgbClr val="7F0000"/>
                </a:solidFill>
                <a:uFill>
                  <a:solidFill>
                    <a:srgbClr val="7F0000"/>
                  </a:solidFill>
                </a:uFill>
                <a:latin typeface="Arial"/>
                <a:cs typeface="Arial"/>
              </a:rPr>
              <a:t> </a:t>
            </a:r>
            <a:r>
              <a:rPr sz="2100" i="1" u="heavy" spc="-5" dirty="0">
                <a:solidFill>
                  <a:srgbClr val="7F0000"/>
                </a:solidFill>
                <a:uFill>
                  <a:solidFill>
                    <a:srgbClr val="7F0000"/>
                  </a:solidFill>
                </a:uFill>
                <a:latin typeface="Arial"/>
                <a:cs typeface="Arial"/>
              </a:rPr>
              <a:t>semantics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9" y="1133347"/>
            <a:ext cx="6959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6 </a:t>
            </a:r>
            <a:r>
              <a:rPr sz="3600" spc="-15" dirty="0"/>
              <a:t>Transaction </a:t>
            </a:r>
            <a:r>
              <a:rPr sz="3600" spc="-5" dirty="0"/>
              <a:t>Support in SQL2</a:t>
            </a:r>
            <a:r>
              <a:rPr sz="3600" spc="-114" dirty="0"/>
              <a:t> </a:t>
            </a:r>
            <a:r>
              <a:rPr sz="3600" spc="-5" dirty="0"/>
              <a:t>(1)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207" y="1995931"/>
            <a:ext cx="7978140" cy="441452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4965" marR="30480" indent="-342900">
              <a:lnSpc>
                <a:spcPct val="80000"/>
              </a:lnSpc>
              <a:spcBef>
                <a:spcPts val="765"/>
              </a:spcBef>
              <a:buClr>
                <a:srgbClr val="99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A </a:t>
            </a:r>
            <a:r>
              <a:rPr sz="2800" b="1" spc="-5" dirty="0">
                <a:solidFill>
                  <a:srgbClr val="323299"/>
                </a:solidFill>
                <a:latin typeface="Arial"/>
                <a:cs typeface="Arial"/>
              </a:rPr>
              <a:t>single </a:t>
            </a:r>
            <a:r>
              <a:rPr sz="2800" spc="-10" dirty="0">
                <a:solidFill>
                  <a:srgbClr val="323299"/>
                </a:solidFill>
                <a:latin typeface="Arial"/>
                <a:cs typeface="Arial"/>
              </a:rPr>
              <a:t>SQL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statement 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is always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considered</a:t>
            </a:r>
            <a:r>
              <a:rPr sz="2800" spc="-22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to  be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23299"/>
                </a:solidFill>
                <a:latin typeface="Arial"/>
                <a:cs typeface="Arial"/>
              </a:rPr>
              <a:t>atomic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635"/>
              </a:spcBef>
              <a:buClr>
                <a:srgbClr val="3232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Either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the statement completes execution without 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error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or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it fails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and leaves the database  unchanged.</a:t>
            </a:r>
            <a:endParaRPr sz="2600">
              <a:latin typeface="Arial"/>
              <a:cs typeface="Arial"/>
            </a:endParaRPr>
          </a:p>
          <a:p>
            <a:pPr marL="354965" marR="97155" indent="-342900">
              <a:lnSpc>
                <a:spcPct val="80000"/>
              </a:lnSpc>
              <a:spcBef>
                <a:spcPts val="660"/>
              </a:spcBef>
              <a:buClr>
                <a:srgbClr val="99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With SQL,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there 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is </a:t>
            </a:r>
            <a:r>
              <a:rPr sz="2800" u="heavy" spc="-5" dirty="0">
                <a:solidFill>
                  <a:srgbClr val="323299"/>
                </a:solidFill>
                <a:uFill>
                  <a:solidFill>
                    <a:srgbClr val="323298"/>
                  </a:solidFill>
                </a:uFill>
                <a:latin typeface="Arial"/>
                <a:cs typeface="Arial"/>
              </a:rPr>
              <a:t>no </a:t>
            </a:r>
            <a:r>
              <a:rPr sz="2800" u="heavy" dirty="0">
                <a:solidFill>
                  <a:srgbClr val="323299"/>
                </a:solidFill>
                <a:uFill>
                  <a:solidFill>
                    <a:srgbClr val="323298"/>
                  </a:solidFill>
                </a:uFill>
                <a:latin typeface="Arial"/>
                <a:cs typeface="Arial"/>
              </a:rPr>
              <a:t>explicit </a:t>
            </a:r>
            <a:r>
              <a:rPr sz="2800" u="heavy" spc="-5" dirty="0">
                <a:solidFill>
                  <a:srgbClr val="323299"/>
                </a:solidFill>
                <a:uFill>
                  <a:solidFill>
                    <a:srgbClr val="323298"/>
                  </a:solidFill>
                </a:uFill>
                <a:latin typeface="Arial"/>
                <a:cs typeface="Arial"/>
              </a:rPr>
              <a:t>Begin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23299"/>
                </a:solidFill>
                <a:latin typeface="Arial"/>
                <a:cs typeface="Arial"/>
              </a:rPr>
              <a:t>Transaction 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statement.</a:t>
            </a:r>
            <a:endParaRPr sz="2800">
              <a:latin typeface="Arial"/>
              <a:cs typeface="Arial"/>
            </a:endParaRPr>
          </a:p>
          <a:p>
            <a:pPr marL="756285" marR="622935" lvl="1" indent="-287020">
              <a:lnSpc>
                <a:spcPct val="80000"/>
              </a:lnSpc>
              <a:spcBef>
                <a:spcPts val="635"/>
              </a:spcBef>
              <a:buClr>
                <a:srgbClr val="3232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  <a:tab pos="2747645" algn="l"/>
                <a:tab pos="5413375" algn="l"/>
              </a:tabLst>
            </a:pPr>
            <a:r>
              <a:rPr sz="2600" spc="-10" dirty="0">
                <a:solidFill>
                  <a:srgbClr val="7F0000"/>
                </a:solidFill>
                <a:latin typeface="Arial"/>
                <a:cs typeface="Arial"/>
              </a:rPr>
              <a:t>Transaction	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initiation is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done 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implicitly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when  pa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rti</a:t>
            </a:r>
            <a:r>
              <a:rPr sz="2600" spc="5" dirty="0">
                <a:solidFill>
                  <a:srgbClr val="7F0000"/>
                </a:solidFill>
                <a:latin typeface="Arial"/>
                <a:cs typeface="Arial"/>
              </a:rPr>
              <a:t>c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u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l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ar</a:t>
            </a:r>
            <a:r>
              <a:rPr sz="2600" spc="-2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SQL</a:t>
            </a:r>
            <a:r>
              <a:rPr sz="2600" spc="-9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spc="5" dirty="0">
                <a:solidFill>
                  <a:srgbClr val="7F0000"/>
                </a:solidFill>
                <a:latin typeface="Arial"/>
                <a:cs typeface="Arial"/>
              </a:rPr>
              <a:t>s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t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a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t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emen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t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s</a:t>
            </a:r>
            <a:r>
              <a:rPr sz="2600" spc="-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a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r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e	en</a:t>
            </a:r>
            <a:r>
              <a:rPr sz="2600" spc="5" dirty="0">
                <a:solidFill>
                  <a:srgbClr val="7F0000"/>
                </a:solidFill>
                <a:latin typeface="Arial"/>
                <a:cs typeface="Arial"/>
              </a:rPr>
              <a:t>c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oun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t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e</a:t>
            </a:r>
            <a:r>
              <a:rPr sz="2600" spc="-5" dirty="0">
                <a:solidFill>
                  <a:srgbClr val="7F0000"/>
                </a:solidFill>
                <a:latin typeface="Arial"/>
                <a:cs typeface="Arial"/>
              </a:rPr>
              <a:t>r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ed.</a:t>
            </a:r>
            <a:endParaRPr sz="2600">
              <a:latin typeface="Arial"/>
              <a:cs typeface="Arial"/>
            </a:endParaRPr>
          </a:p>
          <a:p>
            <a:pPr marL="354965" marR="746760" indent="-342900">
              <a:lnSpc>
                <a:spcPct val="80000"/>
              </a:lnSpc>
              <a:spcBef>
                <a:spcPts val="665"/>
              </a:spcBef>
              <a:buClr>
                <a:srgbClr val="99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  <a:tab pos="2214245" algn="l"/>
              </a:tabLst>
            </a:pP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Every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transaction </a:t>
            </a:r>
            <a:r>
              <a:rPr sz="2800" u="heavy" spc="-5" dirty="0">
                <a:solidFill>
                  <a:srgbClr val="323299"/>
                </a:solidFill>
                <a:uFill>
                  <a:solidFill>
                    <a:srgbClr val="323298"/>
                  </a:solidFill>
                </a:uFill>
                <a:latin typeface="Arial"/>
                <a:cs typeface="Arial"/>
              </a:rPr>
              <a:t>must </a:t>
            </a:r>
            <a:r>
              <a:rPr sz="2800" u="heavy" dirty="0">
                <a:solidFill>
                  <a:srgbClr val="323299"/>
                </a:solidFill>
                <a:uFill>
                  <a:solidFill>
                    <a:srgbClr val="323298"/>
                  </a:solidFill>
                </a:uFill>
                <a:latin typeface="Arial"/>
                <a:cs typeface="Arial"/>
              </a:rPr>
              <a:t>have </a:t>
            </a:r>
            <a:r>
              <a:rPr sz="2800" u="heavy" spc="-5" dirty="0">
                <a:solidFill>
                  <a:srgbClr val="323299"/>
                </a:solidFill>
                <a:uFill>
                  <a:solidFill>
                    <a:srgbClr val="323298"/>
                  </a:solidFill>
                </a:uFill>
                <a:latin typeface="Arial"/>
                <a:cs typeface="Arial"/>
              </a:rPr>
              <a:t>an </a:t>
            </a:r>
            <a:r>
              <a:rPr sz="2800" u="heavy" dirty="0">
                <a:solidFill>
                  <a:srgbClr val="323299"/>
                </a:solidFill>
                <a:uFill>
                  <a:solidFill>
                    <a:srgbClr val="323298"/>
                  </a:solidFill>
                </a:uFill>
                <a:latin typeface="Arial"/>
                <a:cs typeface="Arial"/>
              </a:rPr>
              <a:t>explicit end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 statement,	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which is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either 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a </a:t>
            </a:r>
            <a:r>
              <a:rPr sz="2800" spc="-10" dirty="0">
                <a:solidFill>
                  <a:srgbClr val="323299"/>
                </a:solidFill>
                <a:latin typeface="Arial"/>
                <a:cs typeface="Arial"/>
              </a:rPr>
              <a:t>COMMIT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or  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ROLLBACK.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9" y="1133347"/>
            <a:ext cx="6588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Transaction </a:t>
            </a:r>
            <a:r>
              <a:rPr sz="3600" spc="-5" dirty="0"/>
              <a:t>Support in SQL2</a:t>
            </a:r>
            <a:r>
              <a:rPr sz="3600" spc="-50" dirty="0"/>
              <a:t> </a:t>
            </a:r>
            <a:r>
              <a:rPr sz="3600" spc="-5" dirty="0"/>
              <a:t>(2)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207" y="2081275"/>
            <a:ext cx="8072755" cy="4401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Characteristics specified by 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a </a:t>
            </a:r>
            <a:r>
              <a:rPr sz="2800" spc="-10" dirty="0">
                <a:solidFill>
                  <a:srgbClr val="323299"/>
                </a:solidFill>
                <a:latin typeface="Arial"/>
                <a:cs typeface="Arial"/>
              </a:rPr>
              <a:t>SET</a:t>
            </a:r>
            <a:r>
              <a:rPr sz="2800" spc="-13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23299"/>
                </a:solidFill>
                <a:latin typeface="Arial"/>
                <a:cs typeface="Arial"/>
              </a:rPr>
              <a:t>TRANSACTION 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statement 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in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SQL2: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99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323299"/>
                </a:solidFill>
                <a:latin typeface="Arial"/>
                <a:cs typeface="Arial"/>
              </a:rPr>
              <a:t>Access</a:t>
            </a:r>
            <a:r>
              <a:rPr sz="2800" b="1" spc="1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23299"/>
                </a:solidFill>
                <a:latin typeface="Arial"/>
                <a:cs typeface="Arial"/>
              </a:rPr>
              <a:t>mode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635"/>
              </a:spcBef>
              <a:buClr>
                <a:srgbClr val="3232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READ </a:t>
            </a:r>
            <a:r>
              <a:rPr sz="2600" spc="-45" dirty="0">
                <a:solidFill>
                  <a:srgbClr val="7F0000"/>
                </a:solidFill>
                <a:latin typeface="Arial"/>
                <a:cs typeface="Arial"/>
              </a:rPr>
              <a:t>ONLY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or READ</a:t>
            </a:r>
            <a:r>
              <a:rPr sz="2600" spc="-7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0000"/>
                </a:solidFill>
                <a:latin typeface="Arial"/>
                <a:cs typeface="Arial"/>
              </a:rPr>
              <a:t>WRITE.</a:t>
            </a:r>
            <a:endParaRPr sz="2600">
              <a:latin typeface="Arial"/>
              <a:cs typeface="Arial"/>
            </a:endParaRPr>
          </a:p>
          <a:p>
            <a:pPr marL="1155065" marR="32384" lvl="2" indent="-228600">
              <a:lnSpc>
                <a:spcPct val="100000"/>
              </a:lnSpc>
              <a:spcBef>
                <a:spcPts val="580"/>
              </a:spcBef>
              <a:buClr>
                <a:srgbClr val="990032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The default is READ WRITE unless the isolation  level of READ UNCOMITTED is specified, in which  case READ </a:t>
            </a:r>
            <a:r>
              <a:rPr sz="2400" spc="-50" dirty="0">
                <a:solidFill>
                  <a:srgbClr val="323299"/>
                </a:solidFill>
                <a:latin typeface="Arial"/>
                <a:cs typeface="Arial"/>
              </a:rPr>
              <a:t>ONLY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is</a:t>
            </a:r>
            <a:r>
              <a:rPr sz="2400" spc="2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assumed.</a:t>
            </a:r>
            <a:endParaRPr sz="2400">
              <a:latin typeface="Arial"/>
              <a:cs typeface="Arial"/>
            </a:endParaRPr>
          </a:p>
          <a:p>
            <a:pPr marL="354965" marR="107314" indent="-342900" algn="just">
              <a:lnSpc>
                <a:spcPct val="100000"/>
              </a:lnSpc>
              <a:spcBef>
                <a:spcPts val="660"/>
              </a:spcBef>
              <a:buClr>
                <a:srgbClr val="990032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b="1" spc="-5" dirty="0">
                <a:solidFill>
                  <a:srgbClr val="323299"/>
                </a:solidFill>
                <a:latin typeface="Arial"/>
                <a:cs typeface="Arial"/>
              </a:rPr>
              <a:t>Diagnostic </a:t>
            </a:r>
            <a:r>
              <a:rPr sz="2800" b="1" dirty="0">
                <a:solidFill>
                  <a:srgbClr val="323299"/>
                </a:solidFill>
                <a:latin typeface="Arial"/>
                <a:cs typeface="Arial"/>
              </a:rPr>
              <a:t>size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n, specifies 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an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integer value n,  indicating 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number of conditions that can 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be 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held simultaneously 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in the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diagnostic</a:t>
            </a:r>
            <a:r>
              <a:rPr sz="2800" spc="1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area.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9" y="1194307"/>
            <a:ext cx="75355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Introduction to </a:t>
            </a:r>
            <a:r>
              <a:rPr spc="-15" dirty="0"/>
              <a:t>Transaction </a:t>
            </a:r>
            <a:r>
              <a:rPr spc="-5" dirty="0"/>
              <a:t>Processing</a:t>
            </a:r>
            <a:r>
              <a:rPr spc="-155" dirty="0"/>
              <a:t> </a:t>
            </a:r>
            <a:r>
              <a:rPr spc="-5" dirty="0"/>
              <a:t>(3)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207" y="2046223"/>
            <a:ext cx="8057515" cy="40487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4965" marR="1118235" indent="-34290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SIMPLE MODEL 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OF A </a:t>
            </a:r>
            <a:r>
              <a:rPr sz="2400" spc="-50" dirty="0">
                <a:solidFill>
                  <a:srgbClr val="323299"/>
                </a:solidFill>
                <a:latin typeface="Arial"/>
                <a:cs typeface="Arial"/>
              </a:rPr>
              <a:t>DATABASE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(for purposes</a:t>
            </a:r>
            <a:r>
              <a:rPr sz="2400" spc="-33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of  discussing</a:t>
            </a:r>
            <a:r>
              <a:rPr sz="2400" spc="3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transactions):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54"/>
              </a:spcBef>
              <a:buClr>
                <a:srgbClr val="990032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323299"/>
                </a:solidFill>
                <a:latin typeface="Arial"/>
                <a:cs typeface="Arial"/>
              </a:rPr>
              <a:t>A database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is a collection of named data</a:t>
            </a:r>
            <a:r>
              <a:rPr sz="2400" spc="-2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items</a:t>
            </a:r>
            <a:endParaRPr sz="2400">
              <a:latin typeface="Arial"/>
              <a:cs typeface="Arial"/>
            </a:endParaRPr>
          </a:p>
          <a:p>
            <a:pPr marL="354965" marR="394970" indent="-342900">
              <a:lnSpc>
                <a:spcPts val="2590"/>
              </a:lnSpc>
              <a:spcBef>
                <a:spcPts val="615"/>
              </a:spcBef>
              <a:buClr>
                <a:srgbClr val="990032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323299"/>
                </a:solidFill>
                <a:latin typeface="Arial"/>
                <a:cs typeface="Arial"/>
              </a:rPr>
              <a:t>Granularity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of data 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-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a field, a record 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,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or a whole disk  block (Concepts are independent of</a:t>
            </a:r>
            <a:r>
              <a:rPr sz="2400" spc="7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granularity)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Clr>
                <a:srgbClr val="990032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Basic operations are </a:t>
            </a:r>
            <a:r>
              <a:rPr sz="2400" b="1" spc="-5" dirty="0">
                <a:solidFill>
                  <a:srgbClr val="323299"/>
                </a:solidFill>
                <a:latin typeface="Arial"/>
                <a:cs typeface="Arial"/>
              </a:rPr>
              <a:t>read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and</a:t>
            </a:r>
            <a:r>
              <a:rPr sz="2400" spc="5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23299"/>
                </a:solidFill>
                <a:latin typeface="Arial"/>
                <a:cs typeface="Arial"/>
              </a:rPr>
              <a:t>write</a:t>
            </a:r>
            <a:endParaRPr sz="2400">
              <a:latin typeface="Arial"/>
              <a:cs typeface="Arial"/>
            </a:endParaRPr>
          </a:p>
          <a:p>
            <a:pPr marL="756285" marR="5080" lvl="1" indent="-287020" algn="just">
              <a:lnSpc>
                <a:spcPts val="2590"/>
              </a:lnSpc>
              <a:spcBef>
                <a:spcPts val="615"/>
              </a:spcBef>
              <a:buClr>
                <a:srgbClr val="323299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2400" b="1" spc="-5" dirty="0">
                <a:solidFill>
                  <a:srgbClr val="7F0000"/>
                </a:solidFill>
                <a:latin typeface="Arial"/>
                <a:cs typeface="Arial"/>
              </a:rPr>
              <a:t>read_item(X</a:t>
            </a:r>
            <a:r>
              <a:rPr sz="2400" spc="-5" dirty="0">
                <a:solidFill>
                  <a:srgbClr val="7F0000"/>
                </a:solidFill>
                <a:latin typeface="Arial"/>
                <a:cs typeface="Arial"/>
              </a:rPr>
              <a:t>): Reads a database item named </a:t>
            </a:r>
            <a:r>
              <a:rPr sz="2400" dirty="0">
                <a:solidFill>
                  <a:srgbClr val="7F0000"/>
                </a:solidFill>
                <a:latin typeface="Arial"/>
                <a:cs typeface="Arial"/>
              </a:rPr>
              <a:t>X </a:t>
            </a:r>
            <a:r>
              <a:rPr sz="2400" spc="-5" dirty="0">
                <a:solidFill>
                  <a:srgbClr val="7F0000"/>
                </a:solidFill>
                <a:latin typeface="Arial"/>
                <a:cs typeface="Arial"/>
              </a:rPr>
              <a:t>into a  program variable. </a:t>
            </a:r>
            <a:r>
              <a:rPr sz="2400" spc="-135" dirty="0">
                <a:solidFill>
                  <a:srgbClr val="7F000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7F0000"/>
                </a:solidFill>
                <a:latin typeface="Arial"/>
                <a:cs typeface="Arial"/>
              </a:rPr>
              <a:t>simplify our notation, we assume  that the program variable is also named</a:t>
            </a:r>
            <a:r>
              <a:rPr sz="2400" spc="6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Arial"/>
                <a:cs typeface="Arial"/>
              </a:rPr>
              <a:t>X.</a:t>
            </a:r>
            <a:endParaRPr sz="2400">
              <a:latin typeface="Arial"/>
              <a:cs typeface="Arial"/>
            </a:endParaRPr>
          </a:p>
          <a:p>
            <a:pPr marL="756285" marR="28575" lvl="1" indent="-287020" algn="just">
              <a:lnSpc>
                <a:spcPts val="2590"/>
              </a:lnSpc>
              <a:spcBef>
                <a:spcPts val="585"/>
              </a:spcBef>
              <a:buClr>
                <a:srgbClr val="323299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2400" b="1" spc="-5" dirty="0">
                <a:solidFill>
                  <a:srgbClr val="7F0000"/>
                </a:solidFill>
                <a:latin typeface="Arial"/>
                <a:cs typeface="Arial"/>
              </a:rPr>
              <a:t>write_item(X</a:t>
            </a:r>
            <a:r>
              <a:rPr sz="2400" spc="-5" dirty="0">
                <a:solidFill>
                  <a:srgbClr val="7F0000"/>
                </a:solidFill>
                <a:latin typeface="Arial"/>
                <a:cs typeface="Arial"/>
              </a:rPr>
              <a:t>): </a:t>
            </a:r>
            <a:r>
              <a:rPr sz="2400" spc="-10" dirty="0">
                <a:solidFill>
                  <a:srgbClr val="7F0000"/>
                </a:solidFill>
                <a:latin typeface="Arial"/>
                <a:cs typeface="Arial"/>
              </a:rPr>
              <a:t>Writes </a:t>
            </a:r>
            <a:r>
              <a:rPr sz="2400" spc="-5" dirty="0">
                <a:solidFill>
                  <a:srgbClr val="7F0000"/>
                </a:solidFill>
                <a:latin typeface="Arial"/>
                <a:cs typeface="Arial"/>
              </a:rPr>
              <a:t>the value of program variable </a:t>
            </a:r>
            <a:r>
              <a:rPr sz="2400" dirty="0">
                <a:solidFill>
                  <a:srgbClr val="7F0000"/>
                </a:solidFill>
                <a:latin typeface="Arial"/>
                <a:cs typeface="Arial"/>
              </a:rPr>
              <a:t>X  </a:t>
            </a:r>
            <a:r>
              <a:rPr sz="2400" spc="-5" dirty="0">
                <a:solidFill>
                  <a:srgbClr val="7F0000"/>
                </a:solidFill>
                <a:latin typeface="Arial"/>
                <a:cs typeface="Arial"/>
              </a:rPr>
              <a:t>into the database item named</a:t>
            </a:r>
            <a:r>
              <a:rPr sz="2400" spc="3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Arial"/>
                <a:cs typeface="Arial"/>
              </a:rPr>
              <a:t>X.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9" y="1133347"/>
            <a:ext cx="6588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Transaction </a:t>
            </a:r>
            <a:r>
              <a:rPr sz="3600" spc="-5" dirty="0"/>
              <a:t>Support in SQL2</a:t>
            </a:r>
            <a:r>
              <a:rPr sz="3600" spc="-50" dirty="0"/>
              <a:t> </a:t>
            </a:r>
            <a:r>
              <a:rPr sz="3600" spc="-5" dirty="0"/>
              <a:t>(3)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207" y="1995931"/>
            <a:ext cx="8225790" cy="412178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4965" marR="157480" indent="-342900">
              <a:lnSpc>
                <a:spcPct val="80000"/>
              </a:lnSpc>
              <a:spcBef>
                <a:spcPts val="765"/>
              </a:spcBef>
            </a:pP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Characteristics specified by 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a </a:t>
            </a:r>
            <a:r>
              <a:rPr sz="2800" spc="-10" dirty="0">
                <a:solidFill>
                  <a:srgbClr val="323299"/>
                </a:solidFill>
                <a:latin typeface="Arial"/>
                <a:cs typeface="Arial"/>
              </a:rPr>
              <a:t>SET</a:t>
            </a:r>
            <a:r>
              <a:rPr sz="2800" spc="-13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23299"/>
                </a:solidFill>
                <a:latin typeface="Arial"/>
                <a:cs typeface="Arial"/>
              </a:rPr>
              <a:t>TRANSACTION 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statement 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in SQL2</a:t>
            </a:r>
            <a:r>
              <a:rPr sz="2800" spc="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(cont.):</a:t>
            </a:r>
            <a:endParaRPr sz="2800">
              <a:latin typeface="Arial"/>
              <a:cs typeface="Arial"/>
            </a:endParaRPr>
          </a:p>
          <a:p>
            <a:pPr marL="354965" marR="21590" indent="-342900">
              <a:lnSpc>
                <a:spcPct val="80000"/>
              </a:lnSpc>
              <a:spcBef>
                <a:spcPts val="675"/>
              </a:spcBef>
              <a:buClr>
                <a:srgbClr val="99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  <a:tab pos="7106284" algn="l"/>
              </a:tabLst>
            </a:pPr>
            <a:r>
              <a:rPr sz="2800" b="1" spc="-5" dirty="0">
                <a:solidFill>
                  <a:srgbClr val="323299"/>
                </a:solidFill>
                <a:latin typeface="Arial"/>
                <a:cs typeface="Arial"/>
              </a:rPr>
              <a:t>Isolation </a:t>
            </a:r>
            <a:r>
              <a:rPr sz="2800" b="1" dirty="0">
                <a:solidFill>
                  <a:srgbClr val="323299"/>
                </a:solidFill>
                <a:latin typeface="Arial"/>
                <a:cs typeface="Arial"/>
              </a:rPr>
              <a:t>level 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&lt;isolation&gt;, where &lt;isolation&gt;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can  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be </a:t>
            </a:r>
            <a:r>
              <a:rPr sz="2800" spc="-10" dirty="0">
                <a:solidFill>
                  <a:srgbClr val="323299"/>
                </a:solidFill>
                <a:latin typeface="Arial"/>
                <a:cs typeface="Arial"/>
              </a:rPr>
              <a:t>READ UNCOMMITTED, READ COMMITTED,  </a:t>
            </a:r>
            <a:r>
              <a:rPr sz="2800" spc="-50" dirty="0">
                <a:solidFill>
                  <a:srgbClr val="323299"/>
                </a:solidFill>
                <a:latin typeface="Arial"/>
                <a:cs typeface="Arial"/>
              </a:rPr>
              <a:t>REPEATABLE </a:t>
            </a:r>
            <a:r>
              <a:rPr sz="2800" spc="-10" dirty="0">
                <a:solidFill>
                  <a:srgbClr val="323299"/>
                </a:solidFill>
                <a:latin typeface="Arial"/>
                <a:cs typeface="Arial"/>
              </a:rPr>
              <a:t>READ</a:t>
            </a:r>
            <a:r>
              <a:rPr sz="2800" spc="10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or</a:t>
            </a:r>
            <a:r>
              <a:rPr sz="2800" spc="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SERIALIZABLE.	The 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default 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is</a:t>
            </a:r>
            <a:r>
              <a:rPr sz="2800" spc="-1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SERIALIZABLE.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670"/>
              </a:spcBef>
              <a:buClr>
                <a:srgbClr val="323299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  <a:tab pos="3268979" algn="l"/>
              </a:tabLst>
            </a:pP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With SERIALIZABLE: the </a:t>
            </a:r>
            <a:r>
              <a:rPr sz="2800" dirty="0">
                <a:solidFill>
                  <a:srgbClr val="7F0000"/>
                </a:solidFill>
                <a:latin typeface="Arial"/>
                <a:cs typeface="Arial"/>
              </a:rPr>
              <a:t>interleaved execution  of</a:t>
            </a:r>
            <a:r>
              <a:rPr sz="2800" spc="-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0000"/>
                </a:solidFill>
                <a:latin typeface="Arial"/>
                <a:cs typeface="Arial"/>
              </a:rPr>
              <a:t>transactions	</a:t>
            </a: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will </a:t>
            </a:r>
            <a:r>
              <a:rPr sz="2800" dirty="0">
                <a:solidFill>
                  <a:srgbClr val="7F0000"/>
                </a:solidFill>
                <a:latin typeface="Arial"/>
                <a:cs typeface="Arial"/>
              </a:rPr>
              <a:t>adhere </a:t>
            </a: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to </a:t>
            </a:r>
            <a:r>
              <a:rPr sz="2800" dirty="0">
                <a:solidFill>
                  <a:srgbClr val="7F0000"/>
                </a:solidFill>
                <a:latin typeface="Arial"/>
                <a:cs typeface="Arial"/>
              </a:rPr>
              <a:t>our notion of  </a:t>
            </a:r>
            <a:r>
              <a:rPr sz="2800" spc="-15" dirty="0">
                <a:solidFill>
                  <a:srgbClr val="7F0000"/>
                </a:solidFill>
                <a:latin typeface="Arial"/>
                <a:cs typeface="Arial"/>
              </a:rPr>
              <a:t>serializability.</a:t>
            </a:r>
            <a:endParaRPr sz="2800">
              <a:latin typeface="Arial"/>
              <a:cs typeface="Arial"/>
            </a:endParaRPr>
          </a:p>
          <a:p>
            <a:pPr marL="756285" marR="19685" lvl="1" indent="-287020">
              <a:lnSpc>
                <a:spcPct val="80000"/>
              </a:lnSpc>
              <a:spcBef>
                <a:spcPts val="670"/>
              </a:spcBef>
              <a:buClr>
                <a:srgbClr val="323299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25" dirty="0">
                <a:solidFill>
                  <a:srgbClr val="7F0000"/>
                </a:solidFill>
                <a:latin typeface="Arial"/>
                <a:cs typeface="Arial"/>
              </a:rPr>
              <a:t>However, </a:t>
            </a: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if </a:t>
            </a:r>
            <a:r>
              <a:rPr sz="2800" dirty="0">
                <a:solidFill>
                  <a:srgbClr val="7F0000"/>
                </a:solidFill>
                <a:latin typeface="Arial"/>
                <a:cs typeface="Arial"/>
              </a:rPr>
              <a:t>any transaction executes at </a:t>
            </a: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a lower  </a:t>
            </a:r>
            <a:r>
              <a:rPr sz="2800" dirty="0">
                <a:solidFill>
                  <a:srgbClr val="7F0000"/>
                </a:solidFill>
                <a:latin typeface="Arial"/>
                <a:cs typeface="Arial"/>
              </a:rPr>
              <a:t>level, then serializability </a:t>
            </a: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may be</a:t>
            </a:r>
            <a:r>
              <a:rPr sz="2800" spc="-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0000"/>
                </a:solidFill>
                <a:latin typeface="Arial"/>
                <a:cs typeface="Arial"/>
              </a:rPr>
              <a:t>violated.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9" y="830071"/>
            <a:ext cx="6588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Transaction </a:t>
            </a:r>
            <a:r>
              <a:rPr sz="3600" spc="-5" dirty="0"/>
              <a:t>Support in SQL2</a:t>
            </a:r>
            <a:r>
              <a:rPr sz="3600" spc="-50" dirty="0"/>
              <a:t> </a:t>
            </a:r>
            <a:r>
              <a:rPr sz="3600" spc="-5" dirty="0"/>
              <a:t>(4)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39" y="1857247"/>
            <a:ext cx="827278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Potential problem with lower isolation</a:t>
            </a:r>
            <a:r>
              <a:rPr sz="2400" spc="10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levels: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0032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323299"/>
                </a:solidFill>
                <a:latin typeface="Arial"/>
                <a:cs typeface="Arial"/>
              </a:rPr>
              <a:t>Dirty</a:t>
            </a:r>
            <a:r>
              <a:rPr sz="2400" b="1" spc="-1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23299"/>
                </a:solidFill>
                <a:latin typeface="Arial"/>
                <a:cs typeface="Arial"/>
              </a:rPr>
              <a:t>Read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buClr>
                <a:srgbClr val="3232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Reading a value that was written by a transaction which failed.</a:t>
            </a:r>
            <a:endParaRPr sz="2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0032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323299"/>
                </a:solidFill>
                <a:latin typeface="Arial"/>
                <a:cs typeface="Arial"/>
              </a:rPr>
              <a:t>Nonrepeatable</a:t>
            </a:r>
            <a:r>
              <a:rPr sz="2400" b="1" spc="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23299"/>
                </a:solidFill>
                <a:latin typeface="Arial"/>
                <a:cs typeface="Arial"/>
              </a:rPr>
              <a:t>Read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756285" marR="658495" lvl="1" indent="-287020">
              <a:lnSpc>
                <a:spcPts val="2020"/>
              </a:lnSpc>
              <a:spcBef>
                <a:spcPts val="480"/>
              </a:spcBef>
              <a:buClr>
                <a:srgbClr val="3232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Allowing another transaction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write a new value between  multiple reads of one</a:t>
            </a:r>
            <a:r>
              <a:rPr sz="2100" spc="-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transaction.</a:t>
            </a:r>
            <a:endParaRPr sz="2100">
              <a:latin typeface="Arial"/>
              <a:cs typeface="Arial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520"/>
              </a:spcBef>
              <a:buClr>
                <a:srgbClr val="3232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A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transaction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T1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may read a given value from a table.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If</a:t>
            </a:r>
            <a:r>
              <a:rPr sz="2100" spc="-14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another  transaction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T2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later updates that value and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T1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reads that value  again,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T1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will see a </a:t>
            </a:r>
            <a:r>
              <a:rPr sz="2100" spc="-10" dirty="0">
                <a:solidFill>
                  <a:srgbClr val="7F0000"/>
                </a:solidFill>
                <a:latin typeface="Arial"/>
                <a:cs typeface="Arial"/>
              </a:rPr>
              <a:t>different</a:t>
            </a:r>
            <a:r>
              <a:rPr sz="2100" spc="-5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value.</a:t>
            </a:r>
            <a:endParaRPr sz="2100">
              <a:latin typeface="Arial"/>
              <a:cs typeface="Arial"/>
            </a:endParaRPr>
          </a:p>
          <a:p>
            <a:pPr marL="1155065" marR="37465" lvl="2" indent="-228600">
              <a:lnSpc>
                <a:spcPct val="80000"/>
              </a:lnSpc>
              <a:spcBef>
                <a:spcPts val="500"/>
              </a:spcBef>
              <a:buClr>
                <a:srgbClr val="990032"/>
              </a:buClr>
              <a:buSzPct val="50000"/>
              <a:buFont typeface="Wingdings"/>
              <a:buChar char=""/>
              <a:tabLst>
                <a:tab pos="1155065" algn="l"/>
                <a:tab pos="1155700" algn="l"/>
                <a:tab pos="5081270" algn="l"/>
              </a:tabLst>
            </a:pPr>
            <a:r>
              <a:rPr sz="2100" spc="-5" dirty="0">
                <a:solidFill>
                  <a:srgbClr val="323299"/>
                </a:solidFill>
                <a:latin typeface="Arial"/>
                <a:cs typeface="Arial"/>
              </a:rPr>
              <a:t>Consider that </a:t>
            </a:r>
            <a:r>
              <a:rPr sz="2100" dirty="0">
                <a:solidFill>
                  <a:srgbClr val="323299"/>
                </a:solidFill>
                <a:latin typeface="Arial"/>
                <a:cs typeface="Arial"/>
              </a:rPr>
              <a:t>T1 </a:t>
            </a:r>
            <a:r>
              <a:rPr sz="2100" spc="-5" dirty="0">
                <a:solidFill>
                  <a:srgbClr val="323299"/>
                </a:solidFill>
                <a:latin typeface="Arial"/>
                <a:cs typeface="Arial"/>
              </a:rPr>
              <a:t>reads the employee salary for Smith. Next,  </a:t>
            </a:r>
            <a:r>
              <a:rPr sz="2100" dirty="0">
                <a:solidFill>
                  <a:srgbClr val="323299"/>
                </a:solidFill>
                <a:latin typeface="Arial"/>
                <a:cs typeface="Arial"/>
              </a:rPr>
              <a:t>T2 </a:t>
            </a:r>
            <a:r>
              <a:rPr sz="2100" spc="-5" dirty="0">
                <a:solidFill>
                  <a:srgbClr val="323299"/>
                </a:solidFill>
                <a:latin typeface="Arial"/>
                <a:cs typeface="Arial"/>
              </a:rPr>
              <a:t>updates the salary</a:t>
            </a:r>
            <a:r>
              <a:rPr sz="2100" spc="3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323299"/>
                </a:solidFill>
                <a:latin typeface="Arial"/>
                <a:cs typeface="Arial"/>
              </a:rPr>
              <a:t>for</a:t>
            </a:r>
            <a:r>
              <a:rPr sz="2100" spc="1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323299"/>
                </a:solidFill>
                <a:latin typeface="Arial"/>
                <a:cs typeface="Arial"/>
              </a:rPr>
              <a:t>Smith.	</a:t>
            </a:r>
            <a:r>
              <a:rPr sz="2100" dirty="0">
                <a:solidFill>
                  <a:srgbClr val="323299"/>
                </a:solidFill>
                <a:latin typeface="Arial"/>
                <a:cs typeface="Arial"/>
              </a:rPr>
              <a:t>If T1 </a:t>
            </a:r>
            <a:r>
              <a:rPr sz="2100" spc="-5" dirty="0">
                <a:solidFill>
                  <a:srgbClr val="323299"/>
                </a:solidFill>
                <a:latin typeface="Arial"/>
                <a:cs typeface="Arial"/>
              </a:rPr>
              <a:t>reads Smith's salary  again, then </a:t>
            </a:r>
            <a:r>
              <a:rPr sz="2100" dirty="0">
                <a:solidFill>
                  <a:srgbClr val="323299"/>
                </a:solidFill>
                <a:latin typeface="Arial"/>
                <a:cs typeface="Arial"/>
              </a:rPr>
              <a:t>it </a:t>
            </a:r>
            <a:r>
              <a:rPr sz="2100" spc="-5" dirty="0">
                <a:solidFill>
                  <a:srgbClr val="323299"/>
                </a:solidFill>
                <a:latin typeface="Arial"/>
                <a:cs typeface="Arial"/>
              </a:rPr>
              <a:t>will see a </a:t>
            </a:r>
            <a:r>
              <a:rPr sz="2100" spc="-10" dirty="0">
                <a:solidFill>
                  <a:srgbClr val="323299"/>
                </a:solidFill>
                <a:latin typeface="Arial"/>
                <a:cs typeface="Arial"/>
              </a:rPr>
              <a:t>different </a:t>
            </a:r>
            <a:r>
              <a:rPr sz="2100" spc="-5" dirty="0">
                <a:solidFill>
                  <a:srgbClr val="323299"/>
                </a:solidFill>
                <a:latin typeface="Arial"/>
                <a:cs typeface="Arial"/>
              </a:rPr>
              <a:t>value for Smith's</a:t>
            </a:r>
            <a:r>
              <a:rPr sz="2100" spc="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100" spc="-30" dirty="0">
                <a:solidFill>
                  <a:srgbClr val="323299"/>
                </a:solidFill>
                <a:latin typeface="Arial"/>
                <a:cs typeface="Arial"/>
              </a:rPr>
              <a:t>salary.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9" y="830071"/>
            <a:ext cx="6588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Transaction </a:t>
            </a:r>
            <a:r>
              <a:rPr sz="3600" spc="-5" dirty="0"/>
              <a:t>Support in SQL2</a:t>
            </a:r>
            <a:r>
              <a:rPr sz="3600" spc="-50" dirty="0"/>
              <a:t> </a:t>
            </a:r>
            <a:r>
              <a:rPr sz="3600" spc="-5" dirty="0"/>
              <a:t>(5)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207" y="1735327"/>
            <a:ext cx="8160384" cy="44170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4965" marR="925830" indent="-342900">
              <a:lnSpc>
                <a:spcPts val="3020"/>
              </a:lnSpc>
              <a:spcBef>
                <a:spcPts val="480"/>
              </a:spcBef>
              <a:buClr>
                <a:srgbClr val="99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Potential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problem 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with lower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isolation levels  (cont.):</a:t>
            </a:r>
            <a:endParaRPr sz="2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295"/>
              </a:spcBef>
              <a:buClr>
                <a:srgbClr val="323299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 dirty="0">
                <a:solidFill>
                  <a:srgbClr val="7F0000"/>
                </a:solidFill>
                <a:latin typeface="Arial"/>
                <a:cs typeface="Arial"/>
              </a:rPr>
              <a:t>Phantoms:</a:t>
            </a:r>
            <a:endParaRPr sz="2800">
              <a:latin typeface="Arial"/>
              <a:cs typeface="Arial"/>
            </a:endParaRPr>
          </a:p>
          <a:p>
            <a:pPr marL="1155065" marR="400685" lvl="2" indent="-228600">
              <a:lnSpc>
                <a:spcPts val="2590"/>
              </a:lnSpc>
              <a:spcBef>
                <a:spcPts val="630"/>
              </a:spcBef>
              <a:buClr>
                <a:srgbClr val="990032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New rows being read using the same read with a  condition.</a:t>
            </a:r>
            <a:endParaRPr sz="2400">
              <a:latin typeface="Arial"/>
              <a:cs typeface="Arial"/>
            </a:endParaRPr>
          </a:p>
          <a:p>
            <a:pPr marL="1612265" marR="387350" lvl="3" indent="-228600">
              <a:lnSpc>
                <a:spcPts val="2160"/>
              </a:lnSpc>
              <a:spcBef>
                <a:spcPts val="480"/>
              </a:spcBef>
              <a:buClr>
                <a:srgbClr val="323299"/>
              </a:buClr>
              <a:buSzPct val="55000"/>
              <a:buFont typeface="Wingdings"/>
              <a:buChar char=""/>
              <a:tabLst>
                <a:tab pos="1612900" algn="l"/>
                <a:tab pos="3581400" algn="l"/>
              </a:tabLst>
            </a:pP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A</a:t>
            </a:r>
            <a:r>
              <a:rPr sz="2000" spc="-12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transaction</a:t>
            </a:r>
            <a:r>
              <a:rPr sz="2000" spc="-8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T1	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may read a set of rows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from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table, 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perhaps based on some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condition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specified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in the</a:t>
            </a:r>
            <a:r>
              <a:rPr sz="2000" spc="-16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SQL  WHERE</a:t>
            </a:r>
            <a:r>
              <a:rPr sz="2000" spc="-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clause.</a:t>
            </a:r>
            <a:endParaRPr sz="2000">
              <a:latin typeface="Arial"/>
              <a:cs typeface="Arial"/>
            </a:endParaRPr>
          </a:p>
          <a:p>
            <a:pPr marL="1612265" marR="84455" lvl="3" indent="-228600" algn="just">
              <a:lnSpc>
                <a:spcPts val="2160"/>
              </a:lnSpc>
              <a:spcBef>
                <a:spcPts val="480"/>
              </a:spcBef>
              <a:buClr>
                <a:srgbClr val="323299"/>
              </a:buClr>
              <a:buSzPct val="55000"/>
              <a:buFont typeface="Wingdings"/>
              <a:buChar char=""/>
              <a:tabLst>
                <a:tab pos="1612900" algn="l"/>
              </a:tabLst>
            </a:pP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Now suppose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that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transaction T2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inserts a new row</a:t>
            </a:r>
            <a:r>
              <a:rPr sz="2000" spc="-19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that 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also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satisfies the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WHERE clause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condition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of T1,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into the  table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used by</a:t>
            </a:r>
            <a:r>
              <a:rPr sz="2000" spc="-9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T1.</a:t>
            </a:r>
            <a:endParaRPr sz="2000">
              <a:latin typeface="Arial"/>
              <a:cs typeface="Arial"/>
            </a:endParaRPr>
          </a:p>
          <a:p>
            <a:pPr marL="1612265" marR="5080" lvl="3" indent="-228600" algn="just">
              <a:lnSpc>
                <a:spcPts val="2160"/>
              </a:lnSpc>
              <a:spcBef>
                <a:spcPts val="480"/>
              </a:spcBef>
              <a:buClr>
                <a:srgbClr val="323299"/>
              </a:buClr>
              <a:buSzPct val="55000"/>
              <a:buFont typeface="Wingdings"/>
              <a:buChar char=""/>
              <a:tabLst>
                <a:tab pos="1612900" algn="l"/>
              </a:tabLst>
            </a:pP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If T1 is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repeated,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then T1 will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see a row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that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previously</a:t>
            </a:r>
            <a:r>
              <a:rPr sz="2000" spc="-2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did 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not </a:t>
            </a:r>
            <a:r>
              <a:rPr sz="2000" spc="-5" dirty="0">
                <a:solidFill>
                  <a:srgbClr val="7F0000"/>
                </a:solidFill>
                <a:latin typeface="Arial"/>
                <a:cs typeface="Arial"/>
              </a:rPr>
              <a:t>exist,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called a</a:t>
            </a:r>
            <a:r>
              <a:rPr sz="2000" spc="-7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0000"/>
                </a:solidFill>
                <a:latin typeface="Arial"/>
                <a:cs typeface="Arial"/>
              </a:rPr>
              <a:t>phantom.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9" y="1133347"/>
            <a:ext cx="6588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Transaction </a:t>
            </a:r>
            <a:r>
              <a:rPr sz="3600" spc="-5" dirty="0"/>
              <a:t>Support in SQL2</a:t>
            </a:r>
            <a:r>
              <a:rPr sz="3600" spc="-50" dirty="0"/>
              <a:t> </a:t>
            </a:r>
            <a:r>
              <a:rPr sz="3600" spc="-5" dirty="0"/>
              <a:t>(6)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207" y="2029459"/>
            <a:ext cx="6990715" cy="4186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0032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323299"/>
                </a:solidFill>
                <a:latin typeface="Arial"/>
                <a:cs typeface="Arial"/>
              </a:rPr>
              <a:t>Sample SQL</a:t>
            </a:r>
            <a:r>
              <a:rPr sz="1800" spc="-6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23299"/>
                </a:solidFill>
                <a:latin typeface="Arial"/>
                <a:cs typeface="Arial"/>
              </a:rPr>
              <a:t>transaction:</a:t>
            </a:r>
            <a:endParaRPr sz="1800">
              <a:latin typeface="Arial"/>
              <a:cs typeface="Arial"/>
            </a:endParaRPr>
          </a:p>
          <a:p>
            <a:pPr marL="530225" marR="2284095">
              <a:lnSpc>
                <a:spcPct val="100000"/>
              </a:lnSpc>
            </a:pPr>
            <a:r>
              <a:rPr sz="1700" dirty="0">
                <a:solidFill>
                  <a:srgbClr val="7F0000"/>
                </a:solidFill>
                <a:latin typeface="Arial"/>
                <a:cs typeface="Arial"/>
              </a:rPr>
              <a:t>EXEC </a:t>
            </a:r>
            <a:r>
              <a:rPr sz="1700" spc="-5" dirty="0">
                <a:solidFill>
                  <a:srgbClr val="7F0000"/>
                </a:solidFill>
                <a:latin typeface="Arial"/>
                <a:cs typeface="Arial"/>
              </a:rPr>
              <a:t>SQL whenever </a:t>
            </a:r>
            <a:r>
              <a:rPr sz="1700" dirty="0">
                <a:solidFill>
                  <a:srgbClr val="7F0000"/>
                </a:solidFill>
                <a:latin typeface="Arial"/>
                <a:cs typeface="Arial"/>
              </a:rPr>
              <a:t>sqlerror go </a:t>
            </a:r>
            <a:r>
              <a:rPr sz="1700" spc="-5" dirty="0">
                <a:solidFill>
                  <a:srgbClr val="7F0000"/>
                </a:solidFill>
                <a:latin typeface="Arial"/>
                <a:cs typeface="Arial"/>
              </a:rPr>
              <a:t>to </a:t>
            </a:r>
            <a:r>
              <a:rPr sz="1700" dirty="0">
                <a:solidFill>
                  <a:srgbClr val="7F0000"/>
                </a:solidFill>
                <a:latin typeface="Arial"/>
                <a:cs typeface="Arial"/>
              </a:rPr>
              <a:t>UNDO;  EXEC </a:t>
            </a:r>
            <a:r>
              <a:rPr sz="1700" spc="-5" dirty="0">
                <a:solidFill>
                  <a:srgbClr val="7F0000"/>
                </a:solidFill>
                <a:latin typeface="Arial"/>
                <a:cs typeface="Arial"/>
              </a:rPr>
              <a:t>SQL </a:t>
            </a:r>
            <a:r>
              <a:rPr sz="1700" dirty="0">
                <a:solidFill>
                  <a:srgbClr val="7F0000"/>
                </a:solidFill>
                <a:latin typeface="Arial"/>
                <a:cs typeface="Arial"/>
              </a:rPr>
              <a:t>SET</a:t>
            </a:r>
            <a:r>
              <a:rPr sz="1700" spc="-14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7F0000"/>
                </a:solidFill>
                <a:latin typeface="Arial"/>
                <a:cs typeface="Arial"/>
              </a:rPr>
              <a:t>TRANSACTION</a:t>
            </a:r>
            <a:endParaRPr sz="1700">
              <a:latin typeface="Arial"/>
              <a:cs typeface="Arial"/>
            </a:endParaRPr>
          </a:p>
          <a:p>
            <a:pPr marL="1313815" marR="3456940">
              <a:lnSpc>
                <a:spcPct val="100000"/>
              </a:lnSpc>
            </a:pPr>
            <a:r>
              <a:rPr sz="1700" dirty="0">
                <a:solidFill>
                  <a:srgbClr val="7F0000"/>
                </a:solidFill>
                <a:latin typeface="Arial"/>
                <a:cs typeface="Arial"/>
              </a:rPr>
              <a:t>READ WRITE  DIAGNOSTICS </a:t>
            </a:r>
            <a:r>
              <a:rPr sz="1700" spc="-5" dirty="0">
                <a:solidFill>
                  <a:srgbClr val="7F0000"/>
                </a:solidFill>
                <a:latin typeface="Arial"/>
                <a:cs typeface="Arial"/>
              </a:rPr>
              <a:t>SIZE</a:t>
            </a:r>
            <a:r>
              <a:rPr sz="1700" spc="-9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7F0000"/>
                </a:solidFill>
                <a:latin typeface="Arial"/>
                <a:cs typeface="Arial"/>
              </a:rPr>
              <a:t>5</a:t>
            </a:r>
            <a:endParaRPr sz="1700">
              <a:latin typeface="Arial"/>
              <a:cs typeface="Arial"/>
            </a:endParaRPr>
          </a:p>
          <a:p>
            <a:pPr marL="530225" marR="2164080" indent="782955">
              <a:lnSpc>
                <a:spcPct val="100000"/>
              </a:lnSpc>
            </a:pPr>
            <a:r>
              <a:rPr sz="1700" spc="-15" dirty="0">
                <a:solidFill>
                  <a:srgbClr val="7F0000"/>
                </a:solidFill>
                <a:latin typeface="Arial"/>
                <a:cs typeface="Arial"/>
              </a:rPr>
              <a:t>ISOLATION </a:t>
            </a:r>
            <a:r>
              <a:rPr sz="1700" dirty="0">
                <a:solidFill>
                  <a:srgbClr val="7F0000"/>
                </a:solidFill>
                <a:latin typeface="Arial"/>
                <a:cs typeface="Arial"/>
              </a:rPr>
              <a:t>LEVEL</a:t>
            </a:r>
            <a:r>
              <a:rPr sz="1700" spc="-1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7F0000"/>
                </a:solidFill>
                <a:latin typeface="Arial"/>
                <a:cs typeface="Arial"/>
              </a:rPr>
              <a:t>SERIALIZABLE;  EXEC </a:t>
            </a:r>
            <a:r>
              <a:rPr sz="1700" spc="-5" dirty="0">
                <a:solidFill>
                  <a:srgbClr val="7F0000"/>
                </a:solidFill>
                <a:latin typeface="Arial"/>
                <a:cs typeface="Arial"/>
              </a:rPr>
              <a:t>SQL</a:t>
            </a:r>
            <a:r>
              <a:rPr sz="1700" spc="-8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7F0000"/>
                </a:solidFill>
                <a:latin typeface="Arial"/>
                <a:cs typeface="Arial"/>
              </a:rPr>
              <a:t>INSERT</a:t>
            </a:r>
            <a:endParaRPr sz="1700">
              <a:latin typeface="Arial"/>
              <a:cs typeface="Arial"/>
            </a:endParaRPr>
          </a:p>
          <a:p>
            <a:pPr marL="1254125" marR="5080">
              <a:lnSpc>
                <a:spcPct val="100000"/>
              </a:lnSpc>
            </a:pPr>
            <a:r>
              <a:rPr sz="1700" spc="-5" dirty="0">
                <a:solidFill>
                  <a:srgbClr val="7F0000"/>
                </a:solidFill>
                <a:latin typeface="Arial"/>
                <a:cs typeface="Arial"/>
              </a:rPr>
              <a:t>INTO EMPLOYEE </a:t>
            </a:r>
            <a:r>
              <a:rPr sz="1700" dirty="0">
                <a:solidFill>
                  <a:srgbClr val="7F0000"/>
                </a:solidFill>
                <a:latin typeface="Arial"/>
                <a:cs typeface="Arial"/>
              </a:rPr>
              <a:t>(FNAME, LNAME, SSN, DNO, </a:t>
            </a:r>
            <a:r>
              <a:rPr sz="1700" spc="-5" dirty="0">
                <a:solidFill>
                  <a:srgbClr val="7F0000"/>
                </a:solidFill>
                <a:latin typeface="Arial"/>
                <a:cs typeface="Arial"/>
              </a:rPr>
              <a:t>SALARY)  </a:t>
            </a:r>
            <a:r>
              <a:rPr sz="1700" spc="-20" dirty="0">
                <a:solidFill>
                  <a:srgbClr val="7F0000"/>
                </a:solidFill>
                <a:latin typeface="Arial"/>
                <a:cs typeface="Arial"/>
              </a:rPr>
              <a:t>VALUES</a:t>
            </a:r>
            <a:r>
              <a:rPr sz="1700" spc="-2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7F0000"/>
                </a:solidFill>
                <a:latin typeface="Arial"/>
                <a:cs typeface="Arial"/>
              </a:rPr>
              <a:t>('Robert','Smith','991004321',2,35000);</a:t>
            </a:r>
            <a:endParaRPr sz="1700">
              <a:latin typeface="Arial"/>
              <a:cs typeface="Arial"/>
            </a:endParaRPr>
          </a:p>
          <a:p>
            <a:pPr marL="1254125" marR="2807970" indent="-784860">
              <a:lnSpc>
                <a:spcPct val="100000"/>
              </a:lnSpc>
            </a:pPr>
            <a:r>
              <a:rPr sz="1700" dirty="0">
                <a:solidFill>
                  <a:srgbClr val="7F0000"/>
                </a:solidFill>
                <a:latin typeface="Arial"/>
                <a:cs typeface="Arial"/>
              </a:rPr>
              <a:t>EXEC </a:t>
            </a:r>
            <a:r>
              <a:rPr sz="1700" spc="-5" dirty="0">
                <a:solidFill>
                  <a:srgbClr val="7F0000"/>
                </a:solidFill>
                <a:latin typeface="Arial"/>
                <a:cs typeface="Arial"/>
              </a:rPr>
              <a:t>SQL </a:t>
            </a:r>
            <a:r>
              <a:rPr sz="1700" spc="-20" dirty="0">
                <a:solidFill>
                  <a:srgbClr val="7F0000"/>
                </a:solidFill>
                <a:latin typeface="Arial"/>
                <a:cs typeface="Arial"/>
              </a:rPr>
              <a:t>UPDATE </a:t>
            </a:r>
            <a:r>
              <a:rPr sz="1700" spc="-5" dirty="0">
                <a:solidFill>
                  <a:srgbClr val="7F0000"/>
                </a:solidFill>
                <a:latin typeface="Arial"/>
                <a:cs typeface="Arial"/>
              </a:rPr>
              <a:t>EMPLOYEE  </a:t>
            </a:r>
            <a:r>
              <a:rPr sz="1700" dirty="0">
                <a:solidFill>
                  <a:srgbClr val="7F0000"/>
                </a:solidFill>
                <a:latin typeface="Arial"/>
                <a:cs typeface="Arial"/>
              </a:rPr>
              <a:t>SET </a:t>
            </a:r>
            <a:r>
              <a:rPr sz="1700" spc="-5" dirty="0">
                <a:solidFill>
                  <a:srgbClr val="7F0000"/>
                </a:solidFill>
                <a:latin typeface="Arial"/>
                <a:cs typeface="Arial"/>
              </a:rPr>
              <a:t>SALARY </a:t>
            </a:r>
            <a:r>
              <a:rPr sz="1700" dirty="0">
                <a:solidFill>
                  <a:srgbClr val="7F0000"/>
                </a:solidFill>
                <a:latin typeface="Arial"/>
                <a:cs typeface="Arial"/>
              </a:rPr>
              <a:t>= </a:t>
            </a:r>
            <a:r>
              <a:rPr sz="1700" spc="-5" dirty="0">
                <a:solidFill>
                  <a:srgbClr val="7F0000"/>
                </a:solidFill>
                <a:latin typeface="Arial"/>
                <a:cs typeface="Arial"/>
              </a:rPr>
              <a:t>SALARY </a:t>
            </a:r>
            <a:r>
              <a:rPr sz="1700" dirty="0">
                <a:solidFill>
                  <a:srgbClr val="7F0000"/>
                </a:solidFill>
                <a:latin typeface="Arial"/>
                <a:cs typeface="Arial"/>
              </a:rPr>
              <a:t>*</a:t>
            </a:r>
            <a:r>
              <a:rPr sz="1700" spc="-19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7F0000"/>
                </a:solidFill>
                <a:latin typeface="Arial"/>
                <a:cs typeface="Arial"/>
              </a:rPr>
              <a:t>1.1  </a:t>
            </a:r>
            <a:r>
              <a:rPr sz="1700" dirty="0">
                <a:solidFill>
                  <a:srgbClr val="7F0000"/>
                </a:solidFill>
                <a:latin typeface="Arial"/>
                <a:cs typeface="Arial"/>
              </a:rPr>
              <a:t>WHERE </a:t>
            </a:r>
            <a:r>
              <a:rPr sz="1700" spc="5" dirty="0">
                <a:solidFill>
                  <a:srgbClr val="7F0000"/>
                </a:solidFill>
                <a:latin typeface="Arial"/>
                <a:cs typeface="Arial"/>
              </a:rPr>
              <a:t>DNO </a:t>
            </a:r>
            <a:r>
              <a:rPr sz="1700" dirty="0">
                <a:solidFill>
                  <a:srgbClr val="7F0000"/>
                </a:solidFill>
                <a:latin typeface="Arial"/>
                <a:cs typeface="Arial"/>
              </a:rPr>
              <a:t>=</a:t>
            </a:r>
            <a:r>
              <a:rPr sz="1700" spc="-8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7F0000"/>
                </a:solidFill>
                <a:latin typeface="Arial"/>
                <a:cs typeface="Arial"/>
              </a:rPr>
              <a:t>2;</a:t>
            </a:r>
            <a:endParaRPr sz="17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700" dirty="0">
                <a:solidFill>
                  <a:srgbClr val="7F0000"/>
                </a:solidFill>
                <a:latin typeface="Arial"/>
                <a:cs typeface="Arial"/>
              </a:rPr>
              <a:t>EXEC </a:t>
            </a:r>
            <a:r>
              <a:rPr sz="1700" spc="-5" dirty="0">
                <a:solidFill>
                  <a:srgbClr val="7F0000"/>
                </a:solidFill>
                <a:latin typeface="Arial"/>
                <a:cs typeface="Arial"/>
              </a:rPr>
              <a:t>SQL</a:t>
            </a:r>
            <a:r>
              <a:rPr sz="1700" spc="-7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7F0000"/>
                </a:solidFill>
                <a:latin typeface="Arial"/>
                <a:cs typeface="Arial"/>
              </a:rPr>
              <a:t>COMMIT;</a:t>
            </a:r>
            <a:endParaRPr sz="1700">
              <a:latin typeface="Arial"/>
              <a:cs typeface="Arial"/>
            </a:endParaRPr>
          </a:p>
          <a:p>
            <a:pPr marL="525780" marR="3345179" indent="728345">
              <a:lnSpc>
                <a:spcPct val="100000"/>
              </a:lnSpc>
            </a:pPr>
            <a:r>
              <a:rPr sz="1700" spc="-10" dirty="0">
                <a:solidFill>
                  <a:srgbClr val="7F0000"/>
                </a:solidFill>
                <a:latin typeface="Arial"/>
                <a:cs typeface="Arial"/>
              </a:rPr>
              <a:t>GOTO </a:t>
            </a:r>
            <a:r>
              <a:rPr sz="1700" dirty="0">
                <a:solidFill>
                  <a:srgbClr val="7F0000"/>
                </a:solidFill>
                <a:latin typeface="Arial"/>
                <a:cs typeface="Arial"/>
              </a:rPr>
              <a:t>THE_END;  UNDO: EXEC </a:t>
            </a:r>
            <a:r>
              <a:rPr sz="1700" spc="-5" dirty="0">
                <a:solidFill>
                  <a:srgbClr val="7F0000"/>
                </a:solidFill>
                <a:latin typeface="Arial"/>
                <a:cs typeface="Arial"/>
              </a:rPr>
              <a:t>SQL</a:t>
            </a:r>
            <a:r>
              <a:rPr sz="1700" spc="-14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7F0000"/>
                </a:solidFill>
                <a:latin typeface="Arial"/>
                <a:cs typeface="Arial"/>
              </a:rPr>
              <a:t>ROLLBACK;  THE_END:</a:t>
            </a:r>
            <a:r>
              <a:rPr sz="1700" spc="434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7F0000"/>
                </a:solidFill>
                <a:latin typeface="Arial"/>
                <a:cs typeface="Arial"/>
              </a:rPr>
              <a:t>...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9" y="1133347"/>
            <a:ext cx="6588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Transaction </a:t>
            </a:r>
            <a:r>
              <a:rPr sz="3600" spc="-5" dirty="0"/>
              <a:t>Support in SQL2</a:t>
            </a:r>
            <a:r>
              <a:rPr sz="3600" spc="-50" dirty="0"/>
              <a:t> </a:t>
            </a:r>
            <a:r>
              <a:rPr sz="3600" spc="-5" dirty="0"/>
              <a:t>(7)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207" y="2021839"/>
            <a:ext cx="55562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0032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Possible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violation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of</a:t>
            </a:r>
            <a:r>
              <a:rPr sz="2000" spc="-3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serializabilty:</a:t>
            </a:r>
            <a:endParaRPr sz="2000">
              <a:latin typeface="Arial"/>
              <a:cs typeface="Arial"/>
            </a:endParaRPr>
          </a:p>
          <a:p>
            <a:pPr marL="3669665">
              <a:lnSpc>
                <a:spcPct val="100000"/>
              </a:lnSpc>
            </a:pPr>
            <a:r>
              <a:rPr sz="2000" spc="-30" dirty="0">
                <a:solidFill>
                  <a:srgbClr val="323299"/>
                </a:solidFill>
                <a:latin typeface="Arial"/>
                <a:cs typeface="Arial"/>
              </a:rPr>
              <a:t>Type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of</a:t>
            </a:r>
            <a:r>
              <a:rPr sz="2000" spc="-4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23299"/>
                </a:solidFill>
                <a:latin typeface="Arial"/>
                <a:cs typeface="Arial"/>
              </a:rPr>
              <a:t>Violation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56157" y="2701993"/>
          <a:ext cx="7807325" cy="2083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3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4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4683">
                <a:tc>
                  <a:txBody>
                    <a:bodyPr/>
                    <a:lstStyle/>
                    <a:p>
                      <a:pPr marR="1876425" algn="ctr">
                        <a:lnSpc>
                          <a:spcPts val="1950"/>
                        </a:lnSpc>
                      </a:pPr>
                      <a:r>
                        <a:rPr sz="2000" spc="-5" dirty="0">
                          <a:solidFill>
                            <a:srgbClr val="323299"/>
                          </a:solidFill>
                          <a:latin typeface="Arial"/>
                          <a:cs typeface="Arial"/>
                        </a:rPr>
                        <a:t>Isolation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R="18840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323299"/>
                          </a:solidFill>
                          <a:latin typeface="Arial"/>
                          <a:cs typeface="Arial"/>
                        </a:rPr>
                        <a:t>level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ts val="1950"/>
                        </a:lnSpc>
                      </a:pPr>
                      <a:r>
                        <a:rPr sz="2000" spc="-5" dirty="0">
                          <a:solidFill>
                            <a:srgbClr val="323299"/>
                          </a:solidFill>
                          <a:latin typeface="Arial"/>
                          <a:cs typeface="Arial"/>
                        </a:rPr>
                        <a:t>Dirty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23299"/>
                          </a:solidFill>
                          <a:latin typeface="Arial"/>
                          <a:cs typeface="Arial"/>
                        </a:rPr>
                        <a:t>read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950"/>
                        </a:lnSpc>
                      </a:pPr>
                      <a:r>
                        <a:rPr sz="2000" dirty="0">
                          <a:solidFill>
                            <a:srgbClr val="323299"/>
                          </a:solidFill>
                          <a:latin typeface="Arial"/>
                          <a:cs typeface="Arial"/>
                        </a:rPr>
                        <a:t>nonrepeatable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9723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23299"/>
                          </a:solidFill>
                          <a:latin typeface="Arial"/>
                          <a:cs typeface="Arial"/>
                        </a:rPr>
                        <a:t>read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47815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23299"/>
                          </a:solidFill>
                          <a:latin typeface="Arial"/>
                          <a:cs typeface="Arial"/>
                        </a:rPr>
                        <a:t>phantom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369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solidFill>
                            <a:srgbClr val="323299"/>
                          </a:solidFill>
                          <a:latin typeface="Arial"/>
                          <a:cs typeface="Arial"/>
                        </a:rPr>
                        <a:t>READ</a:t>
                      </a:r>
                      <a:r>
                        <a:rPr sz="2000" spc="-25" dirty="0">
                          <a:solidFill>
                            <a:srgbClr val="3232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23299"/>
                          </a:solidFill>
                          <a:latin typeface="Arial"/>
                          <a:cs typeface="Arial"/>
                        </a:rPr>
                        <a:t>UNCOMMITTED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R="10922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10" dirty="0">
                          <a:solidFill>
                            <a:srgbClr val="323299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2000" dirty="0">
                          <a:solidFill>
                            <a:srgbClr val="323299"/>
                          </a:solidFill>
                          <a:latin typeface="Arial"/>
                          <a:cs typeface="Arial"/>
                        </a:rPr>
                        <a:t>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R="79121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10" dirty="0">
                          <a:solidFill>
                            <a:srgbClr val="323299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2000" dirty="0">
                          <a:solidFill>
                            <a:srgbClr val="323299"/>
                          </a:solidFill>
                          <a:latin typeface="Arial"/>
                          <a:cs typeface="Arial"/>
                        </a:rPr>
                        <a:t>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10" dirty="0">
                          <a:solidFill>
                            <a:srgbClr val="323299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2000" dirty="0">
                          <a:solidFill>
                            <a:srgbClr val="323299"/>
                          </a:solidFill>
                          <a:latin typeface="Arial"/>
                          <a:cs typeface="Arial"/>
                        </a:rPr>
                        <a:t>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06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31115">
                        <a:lnSpc>
                          <a:spcPts val="2145"/>
                        </a:lnSpc>
                      </a:pPr>
                      <a:r>
                        <a:rPr sz="2000" dirty="0">
                          <a:solidFill>
                            <a:srgbClr val="323299"/>
                          </a:solidFill>
                          <a:latin typeface="Arial"/>
                          <a:cs typeface="Arial"/>
                        </a:rPr>
                        <a:t>READ</a:t>
                      </a:r>
                      <a:r>
                        <a:rPr sz="2000" spc="-10" dirty="0">
                          <a:solidFill>
                            <a:srgbClr val="3232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323299"/>
                          </a:solidFill>
                          <a:latin typeface="Arial"/>
                          <a:cs typeface="Arial"/>
                        </a:rPr>
                        <a:t>COMMITTED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1450" algn="r">
                        <a:lnSpc>
                          <a:spcPts val="2145"/>
                        </a:lnSpc>
                      </a:pPr>
                      <a:r>
                        <a:rPr sz="2000" dirty="0">
                          <a:solidFill>
                            <a:srgbClr val="323299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2320" algn="r">
                        <a:lnSpc>
                          <a:spcPts val="2145"/>
                        </a:lnSpc>
                      </a:pPr>
                      <a:r>
                        <a:rPr sz="2000" spc="-10" dirty="0">
                          <a:solidFill>
                            <a:srgbClr val="323299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2000" dirty="0">
                          <a:solidFill>
                            <a:srgbClr val="323299"/>
                          </a:solidFill>
                          <a:latin typeface="Arial"/>
                          <a:cs typeface="Arial"/>
                        </a:rPr>
                        <a:t>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2145"/>
                        </a:lnSpc>
                      </a:pPr>
                      <a:r>
                        <a:rPr sz="2000" spc="-10" dirty="0">
                          <a:solidFill>
                            <a:srgbClr val="323299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2000" dirty="0">
                          <a:solidFill>
                            <a:srgbClr val="323299"/>
                          </a:solidFill>
                          <a:latin typeface="Arial"/>
                          <a:cs typeface="Arial"/>
                        </a:rPr>
                        <a:t>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31115">
                        <a:lnSpc>
                          <a:spcPts val="2145"/>
                        </a:lnSpc>
                      </a:pPr>
                      <a:r>
                        <a:rPr sz="2000" spc="-30" dirty="0">
                          <a:solidFill>
                            <a:srgbClr val="323299"/>
                          </a:solidFill>
                          <a:latin typeface="Arial"/>
                          <a:cs typeface="Arial"/>
                        </a:rPr>
                        <a:t>REPEATABLE</a:t>
                      </a:r>
                      <a:r>
                        <a:rPr sz="2000" dirty="0">
                          <a:solidFill>
                            <a:srgbClr val="323299"/>
                          </a:solidFill>
                          <a:latin typeface="Arial"/>
                          <a:cs typeface="Arial"/>
                        </a:rPr>
                        <a:t> READ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ts val="2145"/>
                        </a:lnSpc>
                      </a:pPr>
                      <a:r>
                        <a:rPr sz="2000" dirty="0">
                          <a:solidFill>
                            <a:srgbClr val="323299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1370" algn="r">
                        <a:lnSpc>
                          <a:spcPts val="2145"/>
                        </a:lnSpc>
                      </a:pPr>
                      <a:r>
                        <a:rPr sz="2000" dirty="0">
                          <a:solidFill>
                            <a:srgbClr val="323299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145"/>
                        </a:lnSpc>
                      </a:pPr>
                      <a:r>
                        <a:rPr sz="2000" spc="-10" dirty="0">
                          <a:solidFill>
                            <a:srgbClr val="323299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2000" dirty="0">
                          <a:solidFill>
                            <a:srgbClr val="323299"/>
                          </a:solidFill>
                          <a:latin typeface="Arial"/>
                          <a:cs typeface="Arial"/>
                        </a:rPr>
                        <a:t>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653">
                <a:tc>
                  <a:txBody>
                    <a:bodyPr/>
                    <a:lstStyle/>
                    <a:p>
                      <a:pPr marL="31115">
                        <a:lnSpc>
                          <a:spcPts val="2100"/>
                        </a:lnSpc>
                      </a:pPr>
                      <a:r>
                        <a:rPr sz="2000" spc="-5" dirty="0">
                          <a:solidFill>
                            <a:srgbClr val="323299"/>
                          </a:solidFill>
                          <a:latin typeface="Arial"/>
                          <a:cs typeface="Arial"/>
                        </a:rPr>
                        <a:t>SERIALIZABLE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2100"/>
                        </a:lnSpc>
                      </a:pPr>
                      <a:r>
                        <a:rPr sz="2000" dirty="0">
                          <a:solidFill>
                            <a:srgbClr val="323299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1370" algn="r">
                        <a:lnSpc>
                          <a:spcPts val="2100"/>
                        </a:lnSpc>
                      </a:pPr>
                      <a:r>
                        <a:rPr sz="2000" dirty="0">
                          <a:solidFill>
                            <a:srgbClr val="323299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2100"/>
                        </a:lnSpc>
                      </a:pPr>
                      <a:r>
                        <a:rPr sz="2000" dirty="0">
                          <a:solidFill>
                            <a:srgbClr val="323299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9" y="1133347"/>
            <a:ext cx="1982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Summary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207" y="1995321"/>
            <a:ext cx="8170545" cy="30124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99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323299"/>
                </a:solidFill>
                <a:latin typeface="Arial"/>
                <a:cs typeface="Arial"/>
              </a:rPr>
              <a:t>Transaction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and 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System</a:t>
            </a:r>
            <a:r>
              <a:rPr sz="2800" spc="2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Concepts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9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Desirable Properties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of</a:t>
            </a:r>
            <a:r>
              <a:rPr sz="2800" spc="-1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23299"/>
                </a:solidFill>
                <a:latin typeface="Arial"/>
                <a:cs typeface="Arial"/>
              </a:rPr>
              <a:t>Transactions</a:t>
            </a:r>
            <a:endParaRPr sz="2800">
              <a:latin typeface="Arial"/>
              <a:cs typeface="Arial"/>
            </a:endParaRPr>
          </a:p>
          <a:p>
            <a:pPr marL="354965" marR="2182495" indent="-342900">
              <a:lnSpc>
                <a:spcPct val="100000"/>
              </a:lnSpc>
              <a:spcBef>
                <a:spcPts val="670"/>
              </a:spcBef>
              <a:buClr>
                <a:srgbClr val="99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Characterizing Schedules based</a:t>
            </a:r>
            <a:r>
              <a:rPr sz="2800" spc="-5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on 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Recoverability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99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Characterizing Schedules based 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on</a:t>
            </a:r>
            <a:r>
              <a:rPr sz="2800" spc="1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Serializability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90032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323299"/>
                </a:solidFill>
                <a:latin typeface="Arial"/>
                <a:cs typeface="Arial"/>
              </a:rPr>
              <a:t>Transaction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Support 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in</a:t>
            </a:r>
            <a:r>
              <a:rPr sz="2800" spc="2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23299"/>
                </a:solidFill>
                <a:latin typeface="Arial"/>
                <a:cs typeface="Arial"/>
              </a:rPr>
              <a:t>SQL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9" y="1194307"/>
            <a:ext cx="75355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Introduction to </a:t>
            </a:r>
            <a:r>
              <a:rPr spc="-15" dirty="0"/>
              <a:t>Transaction </a:t>
            </a:r>
            <a:r>
              <a:rPr spc="-5" dirty="0"/>
              <a:t>Processing</a:t>
            </a:r>
            <a:r>
              <a:rPr spc="-155" dirty="0"/>
              <a:t> </a:t>
            </a:r>
            <a:r>
              <a:rPr spc="-5" dirty="0"/>
              <a:t>(4)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207" y="2009647"/>
            <a:ext cx="8049259" cy="3509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READ AND WRITE</a:t>
            </a:r>
            <a:r>
              <a:rPr sz="2400" spc="-11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323299"/>
                </a:solidFill>
                <a:latin typeface="Arial"/>
                <a:cs typeface="Arial"/>
              </a:rPr>
              <a:t>OPERATIONS:</a:t>
            </a:r>
            <a:endParaRPr sz="2400">
              <a:latin typeface="Arial"/>
              <a:cs typeface="Arial"/>
            </a:endParaRPr>
          </a:p>
          <a:p>
            <a:pPr marL="354965" marR="111760" indent="-342900">
              <a:lnSpc>
                <a:spcPct val="80000"/>
              </a:lnSpc>
              <a:spcBef>
                <a:spcPts val="575"/>
              </a:spcBef>
              <a:buClr>
                <a:srgbClr val="990032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Basic unit of data transfer from the disk 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the computer  main memory is one block. 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general, a data item (what  is read or written) will be the field of some record in the  database, although it may be a larger unit such as a  record or even a whole</a:t>
            </a:r>
            <a:r>
              <a:rPr sz="2400" spc="4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block.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0032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read_item(X) command includes the following</a:t>
            </a:r>
            <a:r>
              <a:rPr sz="2400" spc="9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steps: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buClr>
                <a:srgbClr val="3232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Find the address of the disk block that contains item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X.</a:t>
            </a:r>
            <a:endParaRPr sz="2100">
              <a:latin typeface="Arial"/>
              <a:cs typeface="Arial"/>
            </a:endParaRPr>
          </a:p>
          <a:p>
            <a:pPr marL="756285" marR="92075" lvl="1" indent="-287020">
              <a:lnSpc>
                <a:spcPct val="80000"/>
              </a:lnSpc>
              <a:spcBef>
                <a:spcPts val="505"/>
              </a:spcBef>
              <a:buClr>
                <a:srgbClr val="3232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Copy that disk block into a </a:t>
            </a:r>
            <a:r>
              <a:rPr sz="2100" spc="-10" dirty="0">
                <a:solidFill>
                  <a:srgbClr val="7F0000"/>
                </a:solidFill>
                <a:latin typeface="Arial"/>
                <a:cs typeface="Arial"/>
              </a:rPr>
              <a:t>buffer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in main memory (if that disk  block is not already in some main memory</a:t>
            </a:r>
            <a:r>
              <a:rPr sz="2100" spc="-3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7F0000"/>
                </a:solidFill>
                <a:latin typeface="Arial"/>
                <a:cs typeface="Arial"/>
              </a:rPr>
              <a:t>buffer).</a:t>
            </a:r>
            <a:endParaRPr sz="21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buClr>
                <a:srgbClr val="3232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Copy item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X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from the </a:t>
            </a:r>
            <a:r>
              <a:rPr sz="2100" spc="-10" dirty="0">
                <a:solidFill>
                  <a:srgbClr val="7F0000"/>
                </a:solidFill>
                <a:latin typeface="Arial"/>
                <a:cs typeface="Arial"/>
              </a:rPr>
              <a:t>buffer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the program variable named</a:t>
            </a:r>
            <a:r>
              <a:rPr sz="2100" spc="-2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X.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9" y="1194307"/>
            <a:ext cx="75355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Introduction to </a:t>
            </a:r>
            <a:r>
              <a:rPr spc="-15" dirty="0"/>
              <a:t>Transaction </a:t>
            </a:r>
            <a:r>
              <a:rPr spc="-5" dirty="0"/>
              <a:t>Processing</a:t>
            </a:r>
            <a:r>
              <a:rPr spc="-155" dirty="0"/>
              <a:t> </a:t>
            </a:r>
            <a:r>
              <a:rPr spc="-5" dirty="0"/>
              <a:t>(5)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207" y="2009647"/>
            <a:ext cx="8216900" cy="2805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READ AND WRITE </a:t>
            </a:r>
            <a:r>
              <a:rPr sz="2400" spc="-25" dirty="0">
                <a:solidFill>
                  <a:srgbClr val="323299"/>
                </a:solidFill>
                <a:latin typeface="Arial"/>
                <a:cs typeface="Arial"/>
              </a:rPr>
              <a:t>OPERATIONS</a:t>
            </a:r>
            <a:r>
              <a:rPr sz="2400" spc="-12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(cont.):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0032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323299"/>
                </a:solidFill>
                <a:latin typeface="Arial"/>
                <a:cs typeface="Arial"/>
              </a:rPr>
              <a:t>write_item(X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) command includes the following</a:t>
            </a:r>
            <a:r>
              <a:rPr sz="2400" spc="5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Arial"/>
                <a:cs typeface="Arial"/>
              </a:rPr>
              <a:t>steps: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buClr>
                <a:srgbClr val="3232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Find the address of the disk block that contains item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X.</a:t>
            </a:r>
            <a:endParaRPr sz="2100">
              <a:latin typeface="Arial"/>
              <a:cs typeface="Arial"/>
            </a:endParaRPr>
          </a:p>
          <a:p>
            <a:pPr marL="756285" marR="259715" lvl="1" indent="-287020">
              <a:lnSpc>
                <a:spcPts val="2020"/>
              </a:lnSpc>
              <a:spcBef>
                <a:spcPts val="480"/>
              </a:spcBef>
              <a:buClr>
                <a:srgbClr val="3232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Copy that disk block into a </a:t>
            </a:r>
            <a:r>
              <a:rPr sz="2100" spc="-10" dirty="0">
                <a:solidFill>
                  <a:srgbClr val="7F0000"/>
                </a:solidFill>
                <a:latin typeface="Arial"/>
                <a:cs typeface="Arial"/>
              </a:rPr>
              <a:t>buffer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in main memory (if that disk  block is not already in some main memory</a:t>
            </a:r>
            <a:r>
              <a:rPr sz="2100" spc="-3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7F0000"/>
                </a:solidFill>
                <a:latin typeface="Arial"/>
                <a:cs typeface="Arial"/>
              </a:rPr>
              <a:t>buffer).</a:t>
            </a:r>
            <a:endParaRPr sz="2100">
              <a:latin typeface="Arial"/>
              <a:cs typeface="Arial"/>
            </a:endParaRPr>
          </a:p>
          <a:p>
            <a:pPr marL="756285" marR="5080" lvl="1" indent="-287020">
              <a:lnSpc>
                <a:spcPts val="2020"/>
              </a:lnSpc>
              <a:spcBef>
                <a:spcPts val="500"/>
              </a:spcBef>
              <a:buClr>
                <a:srgbClr val="3232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Copy item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X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from the program variable named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X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into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its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correct  location in the</a:t>
            </a:r>
            <a:r>
              <a:rPr sz="2100" spc="-3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100" spc="-25" dirty="0">
                <a:solidFill>
                  <a:srgbClr val="7F0000"/>
                </a:solidFill>
                <a:latin typeface="Arial"/>
                <a:cs typeface="Arial"/>
              </a:rPr>
              <a:t>buffer.</a:t>
            </a:r>
            <a:endParaRPr sz="2100">
              <a:latin typeface="Arial"/>
              <a:cs typeface="Arial"/>
            </a:endParaRPr>
          </a:p>
          <a:p>
            <a:pPr marL="756285" marR="526415" lvl="1" indent="-287020">
              <a:lnSpc>
                <a:spcPct val="80000"/>
              </a:lnSpc>
              <a:spcBef>
                <a:spcPts val="515"/>
              </a:spcBef>
              <a:buClr>
                <a:srgbClr val="3232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Store the updated block from the </a:t>
            </a:r>
            <a:r>
              <a:rPr sz="2100" spc="-10" dirty="0">
                <a:solidFill>
                  <a:srgbClr val="7F0000"/>
                </a:solidFill>
                <a:latin typeface="Arial"/>
                <a:cs typeface="Arial"/>
              </a:rPr>
              <a:t>buffer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back </a:t>
            </a:r>
            <a:r>
              <a:rPr sz="2100" dirty="0">
                <a:solidFill>
                  <a:srgbClr val="7F0000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disk (either  immediately or at some later point in</a:t>
            </a:r>
            <a:r>
              <a:rPr sz="2100" spc="-3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7F0000"/>
                </a:solidFill>
                <a:latin typeface="Arial"/>
                <a:cs typeface="Arial"/>
              </a:rPr>
              <a:t>time).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803135"/>
            <a:ext cx="685799" cy="512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6063" y="830071"/>
            <a:ext cx="5260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5" dirty="0"/>
              <a:t>Two </a:t>
            </a:r>
            <a:r>
              <a:rPr sz="3600" spc="-5" dirty="0"/>
              <a:t>Sample</a:t>
            </a:r>
            <a:r>
              <a:rPr sz="3600" spc="-35" dirty="0"/>
              <a:t> </a:t>
            </a:r>
            <a:r>
              <a:rPr sz="3600" spc="-15" dirty="0"/>
              <a:t>Transactions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457200" y="2255520"/>
            <a:ext cx="8845296" cy="21671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9" y="1194307"/>
            <a:ext cx="75355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Introduction to </a:t>
            </a:r>
            <a:r>
              <a:rPr spc="-15" dirty="0"/>
              <a:t>Transaction </a:t>
            </a:r>
            <a:r>
              <a:rPr spc="-5" dirty="0"/>
              <a:t>Processing</a:t>
            </a:r>
            <a:r>
              <a:rPr spc="-155" dirty="0"/>
              <a:t> </a:t>
            </a:r>
            <a:r>
              <a:rPr spc="-5" dirty="0"/>
              <a:t>(6)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Copyright © </a:t>
            </a:r>
            <a:r>
              <a:rPr spc="-10" dirty="0"/>
              <a:t>2011 </a:t>
            </a:r>
            <a:r>
              <a:rPr spc="-5" dirty="0"/>
              <a:t>Ramez Elmasri and Shamkant</a:t>
            </a:r>
            <a:r>
              <a:rPr spc="55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207" y="2021839"/>
            <a:ext cx="8177530" cy="402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Why Concurrency Control </a:t>
            </a:r>
            <a:r>
              <a:rPr sz="2000" spc="-5" dirty="0">
                <a:solidFill>
                  <a:srgbClr val="323299"/>
                </a:solidFill>
                <a:latin typeface="Arial"/>
                <a:cs typeface="Arial"/>
              </a:rPr>
              <a:t>is</a:t>
            </a:r>
            <a:r>
              <a:rPr sz="2000" spc="-11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99"/>
                </a:solidFill>
                <a:latin typeface="Arial"/>
                <a:cs typeface="Arial"/>
              </a:rPr>
              <a:t>needed: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0032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323299"/>
                </a:solidFill>
                <a:latin typeface="Arial"/>
                <a:cs typeface="Arial"/>
              </a:rPr>
              <a:t>The Lost </a:t>
            </a:r>
            <a:r>
              <a:rPr sz="2000" b="1" dirty="0">
                <a:solidFill>
                  <a:srgbClr val="323299"/>
                </a:solidFill>
                <a:latin typeface="Arial"/>
                <a:cs typeface="Arial"/>
              </a:rPr>
              <a:t>Update</a:t>
            </a:r>
            <a:r>
              <a:rPr sz="2000" b="1" spc="-4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23299"/>
                </a:solidFill>
                <a:latin typeface="Arial"/>
                <a:cs typeface="Arial"/>
              </a:rPr>
              <a:t>Problem</a:t>
            </a:r>
            <a:endParaRPr sz="2000">
              <a:latin typeface="Arial"/>
              <a:cs typeface="Arial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459"/>
              </a:spcBef>
              <a:buClr>
                <a:srgbClr val="323299"/>
              </a:buClr>
              <a:buSzPct val="5526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900" spc="-5" dirty="0">
                <a:solidFill>
                  <a:srgbClr val="7F0000"/>
                </a:solidFill>
                <a:latin typeface="Arial"/>
                <a:cs typeface="Arial"/>
              </a:rPr>
              <a:t>This occurs </a:t>
            </a:r>
            <a:r>
              <a:rPr sz="1900" spc="-10" dirty="0">
                <a:solidFill>
                  <a:srgbClr val="7F0000"/>
                </a:solidFill>
                <a:latin typeface="Arial"/>
                <a:cs typeface="Arial"/>
              </a:rPr>
              <a:t>when two </a:t>
            </a:r>
            <a:r>
              <a:rPr sz="1900" spc="-5" dirty="0">
                <a:solidFill>
                  <a:srgbClr val="7F0000"/>
                </a:solidFill>
                <a:latin typeface="Arial"/>
                <a:cs typeface="Arial"/>
              </a:rPr>
              <a:t>transactions that access the same database  items have their operations interleaved in a </a:t>
            </a:r>
            <a:r>
              <a:rPr sz="1900" spc="-10" dirty="0">
                <a:solidFill>
                  <a:srgbClr val="7F0000"/>
                </a:solidFill>
                <a:latin typeface="Arial"/>
                <a:cs typeface="Arial"/>
              </a:rPr>
              <a:t>way </a:t>
            </a:r>
            <a:r>
              <a:rPr sz="1900" spc="-5" dirty="0">
                <a:solidFill>
                  <a:srgbClr val="7F0000"/>
                </a:solidFill>
                <a:latin typeface="Arial"/>
                <a:cs typeface="Arial"/>
              </a:rPr>
              <a:t>that makes the value  of some database item</a:t>
            </a:r>
            <a:r>
              <a:rPr sz="1900" spc="7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7F0000"/>
                </a:solidFill>
                <a:latin typeface="Arial"/>
                <a:cs typeface="Arial"/>
              </a:rPr>
              <a:t>incorrect.</a:t>
            </a:r>
            <a:endParaRPr sz="1900">
              <a:latin typeface="Arial"/>
              <a:cs typeface="Arial"/>
            </a:endParaRPr>
          </a:p>
          <a:p>
            <a:pPr marL="355600" indent="-342900">
              <a:lnSpc>
                <a:spcPts val="2395"/>
              </a:lnSpc>
              <a:buClr>
                <a:srgbClr val="990032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323299"/>
                </a:solidFill>
                <a:latin typeface="Arial"/>
                <a:cs typeface="Arial"/>
              </a:rPr>
              <a:t>The </a:t>
            </a:r>
            <a:r>
              <a:rPr sz="2000" b="1" spc="-20" dirty="0">
                <a:solidFill>
                  <a:srgbClr val="323299"/>
                </a:solidFill>
                <a:latin typeface="Arial"/>
                <a:cs typeface="Arial"/>
              </a:rPr>
              <a:t>Temporary </a:t>
            </a:r>
            <a:r>
              <a:rPr sz="2000" b="1" dirty="0">
                <a:solidFill>
                  <a:srgbClr val="323299"/>
                </a:solidFill>
                <a:latin typeface="Arial"/>
                <a:cs typeface="Arial"/>
              </a:rPr>
              <a:t>Update (or Dirty Read)</a:t>
            </a:r>
            <a:r>
              <a:rPr sz="2000" b="1" spc="-12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23299"/>
                </a:solidFill>
                <a:latin typeface="Arial"/>
                <a:cs typeface="Arial"/>
              </a:rPr>
              <a:t>Problem</a:t>
            </a:r>
            <a:endParaRPr sz="2000">
              <a:latin typeface="Arial"/>
              <a:cs typeface="Arial"/>
            </a:endParaRPr>
          </a:p>
          <a:p>
            <a:pPr marL="756285" marR="82550" lvl="1" indent="-287020">
              <a:lnSpc>
                <a:spcPct val="80000"/>
              </a:lnSpc>
              <a:spcBef>
                <a:spcPts val="459"/>
              </a:spcBef>
              <a:buClr>
                <a:srgbClr val="323299"/>
              </a:buClr>
              <a:buSzPct val="5526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900" spc="-5" dirty="0">
                <a:solidFill>
                  <a:srgbClr val="7F0000"/>
                </a:solidFill>
                <a:latin typeface="Arial"/>
                <a:cs typeface="Arial"/>
              </a:rPr>
              <a:t>This occurs </a:t>
            </a:r>
            <a:r>
              <a:rPr sz="1900" spc="-10" dirty="0">
                <a:solidFill>
                  <a:srgbClr val="7F0000"/>
                </a:solidFill>
                <a:latin typeface="Arial"/>
                <a:cs typeface="Arial"/>
              </a:rPr>
              <a:t>when </a:t>
            </a:r>
            <a:r>
              <a:rPr sz="1900" spc="-5" dirty="0">
                <a:solidFill>
                  <a:srgbClr val="7F0000"/>
                </a:solidFill>
                <a:latin typeface="Arial"/>
                <a:cs typeface="Arial"/>
              </a:rPr>
              <a:t>one transaction updates a database item and then  the transaction fails for some reason (see Section</a:t>
            </a:r>
            <a:r>
              <a:rPr sz="1900" spc="17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7F0000"/>
                </a:solidFill>
                <a:latin typeface="Arial"/>
                <a:cs typeface="Arial"/>
              </a:rPr>
              <a:t>21.1.4).</a:t>
            </a:r>
            <a:endParaRPr sz="1900">
              <a:latin typeface="Arial"/>
              <a:cs typeface="Arial"/>
            </a:endParaRPr>
          </a:p>
          <a:p>
            <a:pPr marL="756285" marR="554990" lvl="1" indent="-287020">
              <a:lnSpc>
                <a:spcPts val="1820"/>
              </a:lnSpc>
              <a:spcBef>
                <a:spcPts val="445"/>
              </a:spcBef>
              <a:buClr>
                <a:srgbClr val="323299"/>
              </a:buClr>
              <a:buSzPct val="5526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900" spc="-5" dirty="0">
                <a:solidFill>
                  <a:srgbClr val="7F0000"/>
                </a:solidFill>
                <a:latin typeface="Arial"/>
                <a:cs typeface="Arial"/>
              </a:rPr>
              <a:t>The updated item is accessed by another transaction before it is  changed back to its original</a:t>
            </a:r>
            <a:r>
              <a:rPr sz="1900" spc="10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7F0000"/>
                </a:solidFill>
                <a:latin typeface="Arial"/>
                <a:cs typeface="Arial"/>
              </a:rPr>
              <a:t>value.</a:t>
            </a:r>
            <a:endParaRPr sz="19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"/>
              </a:spcBef>
              <a:buClr>
                <a:srgbClr val="990032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323299"/>
                </a:solidFill>
                <a:latin typeface="Arial"/>
                <a:cs typeface="Arial"/>
              </a:rPr>
              <a:t>The Incorrect Summary</a:t>
            </a:r>
            <a:r>
              <a:rPr sz="2000" b="1" spc="-4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23299"/>
                </a:solidFill>
                <a:latin typeface="Arial"/>
                <a:cs typeface="Arial"/>
              </a:rPr>
              <a:t>Problem</a:t>
            </a:r>
            <a:endParaRPr sz="2000">
              <a:latin typeface="Arial"/>
              <a:cs typeface="Arial"/>
            </a:endParaRPr>
          </a:p>
          <a:p>
            <a:pPr marL="756285" marR="94615" lvl="1" indent="-287020">
              <a:lnSpc>
                <a:spcPct val="80000"/>
              </a:lnSpc>
              <a:spcBef>
                <a:spcPts val="459"/>
              </a:spcBef>
              <a:buClr>
                <a:srgbClr val="323299"/>
              </a:buClr>
              <a:buSzPct val="5526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900" spc="-5" dirty="0">
                <a:solidFill>
                  <a:srgbClr val="7F0000"/>
                </a:solidFill>
                <a:latin typeface="Arial"/>
                <a:cs typeface="Arial"/>
              </a:rPr>
              <a:t>If one transaction is calculating an aggregate summary function on a  number of records </a:t>
            </a:r>
            <a:r>
              <a:rPr sz="1900" spc="-10" dirty="0">
                <a:solidFill>
                  <a:srgbClr val="7F0000"/>
                </a:solidFill>
                <a:latin typeface="Arial"/>
                <a:cs typeface="Arial"/>
              </a:rPr>
              <a:t>while </a:t>
            </a:r>
            <a:r>
              <a:rPr sz="1900" spc="-5" dirty="0">
                <a:solidFill>
                  <a:srgbClr val="7F0000"/>
                </a:solidFill>
                <a:latin typeface="Arial"/>
                <a:cs typeface="Arial"/>
              </a:rPr>
              <a:t>other transactions are updating some of  these records, the aggregate function may calculate some values  before they are updated and others after they are</a:t>
            </a:r>
            <a:r>
              <a:rPr sz="1900" spc="18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7F0000"/>
                </a:solidFill>
                <a:latin typeface="Arial"/>
                <a:cs typeface="Arial"/>
              </a:rPr>
              <a:t>updated.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4724</Words>
  <Application>Microsoft Office PowerPoint</Application>
  <PresentationFormat>Custom</PresentationFormat>
  <Paragraphs>381</Paragraphs>
  <Slides>55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Gothic Uralic</vt:lpstr>
      <vt:lpstr>Times New Roman</vt:lpstr>
      <vt:lpstr>Wingdings</vt:lpstr>
      <vt:lpstr>Office Theme</vt:lpstr>
      <vt:lpstr>Chapter 21</vt:lpstr>
      <vt:lpstr>1 Introduction to Transaction  Processing (1)</vt:lpstr>
      <vt:lpstr>PowerPoint Presentation</vt:lpstr>
      <vt:lpstr>Introduction to Transaction Processing (2)</vt:lpstr>
      <vt:lpstr>Introduction to Transaction Processing (3)</vt:lpstr>
      <vt:lpstr>Introduction to Transaction Processing (4)</vt:lpstr>
      <vt:lpstr>Introduction to Transaction Processing (5)</vt:lpstr>
      <vt:lpstr>Two Sample Transactions</vt:lpstr>
      <vt:lpstr>Introduction to Transaction Processing (6)</vt:lpstr>
      <vt:lpstr>Concurrent execution is uncontrolled:</vt:lpstr>
      <vt:lpstr>Concurrent execution is uncontrolled:</vt:lpstr>
      <vt:lpstr>Concurrent execution is uncontrolled:</vt:lpstr>
      <vt:lpstr>Introduction to Transaction Processing  (12)</vt:lpstr>
      <vt:lpstr>Introduction to Transaction  Processing (13)</vt:lpstr>
      <vt:lpstr>Introduction to Transaction Processing  (14)</vt:lpstr>
      <vt:lpstr>2 Transaction and System Concepts (1)</vt:lpstr>
      <vt:lpstr>Transaction and System Concepts (2)</vt:lpstr>
      <vt:lpstr>Transaction and System Concepts (3)</vt:lpstr>
      <vt:lpstr>Transaction and System Concepts (4)</vt:lpstr>
      <vt:lpstr>State Transition Diagram Illustrating  the States for Transaction Execution</vt:lpstr>
      <vt:lpstr>Transaction and System Concepts (6)</vt:lpstr>
      <vt:lpstr>Transaction and System Concepts (7)</vt:lpstr>
      <vt:lpstr>Transaction and System Concepts (8)</vt:lpstr>
      <vt:lpstr>Transaction and System Concepts (9)</vt:lpstr>
      <vt:lpstr>Transaction and System Concepts (10)</vt:lpstr>
      <vt:lpstr>Transaction and System Concepts (11)</vt:lpstr>
      <vt:lpstr>3 Desirable Properties of Transactions (1)</vt:lpstr>
      <vt:lpstr>4 Characterizing Schedules Based on  Recoverability (1)</vt:lpstr>
      <vt:lpstr>Characterizing Schedules Based on  Recoverability (2)</vt:lpstr>
      <vt:lpstr>Characterizing Schedules Based on  Recoverability (3)</vt:lpstr>
      <vt:lpstr>5 Characterizing Schedules Based on  Serializability (1)</vt:lpstr>
      <vt:lpstr>Characterizing Schedules Based on  Serializability (2)</vt:lpstr>
      <vt:lpstr>Characterizing Schedules Based on  Serializability (3)</vt:lpstr>
      <vt:lpstr>Characterizing Schedules Based on  Serializability (4)</vt:lpstr>
      <vt:lpstr>Characterizing Schedules Based on  Serializability (5)</vt:lpstr>
      <vt:lpstr>Characterizing Schedules Based on  Serializability (6)</vt:lpstr>
      <vt:lpstr>Characterizing Schedules Based on  Serializability (7)</vt:lpstr>
      <vt:lpstr>Characterizing Schedules Based on  Serializability (8)</vt:lpstr>
      <vt:lpstr>Characterizing Schedules Based on  Serializability (9)</vt:lpstr>
      <vt:lpstr>Characterizing Schedules Based on  Serializability (10)</vt:lpstr>
      <vt:lpstr>Characterizing Schedules Based on  Serializability (11)</vt:lpstr>
      <vt:lpstr>Constructing the Precedence Graphs</vt:lpstr>
      <vt:lpstr>Another Example of Serializability Testing</vt:lpstr>
      <vt:lpstr>Another Example of Serializability Testing</vt:lpstr>
      <vt:lpstr>Another Example of Serializability Testing</vt:lpstr>
      <vt:lpstr>Characterizing Schedules Based on  Serializability (14)</vt:lpstr>
      <vt:lpstr>Characterizing Schedules Based on  Serializability (15)</vt:lpstr>
      <vt:lpstr>6 Transaction Support in SQL2 (1)</vt:lpstr>
      <vt:lpstr>Transaction Support in SQL2 (2)</vt:lpstr>
      <vt:lpstr>Transaction Support in SQL2 (3)</vt:lpstr>
      <vt:lpstr>Transaction Support in SQL2 (4)</vt:lpstr>
      <vt:lpstr>Transaction Support in SQL2 (5)</vt:lpstr>
      <vt:lpstr>Transaction Support in SQL2 (6)</vt:lpstr>
      <vt:lpstr>Transaction Support in SQL2 (7)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Elmasri_6e_Ch21_transaction [Compatibility Mode]</dc:title>
  <dc:creator>Sunnie</dc:creator>
  <cp:lastModifiedBy>Islam un Nisa</cp:lastModifiedBy>
  <cp:revision>5</cp:revision>
  <dcterms:created xsi:type="dcterms:W3CDTF">2020-11-29T07:59:54Z</dcterms:created>
  <dcterms:modified xsi:type="dcterms:W3CDTF">2020-11-30T18:55:20Z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2015-08-29T00:00:00Z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2020-11-29T00:00:00Z</vt:filetime>
  </property>
</Properties>
</file>