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73" r:id="rId5"/>
    <p:sldId id="276" r:id="rId6"/>
    <p:sldId id="295" r:id="rId7"/>
    <p:sldId id="296" r:id="rId8"/>
    <p:sldId id="275" r:id="rId9"/>
    <p:sldId id="277" r:id="rId10"/>
    <p:sldId id="297" r:id="rId11"/>
    <p:sldId id="281" r:id="rId12"/>
    <p:sldId id="290" r:id="rId13"/>
    <p:sldId id="291" r:id="rId14"/>
    <p:sldId id="292" r:id="rId15"/>
    <p:sldId id="287" r:id="rId16"/>
    <p:sldId id="278" r:id="rId17"/>
    <p:sldId id="282" r:id="rId18"/>
    <p:sldId id="289" r:id="rId19"/>
    <p:sldId id="279" r:id="rId20"/>
    <p:sldId id="283" r:id="rId21"/>
    <p:sldId id="288" r:id="rId22"/>
    <p:sldId id="280" r:id="rId23"/>
    <p:sldId id="284" r:id="rId24"/>
    <p:sldId id="286" r:id="rId25"/>
    <p:sldId id="29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80" d="100"/>
          <a:sy n="80" d="100"/>
        </p:scale>
        <p:origin x="33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28.12.2020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Color Balance and Fusion for Underwater 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mage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r>
              <a:rPr lang="en-US" sz="2800" dirty="0" smtClean="0">
                <a:solidFill>
                  <a:schemeClr val="tx1"/>
                </a:solidFill>
              </a:rPr>
              <a:t>nhancement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  AMNA SHAKEEL</a:t>
            </a:r>
          </a:p>
          <a:p>
            <a:r>
              <a:rPr lang="en-US" sz="2000" b="1" smtClean="0">
                <a:solidFill>
                  <a:schemeClr val="tx1"/>
                </a:solidFill>
              </a:rPr>
              <a:t>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5956" y="4517893"/>
            <a:ext cx="3629300" cy="949829"/>
          </a:xfrm>
        </p:spPr>
        <p:txBody>
          <a:bodyPr/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1" y="49399"/>
            <a:ext cx="5029199" cy="4560702"/>
          </a:xfrm>
        </p:spPr>
      </p:pic>
    </p:spTree>
    <p:extLst>
      <p:ext uri="{BB962C8B-B14F-4D97-AF65-F5344CB8AC3E}">
        <p14:creationId xmlns:p14="http://schemas.microsoft.com/office/powerpoint/2010/main" val="229436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316"/>
            <a:ext cx="8772479" cy="369632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0134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0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7532"/>
            <a:ext cx="8397774" cy="486888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8224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1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" b="860"/>
          <a:stretch/>
        </p:blipFill>
        <p:spPr>
          <a:xfrm>
            <a:off x="1213172" y="1883076"/>
            <a:ext cx="5282631" cy="429886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1951" y="662010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0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31200" cy="399119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Gamma </a:t>
            </a:r>
            <a:r>
              <a:rPr lang="en-US" b="1" dirty="0"/>
              <a:t>correction</a:t>
            </a:r>
            <a:r>
              <a:rPr lang="en-US" dirty="0"/>
              <a:t> controls the overall brightness of an image. Images which are not </a:t>
            </a:r>
            <a:r>
              <a:rPr lang="en-US" dirty="0" smtClean="0"/>
              <a:t> properly</a:t>
            </a:r>
            <a:r>
              <a:rPr lang="en-US" dirty="0"/>
              <a:t> </a:t>
            </a:r>
            <a:r>
              <a:rPr lang="en-US" b="1" dirty="0"/>
              <a:t>corrected</a:t>
            </a:r>
            <a:r>
              <a:rPr lang="en-US" dirty="0"/>
              <a:t> can look either bleached out, or too dark.</a:t>
            </a:r>
            <a:endParaRPr lang="en-US" dirty="0" smtClean="0"/>
          </a:p>
          <a:p>
            <a:r>
              <a:rPr lang="en-US" dirty="0"/>
              <a:t>Gamma correction aims at correcting the global contrast and is relevant since, in general, white balanced underwater images tend to appear too bright. This correction increases the difference between darker/lighter regions at the cost of a loss of details in the under-/over-exposed regions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function:-</a:t>
            </a:r>
            <a:endParaRPr lang="en-US" b="1" dirty="0"/>
          </a:p>
          <a:p>
            <a:r>
              <a:rPr lang="en-US" b="1" dirty="0"/>
              <a:t>I = </a:t>
            </a:r>
            <a:r>
              <a:rPr lang="en-US" b="1" dirty="0" err="1"/>
              <a:t>imadjust</a:t>
            </a:r>
            <a:r>
              <a:rPr lang="en-US" b="1" dirty="0"/>
              <a:t>(</a:t>
            </a:r>
            <a:r>
              <a:rPr lang="en-US" b="1" dirty="0" err="1"/>
              <a:t>rgbImage_white_balance</a:t>
            </a:r>
            <a:r>
              <a:rPr lang="en-US" b="1" dirty="0"/>
              <a:t>,[],[],0.5);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73884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Gamma Correction :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0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14</a:t>
            </a:fld>
            <a:endParaRPr lang="ru-RU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9722"/>
            <a:ext cx="8897515" cy="399480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97635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5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20" y="1830606"/>
            <a:ext cx="5427410" cy="435133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5702" y="697636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1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37558"/>
            <a:ext cx="8578932" cy="3526642"/>
          </a:xfrm>
        </p:spPr>
        <p:txBody>
          <a:bodyPr/>
          <a:lstStyle/>
          <a:p>
            <a:r>
              <a:rPr lang="en-US" b="1" dirty="0"/>
              <a:t>Image sharpening</a:t>
            </a:r>
            <a:r>
              <a:rPr lang="en-US" dirty="0"/>
              <a:t> refers to any </a:t>
            </a:r>
            <a:r>
              <a:rPr lang="en-US" b="1" dirty="0"/>
              <a:t>enhancement</a:t>
            </a:r>
            <a:r>
              <a:rPr lang="en-US" dirty="0"/>
              <a:t> technique that highlights edges and fine details in an </a:t>
            </a:r>
            <a:r>
              <a:rPr lang="en-US" b="1" dirty="0"/>
              <a:t>image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 smtClean="0"/>
              <a:t>Image </a:t>
            </a:r>
            <a:r>
              <a:rPr lang="en-US" b="1" dirty="0"/>
              <a:t>sharpening</a:t>
            </a:r>
            <a:r>
              <a:rPr lang="en-US" dirty="0"/>
              <a:t> is widely used in printing and photographic industries for increasing the local contrast and </a:t>
            </a:r>
            <a:r>
              <a:rPr lang="en-US" b="1" dirty="0"/>
              <a:t>sharpening</a:t>
            </a:r>
            <a:r>
              <a:rPr lang="en-US" dirty="0"/>
              <a:t> the </a:t>
            </a:r>
            <a:r>
              <a:rPr lang="en-US" b="1" dirty="0"/>
              <a:t>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Sharpening </a:t>
            </a:r>
            <a:r>
              <a:rPr lang="en-US" dirty="0"/>
              <a:t>images increases the </a:t>
            </a:r>
            <a:r>
              <a:rPr lang="en-US" dirty="0" smtClean="0"/>
              <a:t>contrast </a:t>
            </a:r>
            <a:r>
              <a:rPr lang="en-US" dirty="0"/>
              <a:t>along the edges where different colors meet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/>
              <a:t>Unsharp</a:t>
            </a:r>
            <a:r>
              <a:rPr lang="en-US" b="1" dirty="0"/>
              <a:t> </a:t>
            </a:r>
            <a:r>
              <a:rPr lang="en-US" b="1" dirty="0" smtClean="0"/>
              <a:t>masking:</a:t>
            </a:r>
            <a:endParaRPr lang="en-US" b="1" dirty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image is sharpened by subtracting a blurred (</a:t>
            </a:r>
            <a:r>
              <a:rPr lang="en-US" dirty="0" err="1"/>
              <a:t>unsharp</a:t>
            </a:r>
            <a:r>
              <a:rPr lang="en-US" dirty="0"/>
              <a:t>) version of the image from itself. Do not be confused by the name of this filter: an </a:t>
            </a:r>
            <a:r>
              <a:rPr lang="en-US" dirty="0" err="1"/>
              <a:t>unsharp</a:t>
            </a:r>
            <a:r>
              <a:rPr lang="en-US" dirty="0"/>
              <a:t> filter is an operator used to sharpen an image.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62009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Sharpening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0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73885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5481"/>
            <a:ext cx="8324700" cy="4351338"/>
          </a:xfrm>
        </p:spPr>
      </p:pic>
    </p:spTree>
    <p:extLst>
      <p:ext uri="{BB962C8B-B14F-4D97-AF65-F5344CB8AC3E}">
        <p14:creationId xmlns:p14="http://schemas.microsoft.com/office/powerpoint/2010/main" val="139353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18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20" y="1830606"/>
            <a:ext cx="5439286" cy="435133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9452" y="662009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Output: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2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073" y="2027237"/>
            <a:ext cx="8875816" cy="3972144"/>
          </a:xfrm>
        </p:spPr>
        <p:txBody>
          <a:bodyPr/>
          <a:lstStyle/>
          <a:p>
            <a:r>
              <a:rPr lang="en-US" dirty="0"/>
              <a:t>Image fusion is the combination of two or more </a:t>
            </a:r>
            <a:r>
              <a:rPr lang="en-US" dirty="0" smtClean="0"/>
              <a:t>images.</a:t>
            </a:r>
          </a:p>
          <a:p>
            <a:r>
              <a:rPr lang="en-US" dirty="0"/>
              <a:t>retaining the important features from each of the original images</a:t>
            </a:r>
            <a:r>
              <a:rPr lang="en-US" dirty="0" smtClean="0"/>
              <a:t>.</a:t>
            </a:r>
          </a:p>
          <a:p>
            <a:r>
              <a:rPr lang="en-US" dirty="0"/>
              <a:t>in order to obtain a more accurate, more comprehensive, more reliable image description of the same </a:t>
            </a:r>
            <a:r>
              <a:rPr lang="en-US" dirty="0" smtClean="0"/>
              <a:t>scene.</a:t>
            </a:r>
          </a:p>
          <a:p>
            <a:r>
              <a:rPr lang="en-US" dirty="0" smtClean="0"/>
              <a:t>Image </a:t>
            </a:r>
            <a:r>
              <a:rPr lang="en-US" dirty="0"/>
              <a:t>Fusion using wavelet </a:t>
            </a:r>
            <a:r>
              <a:rPr lang="en-US" dirty="0" smtClean="0"/>
              <a:t>transform.</a:t>
            </a:r>
          </a:p>
          <a:p>
            <a:r>
              <a:rPr lang="en-US" dirty="0"/>
              <a:t>In MATLAB we can directly use the function </a:t>
            </a:r>
            <a:r>
              <a:rPr lang="en-US" dirty="0" err="1"/>
              <a:t>wfusimg</a:t>
            </a:r>
            <a:r>
              <a:rPr lang="en-US" dirty="0"/>
              <a:t> () to achieve the image fusion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xfus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wfusimg</a:t>
            </a:r>
            <a:r>
              <a:rPr lang="en-US" dirty="0" smtClean="0"/>
              <a:t>(x1,x2,wname,level,afusmeth,dfusmeth)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45136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Multi-Scale Fusion :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introduce an effective technique to enhance the images captured underwater </a:t>
            </a:r>
            <a:r>
              <a:rPr lang="en-US" dirty="0" smtClean="0"/>
              <a:t>that  are degraded </a:t>
            </a:r>
            <a:r>
              <a:rPr lang="en-US" dirty="0"/>
              <a:t>due to the medium scattering and absorption. </a:t>
            </a:r>
          </a:p>
          <a:p>
            <a:r>
              <a:rPr lang="en-US" dirty="0" smtClean="0"/>
              <a:t>It does </a:t>
            </a:r>
            <a:r>
              <a:rPr lang="en-US" dirty="0"/>
              <a:t>not require specialized hardware or knowledge about the underwater </a:t>
            </a:r>
            <a:r>
              <a:rPr lang="en-US" dirty="0" smtClean="0"/>
              <a:t>conditions. </a:t>
            </a:r>
          </a:p>
          <a:p>
            <a:r>
              <a:rPr lang="en-US" dirty="0"/>
              <a:t>E</a:t>
            </a:r>
            <a:r>
              <a:rPr lang="en-US" dirty="0" smtClean="0"/>
              <a:t>nhance </a:t>
            </a:r>
            <a:r>
              <a:rPr lang="en-US" dirty="0"/>
              <a:t>a wide range of underwater images (e.g. different cameras, depths, light conditions) with high accuracy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ecover </a:t>
            </a:r>
            <a:r>
              <a:rPr lang="en-US" dirty="0"/>
              <a:t>important faded features and edges. </a:t>
            </a:r>
          </a:p>
          <a:p>
            <a:r>
              <a:rPr lang="en-US" dirty="0"/>
              <a:t>O</a:t>
            </a:r>
            <a:r>
              <a:rPr lang="en-US" dirty="0" smtClean="0"/>
              <a:t>ur </a:t>
            </a:r>
            <a:r>
              <a:rPr lang="en-US" dirty="0"/>
              <a:t>enhanced images and videos are characterized by better exposedness of the dark regions, improved global contrast, and edges sharpness.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02633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ntroduction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7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20</a:t>
            </a:fld>
            <a:endParaRPr lang="ru-RU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2" y="1485855"/>
            <a:ext cx="7517081" cy="438670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4790" y="540358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8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21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23" y="1747478"/>
            <a:ext cx="5507212" cy="449678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5701" y="685760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Final 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4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2290" y="2086882"/>
            <a:ext cx="7771410" cy="4351338"/>
          </a:xfrm>
        </p:spPr>
        <p:txBody>
          <a:bodyPr/>
          <a:lstStyle/>
          <a:p>
            <a:r>
              <a:rPr lang="en-US" dirty="0"/>
              <a:t>We introduce an effective technique to enhance the images captured underwater that  are degraded due to the medium scattering and absorption. </a:t>
            </a:r>
          </a:p>
          <a:p>
            <a:r>
              <a:rPr lang="en-US" dirty="0" smtClean="0"/>
              <a:t>our </a:t>
            </a:r>
            <a:r>
              <a:rPr lang="en-US" dirty="0"/>
              <a:t>enhanced images and videos are characterized by better exposedness of the dark regions, improved global contrast, and edges sharpness.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09510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39381"/>
            <a:ext cx="9050518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</a:t>
            </a:r>
            <a:r>
              <a:rPr lang="en-US" b="1" dirty="0"/>
              <a:t>Specialized Hardware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divergent-beam underwater </a:t>
            </a:r>
            <a:r>
              <a:rPr lang="en-US" dirty="0" err="1"/>
              <a:t>Lidar</a:t>
            </a:r>
            <a:r>
              <a:rPr lang="en-US" dirty="0"/>
              <a:t> imaging (UWLI) system [10] uses an optical/laser-sensing technique to capture turbid underwater images. Unfortunately, these complex acquisition systems are very expensive, and power consuming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Polarization-based </a:t>
            </a:r>
            <a:r>
              <a:rPr lang="en-US" b="1" dirty="0"/>
              <a:t>Methods</a:t>
            </a:r>
            <a:endParaRPr lang="en-US" dirty="0"/>
          </a:p>
          <a:p>
            <a:r>
              <a:rPr lang="en-US" dirty="0"/>
              <a:t>These approaches use several images of the same scene captured with different degrees of polarization, as obtained by rotating a polarizing filter fixed to the camera. polarization techniques are not applicable to video acquisition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Dark </a:t>
            </a:r>
            <a:r>
              <a:rPr lang="en-US" b="1" dirty="0"/>
              <a:t>Channel Prior (DCP)</a:t>
            </a:r>
            <a:endParaRPr lang="en-US" dirty="0"/>
          </a:p>
          <a:p>
            <a:r>
              <a:rPr lang="en-US" dirty="0"/>
              <a:t>Recently, several algorithms that specifically restore underwater images based on Dark Channel Prior (DCP)  have been introduced. The DCP has initially been proposed for outdoor scenes </a:t>
            </a:r>
            <a:r>
              <a:rPr lang="en-US" dirty="0" err="1"/>
              <a:t>dehazing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38258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Related work: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5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06313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Inspection of underwater infrastructures </a:t>
            </a:r>
          </a:p>
          <a:p>
            <a:pPr lvl="0"/>
            <a:r>
              <a:rPr lang="en-US" dirty="0"/>
              <a:t>Detection of man made objects </a:t>
            </a:r>
          </a:p>
          <a:p>
            <a:pPr lvl="0"/>
            <a:r>
              <a:rPr lang="en-US" dirty="0"/>
              <a:t>Control of underwater vehicles </a:t>
            </a:r>
          </a:p>
          <a:p>
            <a:pPr lvl="0"/>
            <a:r>
              <a:rPr lang="en-US" dirty="0"/>
              <a:t>Marine biology research </a:t>
            </a:r>
          </a:p>
          <a:p>
            <a:r>
              <a:rPr lang="en-US" dirty="0"/>
              <a:t>Marine cables </a:t>
            </a:r>
          </a:p>
          <a:p>
            <a:pPr lvl="0"/>
            <a:r>
              <a:rPr lang="en-US" dirty="0"/>
              <a:t>Archeology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0134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Applications: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3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298700"/>
            <a:ext cx="7796731" cy="351811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5513" y="685760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9447" y="1445614"/>
            <a:ext cx="9683338" cy="473633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White </a:t>
            </a:r>
            <a:r>
              <a:rPr lang="en-US" dirty="0"/>
              <a:t>balance (WB) is the process of removing unrealistic color casts, so that objects which appear white in person are rendered white in </a:t>
            </a:r>
            <a:r>
              <a:rPr lang="en-US" dirty="0" smtClean="0"/>
              <a:t>our </a:t>
            </a:r>
            <a:r>
              <a:rPr lang="en-US" dirty="0"/>
              <a:t>photo.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/>
              <a:t>problem is the green-bluish appearance that needs to be rectified.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Gray </a:t>
            </a:r>
            <a:r>
              <a:rPr lang="en-US" b="1" dirty="0"/>
              <a:t>world algorithm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dirty="0" smtClean="0"/>
              <a:t>To </a:t>
            </a:r>
            <a:r>
              <a:rPr lang="en-US" dirty="0"/>
              <a:t>compensate for the loss of red channel, we build on </a:t>
            </a:r>
            <a:r>
              <a:rPr lang="en-US" dirty="0" smtClean="0"/>
              <a:t>the four following observations/principles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green channel is relatively well preserved </a:t>
            </a:r>
            <a:r>
              <a:rPr lang="en-US" dirty="0" smtClean="0"/>
              <a:t>under water</a:t>
            </a:r>
            <a:r>
              <a:rPr lang="en-US" dirty="0"/>
              <a:t>, compared to the red and blue ones.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we compensate the red attenuation by </a:t>
            </a:r>
            <a:r>
              <a:rPr lang="en-US" dirty="0" smtClean="0"/>
              <a:t>adding </a:t>
            </a:r>
            <a:r>
              <a:rPr lang="en-US" dirty="0"/>
              <a:t>a fraction of the green channel to red</a:t>
            </a:r>
            <a:r>
              <a:rPr lang="en-US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All the channels have same mean value.</a:t>
            </a:r>
          </a:p>
          <a:p>
            <a:pPr marL="342900" lvl="0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Avoid the reddish </a:t>
            </a:r>
            <a:r>
              <a:rPr lang="en-US" dirty="0"/>
              <a:t>introduced </a:t>
            </a:r>
            <a:r>
              <a:rPr lang="en-US" dirty="0" smtClean="0"/>
              <a:t>by the </a:t>
            </a:r>
            <a:r>
              <a:rPr lang="en-US" dirty="0"/>
              <a:t>Gray-World algorithm in the over-exposed regions</a:t>
            </a:r>
            <a:r>
              <a:rPr lang="en-US" dirty="0" smtClean="0"/>
              <a:t> appearance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62010"/>
            <a:ext cx="9050518" cy="945498"/>
          </a:xfrm>
        </p:spPr>
        <p:txBody>
          <a:bodyPr>
            <a:normAutofit fontScale="90000"/>
          </a:bodyPr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 smtClean="0">
                <a:solidFill>
                  <a:schemeClr val="tx1"/>
                </a:solidFill>
              </a:rPr>
              <a:t>White Balancing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7571" y="20156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1</a:t>
            </a:r>
            <a:r>
              <a:rPr lang="en-US" b="1" dirty="0"/>
              <a:t>: Converting RGB image into grey scale image.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2: Extract the individual red, green, and blue color channels. </a:t>
            </a:r>
          </a:p>
          <a:p>
            <a:pPr marL="0" indent="0">
              <a:buNone/>
            </a:pPr>
            <a:r>
              <a:rPr lang="en-US" b="1" dirty="0"/>
              <a:t>      3: Taking mean of R,G,B and Grey channel </a:t>
            </a:r>
          </a:p>
          <a:p>
            <a:pPr marL="0" indent="0">
              <a:buNone/>
            </a:pPr>
            <a:r>
              <a:rPr lang="en-US" b="1" dirty="0"/>
              <a:t>      4: Make all channels have the same mean </a:t>
            </a:r>
          </a:p>
          <a:p>
            <a:pPr marL="0" indent="0">
              <a:buNone/>
            </a:pPr>
            <a:r>
              <a:rPr lang="en-US" b="1" dirty="0"/>
              <a:t>      5: Red Channel and Blue Channel Correction </a:t>
            </a:r>
          </a:p>
          <a:p>
            <a:pPr marL="0" indent="0">
              <a:buNone/>
            </a:pPr>
            <a:r>
              <a:rPr lang="en-US" b="1" dirty="0"/>
              <a:t>      6: Recombine separate color channels into a single, true color RGB image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62010"/>
            <a:ext cx="9050518" cy="9454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Steps: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3142"/>
            <a:ext cx="9050518" cy="6574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187"/>
            <a:ext cx="8187047" cy="4449264"/>
          </a:xfrm>
        </p:spPr>
      </p:pic>
    </p:spTree>
    <p:extLst>
      <p:ext uri="{BB962C8B-B14F-4D97-AF65-F5344CB8AC3E}">
        <p14:creationId xmlns:p14="http://schemas.microsoft.com/office/powerpoint/2010/main" val="425557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1102"/>
            <a:ext cx="8470780" cy="403092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545604"/>
            <a:ext cx="9050518" cy="94549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www.w3.org/XML/1998/namespace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597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Office Theme</vt:lpstr>
      <vt:lpstr>Color Balance and Fusion for Underwater Image Enhancement</vt:lpstr>
      <vt:lpstr>Introduction</vt:lpstr>
      <vt:lpstr>Related work:</vt:lpstr>
      <vt:lpstr>Applications:</vt:lpstr>
      <vt:lpstr>Workflow</vt:lpstr>
      <vt:lpstr> White Balancing :  </vt:lpstr>
      <vt:lpstr>Steps:</vt:lpstr>
      <vt:lpstr>Code:</vt:lpstr>
      <vt:lpstr>Code:</vt:lpstr>
      <vt:lpstr>Code:</vt:lpstr>
      <vt:lpstr>Code:</vt:lpstr>
      <vt:lpstr>Output:</vt:lpstr>
      <vt:lpstr> Gamma Correction :  </vt:lpstr>
      <vt:lpstr>Code:</vt:lpstr>
      <vt:lpstr>Output:</vt:lpstr>
      <vt:lpstr> Sharpening  </vt:lpstr>
      <vt:lpstr>Code:</vt:lpstr>
      <vt:lpstr>Output:</vt:lpstr>
      <vt:lpstr> Multi-Scale Fusion :  </vt:lpstr>
      <vt:lpstr>Code:</vt:lpstr>
      <vt:lpstr>Final Result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2020-12-21T14:20:52Z</dcterms:created>
  <dcterms:modified xsi:type="dcterms:W3CDTF">2020-12-28T10:32:44Z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