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7" r:id="rId3"/>
    <p:sldId id="258" r:id="rId4"/>
    <p:sldId id="286" r:id="rId5"/>
    <p:sldId id="287" r:id="rId6"/>
    <p:sldId id="260" r:id="rId7"/>
    <p:sldId id="283" r:id="rId8"/>
    <p:sldId id="264" r:id="rId9"/>
    <p:sldId id="268" r:id="rId10"/>
    <p:sldId id="269" r:id="rId11"/>
    <p:sldId id="274" r:id="rId12"/>
    <p:sldId id="261" r:id="rId13"/>
    <p:sldId id="262" r:id="rId14"/>
    <p:sldId id="270" r:id="rId15"/>
    <p:sldId id="273" r:id="rId16"/>
    <p:sldId id="263" r:id="rId17"/>
    <p:sldId id="265" r:id="rId18"/>
    <p:sldId id="266" r:id="rId19"/>
    <p:sldId id="271" r:id="rId20"/>
    <p:sldId id="276" r:id="rId21"/>
    <p:sldId id="267" r:id="rId22"/>
    <p:sldId id="289" r:id="rId23"/>
    <p:sldId id="275" r:id="rId24"/>
    <p:sldId id="288" r:id="rId2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4694"/>
  </p:normalViewPr>
  <p:slideViewPr>
    <p:cSldViewPr snapToGrid="0" snapToObjects="1">
      <p:cViewPr varScale="1">
        <p:scale>
          <a:sx n="75" d="100"/>
          <a:sy n="75" d="100"/>
        </p:scale>
        <p:origin x="52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4D4DE-3E0E-D247-AF76-7E5E271CE5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6FAADD5A-33D3-CD46-B928-EA1D014EB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F0770C4B-A3BE-744B-BFFF-02CEFC426810}"/>
              </a:ext>
            </a:extLst>
          </p:cNvPr>
          <p:cNvSpPr>
            <a:spLocks noGrp="1"/>
          </p:cNvSpPr>
          <p:nvPr>
            <p:ph type="dt" sz="half" idx="10"/>
          </p:nvPr>
        </p:nvSpPr>
        <p:spPr/>
        <p:txBody>
          <a:bodyPr/>
          <a:lstStyle/>
          <a:p>
            <a:fld id="{EA0C0817-A112-4847-8014-A94B7D2A4EA3}" type="datetime1">
              <a:rPr lang="en-US" smtClean="0"/>
              <a:pPr/>
              <a:t>12/28/2020</a:t>
            </a:fld>
            <a:endParaRPr lang="en-US" dirty="0"/>
          </a:p>
        </p:txBody>
      </p:sp>
      <p:sp>
        <p:nvSpPr>
          <p:cNvPr id="5" name="Footer Placeholder 4">
            <a:extLst>
              <a:ext uri="{FF2B5EF4-FFF2-40B4-BE49-F238E27FC236}">
                <a16:creationId xmlns:a16="http://schemas.microsoft.com/office/drawing/2014/main" xmlns="" id="{570AE279-D15F-EB4C-AE03-85BE33B4E2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B3129A2-CA21-FF41-9FCA-2F6CF36F2068}"/>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54071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5E9CB-E015-0E46-8310-572CBBC8391A}"/>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ED19DF07-E4E3-EA48-B2B8-02CFECC13C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B0AC0914-6F2A-8A4B-B02E-48330C7BD300}"/>
              </a:ext>
            </a:extLst>
          </p:cNvPr>
          <p:cNvSpPr>
            <a:spLocks noGrp="1"/>
          </p:cNvSpPr>
          <p:nvPr>
            <p:ph type="dt" sz="half" idx="10"/>
          </p:nvPr>
        </p:nvSpPr>
        <p:spPr/>
        <p:txBody>
          <a:bodyPr/>
          <a:lstStyle/>
          <a:p>
            <a:fld id="{134F40B7-36AB-4376-BE14-EF7004D79BB9}" type="datetime1">
              <a:rPr lang="en-US" smtClean="0"/>
              <a:pPr/>
              <a:t>12/28/2020</a:t>
            </a:fld>
            <a:endParaRPr lang="en-US"/>
          </a:p>
        </p:txBody>
      </p:sp>
      <p:sp>
        <p:nvSpPr>
          <p:cNvPr id="5" name="Footer Placeholder 4">
            <a:extLst>
              <a:ext uri="{FF2B5EF4-FFF2-40B4-BE49-F238E27FC236}">
                <a16:creationId xmlns:a16="http://schemas.microsoft.com/office/drawing/2014/main" xmlns="" id="{B05CA32F-45F6-F548-8A8D-AC86EE18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589287-8173-2144-9644-63C1DEAADA3B}"/>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52831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19806E-707D-B049-968D-3F7E8F76471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392C3C8B-203A-0F45-8EF7-0A834E99E9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CF600ED0-4433-424B-88D5-5600B762EBDC}"/>
              </a:ext>
            </a:extLst>
          </p:cNvPr>
          <p:cNvSpPr>
            <a:spLocks noGrp="1"/>
          </p:cNvSpPr>
          <p:nvPr>
            <p:ph type="dt" sz="half" idx="10"/>
          </p:nvPr>
        </p:nvSpPr>
        <p:spPr/>
        <p:txBody>
          <a:bodyPr/>
          <a:lstStyle/>
          <a:p>
            <a:fld id="{FF87CAB8-DCAE-46A5-AADA-B3FAD11A54E0}" type="datetime1">
              <a:rPr lang="en-US" smtClean="0"/>
              <a:pPr/>
              <a:t>12/28/2020</a:t>
            </a:fld>
            <a:endParaRPr lang="en-US"/>
          </a:p>
        </p:txBody>
      </p:sp>
      <p:sp>
        <p:nvSpPr>
          <p:cNvPr id="5" name="Footer Placeholder 4">
            <a:extLst>
              <a:ext uri="{FF2B5EF4-FFF2-40B4-BE49-F238E27FC236}">
                <a16:creationId xmlns:a16="http://schemas.microsoft.com/office/drawing/2014/main" xmlns="" id="{19624CCC-64BC-884D-9A85-4931D4860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09646A-C9D7-C44B-8DEF-2675A0C4A6E9}"/>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1255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5064F-6F9B-4C4D-ABC7-80275141B8A1}"/>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8640BBA8-2D9E-7949-B1FB-9B9D14256D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F7A70E88-3FBF-914B-8011-64CE1279B22C}"/>
              </a:ext>
            </a:extLst>
          </p:cNvPr>
          <p:cNvSpPr>
            <a:spLocks noGrp="1"/>
          </p:cNvSpPr>
          <p:nvPr>
            <p:ph type="dt" sz="half" idx="10"/>
          </p:nvPr>
        </p:nvSpPr>
        <p:spPr/>
        <p:txBody>
          <a:bodyPr/>
          <a:lstStyle/>
          <a:p>
            <a:fld id="{7332B432-ACDA-4023-A761-2BAB76577B62}" type="datetime1">
              <a:rPr lang="en-US" smtClean="0"/>
              <a:pPr/>
              <a:t>12/28/2020</a:t>
            </a:fld>
            <a:endParaRPr lang="en-US"/>
          </a:p>
        </p:txBody>
      </p:sp>
      <p:sp>
        <p:nvSpPr>
          <p:cNvPr id="5" name="Footer Placeholder 4">
            <a:extLst>
              <a:ext uri="{FF2B5EF4-FFF2-40B4-BE49-F238E27FC236}">
                <a16:creationId xmlns:a16="http://schemas.microsoft.com/office/drawing/2014/main" xmlns="" id="{6E37AC7C-C5C4-AA40-B3E1-4C07FE6E7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B87F7A-6F6A-B14F-9055-CB395591943C}"/>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22083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37AED3-6726-2641-B652-148683EAA1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EB4380B2-BF13-804D-B755-C5C8454A3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45B26C7C-5368-914B-A440-323E4D528A08}"/>
              </a:ext>
            </a:extLst>
          </p:cNvPr>
          <p:cNvSpPr>
            <a:spLocks noGrp="1"/>
          </p:cNvSpPr>
          <p:nvPr>
            <p:ph type="dt" sz="half" idx="10"/>
          </p:nvPr>
        </p:nvSpPr>
        <p:spPr/>
        <p:txBody>
          <a:bodyPr/>
          <a:lstStyle/>
          <a:p>
            <a:fld id="{D9C646AA-F36E-4540-911D-FFFC0A0EF24A}" type="datetime1">
              <a:rPr lang="en-US" smtClean="0"/>
              <a:pPr/>
              <a:t>12/28/2020</a:t>
            </a:fld>
            <a:endParaRPr lang="en-US" dirty="0"/>
          </a:p>
        </p:txBody>
      </p:sp>
      <p:sp>
        <p:nvSpPr>
          <p:cNvPr id="5" name="Footer Placeholder 4">
            <a:extLst>
              <a:ext uri="{FF2B5EF4-FFF2-40B4-BE49-F238E27FC236}">
                <a16:creationId xmlns:a16="http://schemas.microsoft.com/office/drawing/2014/main" xmlns="" id="{B69B30EF-9304-D54C-9436-0EB4EE94AC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EDEF415-B1AE-134D-9426-C87114EF5363}"/>
              </a:ext>
            </a:extLst>
          </p:cNvPr>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78916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00F48-FDCD-C34F-AC04-EDC3FF255B3F}"/>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3F505046-BDD9-EC4D-852A-7F1A00411FC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2810D748-1B64-DF4F-B563-9411C6BA83D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FEFCED66-7EB2-E74D-BEDF-17E2BAB10A74}"/>
              </a:ext>
            </a:extLst>
          </p:cNvPr>
          <p:cNvSpPr>
            <a:spLocks noGrp="1"/>
          </p:cNvSpPr>
          <p:nvPr>
            <p:ph type="dt" sz="half" idx="10"/>
          </p:nvPr>
        </p:nvSpPr>
        <p:spPr/>
        <p:txBody>
          <a:bodyPr/>
          <a:lstStyle/>
          <a:p>
            <a:fld id="{69186D26-FA5F-4637-B602-B7C2DC34CFD4}" type="datetime1">
              <a:rPr lang="en-US" smtClean="0"/>
              <a:pPr/>
              <a:t>12/28/2020</a:t>
            </a:fld>
            <a:endParaRPr lang="en-US"/>
          </a:p>
        </p:txBody>
      </p:sp>
      <p:sp>
        <p:nvSpPr>
          <p:cNvPr id="6" name="Footer Placeholder 5">
            <a:extLst>
              <a:ext uri="{FF2B5EF4-FFF2-40B4-BE49-F238E27FC236}">
                <a16:creationId xmlns:a16="http://schemas.microsoft.com/office/drawing/2014/main" xmlns="" id="{2E21962A-C7D8-5E4C-AD29-4D99D5B53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8D9DC1-1152-9F46-AF36-F7E6F9E6402B}"/>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37068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2EC4D-138B-8C4A-8A3B-8A983C2DCDC4}"/>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28E84AA3-18B2-6045-97DD-04F25C3B3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BAC504AF-B7A8-604A-8E88-218123A4B2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DA7F4B06-8299-414A-ABB2-4068562BC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5DEE4E61-B275-4340-BDF7-4628BADFBF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8B231E64-89DB-C949-99EA-660793207D09}"/>
              </a:ext>
            </a:extLst>
          </p:cNvPr>
          <p:cNvSpPr>
            <a:spLocks noGrp="1"/>
          </p:cNvSpPr>
          <p:nvPr>
            <p:ph type="dt" sz="half" idx="10"/>
          </p:nvPr>
        </p:nvSpPr>
        <p:spPr/>
        <p:txBody>
          <a:bodyPr/>
          <a:lstStyle/>
          <a:p>
            <a:fld id="{8A7F15D8-96D1-4781-BC50-CA8A088B2FE4}" type="datetime1">
              <a:rPr lang="en-US" smtClean="0"/>
              <a:pPr/>
              <a:t>12/28/2020</a:t>
            </a:fld>
            <a:endParaRPr lang="en-US"/>
          </a:p>
        </p:txBody>
      </p:sp>
      <p:sp>
        <p:nvSpPr>
          <p:cNvPr id="8" name="Footer Placeholder 7">
            <a:extLst>
              <a:ext uri="{FF2B5EF4-FFF2-40B4-BE49-F238E27FC236}">
                <a16:creationId xmlns:a16="http://schemas.microsoft.com/office/drawing/2014/main" xmlns="" id="{D2072E2D-CB57-D148-98E3-E5BE606C16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6521F6D-19D7-2F4D-8BF5-8CDFBDE2E1C6}"/>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96268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94A13-518F-F54E-A589-753A792DF69A}"/>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9624BF3A-17F4-044E-9C82-97EB393B70AC}"/>
              </a:ext>
            </a:extLst>
          </p:cNvPr>
          <p:cNvSpPr>
            <a:spLocks noGrp="1"/>
          </p:cNvSpPr>
          <p:nvPr>
            <p:ph type="dt" sz="half" idx="10"/>
          </p:nvPr>
        </p:nvSpPr>
        <p:spPr/>
        <p:txBody>
          <a:bodyPr/>
          <a:lstStyle/>
          <a:p>
            <a:fld id="{F9A96C99-B8F8-4528-BD05-0E16E943DC09}" type="datetime1">
              <a:rPr lang="en-US" smtClean="0"/>
              <a:pPr/>
              <a:t>12/28/2020</a:t>
            </a:fld>
            <a:endParaRPr lang="en-US"/>
          </a:p>
        </p:txBody>
      </p:sp>
      <p:sp>
        <p:nvSpPr>
          <p:cNvPr id="4" name="Footer Placeholder 3">
            <a:extLst>
              <a:ext uri="{FF2B5EF4-FFF2-40B4-BE49-F238E27FC236}">
                <a16:creationId xmlns:a16="http://schemas.microsoft.com/office/drawing/2014/main" xmlns="" id="{E6186FDF-A5A7-DE40-B888-D1CA32FFA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AC2BED9-54A6-B244-B43A-D028780B5F48}"/>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45749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C335606-DE2B-B44B-BF1D-7F0010DAFDD6}"/>
              </a:ext>
            </a:extLst>
          </p:cNvPr>
          <p:cNvSpPr>
            <a:spLocks noGrp="1"/>
          </p:cNvSpPr>
          <p:nvPr>
            <p:ph type="dt" sz="half" idx="10"/>
          </p:nvPr>
        </p:nvSpPr>
        <p:spPr/>
        <p:txBody>
          <a:bodyPr/>
          <a:lstStyle/>
          <a:p>
            <a:fld id="{03636942-C211-4B28-8DBD-C953E00AF71B}" type="datetime1">
              <a:rPr lang="en-US" smtClean="0"/>
              <a:pPr/>
              <a:t>12/28/2020</a:t>
            </a:fld>
            <a:endParaRPr lang="en-US"/>
          </a:p>
        </p:txBody>
      </p:sp>
      <p:sp>
        <p:nvSpPr>
          <p:cNvPr id="3" name="Footer Placeholder 2">
            <a:extLst>
              <a:ext uri="{FF2B5EF4-FFF2-40B4-BE49-F238E27FC236}">
                <a16:creationId xmlns:a16="http://schemas.microsoft.com/office/drawing/2014/main" xmlns="" id="{F2BB1DEE-1430-614C-8AE4-F660853A3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146A343-0C74-074F-B765-51A6A197725E}"/>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68413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DBEE9-BCAE-734B-97BA-B4CDBF7A42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0E9A588C-A164-DC4F-9D36-9847CCAE9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3717D76C-C097-8241-B097-C5CEC7AB0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FBC312FE-4FDA-7C48-840B-0BC42A8D8E6E}"/>
              </a:ext>
            </a:extLst>
          </p:cNvPr>
          <p:cNvSpPr>
            <a:spLocks noGrp="1"/>
          </p:cNvSpPr>
          <p:nvPr>
            <p:ph type="dt" sz="half" idx="10"/>
          </p:nvPr>
        </p:nvSpPr>
        <p:spPr/>
        <p:txBody>
          <a:bodyPr/>
          <a:lstStyle/>
          <a:p>
            <a:fld id="{7E8D12A6-918A-48BD-8CB9-CA713993B0EA}" type="datetime1">
              <a:rPr lang="en-US" smtClean="0"/>
              <a:pPr/>
              <a:t>12/28/2020</a:t>
            </a:fld>
            <a:endParaRPr lang="en-US"/>
          </a:p>
        </p:txBody>
      </p:sp>
      <p:sp>
        <p:nvSpPr>
          <p:cNvPr id="6" name="Footer Placeholder 5">
            <a:extLst>
              <a:ext uri="{FF2B5EF4-FFF2-40B4-BE49-F238E27FC236}">
                <a16:creationId xmlns:a16="http://schemas.microsoft.com/office/drawing/2014/main" xmlns="" id="{9088E2CD-96D7-914F-AADF-1A4D75A18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F333237-1CFF-9545-B0AF-D41A5671C148}"/>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84687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1AC82-1FF6-1145-982D-36642BB213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CB139E24-DD96-AE45-B108-FDF391DDA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6426DD67-932A-2E45-BB63-CC34BB8F3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2FB73CAD-77FB-C544-9DAC-0E580548DCDE}"/>
              </a:ext>
            </a:extLst>
          </p:cNvPr>
          <p:cNvSpPr>
            <a:spLocks noGrp="1"/>
          </p:cNvSpPr>
          <p:nvPr>
            <p:ph type="dt" sz="half" idx="10"/>
          </p:nvPr>
        </p:nvSpPr>
        <p:spPr/>
        <p:txBody>
          <a:bodyPr/>
          <a:lstStyle/>
          <a:p>
            <a:fld id="{E778CE86-875F-4587-BCF6-FA054AFC0D53}" type="datetime1">
              <a:rPr lang="en-US" smtClean="0"/>
              <a:pPr/>
              <a:t>12/28/2020</a:t>
            </a:fld>
            <a:endParaRPr lang="en-US" dirty="0"/>
          </a:p>
        </p:txBody>
      </p:sp>
      <p:sp>
        <p:nvSpPr>
          <p:cNvPr id="6" name="Footer Placeholder 5">
            <a:extLst>
              <a:ext uri="{FF2B5EF4-FFF2-40B4-BE49-F238E27FC236}">
                <a16:creationId xmlns:a16="http://schemas.microsoft.com/office/drawing/2014/main" xmlns="" id="{C400C233-5D23-1747-A4F9-BF2B21D4AE1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812CA642-9F7F-1C40-8FB6-AEC43C0735D7}"/>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71561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AAC7FC-6E8D-9045-AF57-E97E4A683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C96203D7-33A2-0143-BDEE-29807F088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DB294FB1-BDF2-6645-A179-E6AA5C198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pPr/>
              <a:t>12/28/2020</a:t>
            </a:fld>
            <a:endParaRPr lang="en-US"/>
          </a:p>
        </p:txBody>
      </p:sp>
      <p:sp>
        <p:nvSpPr>
          <p:cNvPr id="5" name="Footer Placeholder 4">
            <a:extLst>
              <a:ext uri="{FF2B5EF4-FFF2-40B4-BE49-F238E27FC236}">
                <a16:creationId xmlns:a16="http://schemas.microsoft.com/office/drawing/2014/main" xmlns="" id="{C80BCCFA-A880-3C4D-98CB-4B80ADCBD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DD703653-F942-B14E-A985-2CBF26F1F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4975698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works.com/help/matlab/ref/subplot.html#btw1t4b-1-n" TargetMode="External"/><Relationship Id="rId2" Type="http://schemas.openxmlformats.org/officeDocument/2006/relationships/hyperlink" Target="https://www.mathworks.com/help/matlab/ref/subplot.html#btw1t4b-1-m" TargetMode="External"/><Relationship Id="rId1" Type="http://schemas.openxmlformats.org/officeDocument/2006/relationships/slideLayout" Target="../slideLayouts/slideLayout2.xml"/><Relationship Id="rId6" Type="http://schemas.openxmlformats.org/officeDocument/2006/relationships/hyperlink" Target="https://www.mathworks.com/help/images/ref/im2bw.html#d122e88147" TargetMode="External"/><Relationship Id="rId5" Type="http://schemas.openxmlformats.org/officeDocument/2006/relationships/hyperlink" Target="https://www.mathworks.com/help/images/ref/im2bw.html#d122e87991" TargetMode="External"/><Relationship Id="rId4" Type="http://schemas.openxmlformats.org/officeDocument/2006/relationships/hyperlink" Target="https://www.mathworks.com/help/matlab/ref/subplot.html#btw1t4b-1-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19F16-F812-234D-8968-75980189363B}"/>
              </a:ext>
            </a:extLst>
          </p:cNvPr>
          <p:cNvSpPr>
            <a:spLocks noGrp="1"/>
          </p:cNvSpPr>
          <p:nvPr>
            <p:ph type="ctrTitle"/>
          </p:nvPr>
        </p:nvSpPr>
        <p:spPr>
          <a:xfrm>
            <a:off x="838200" y="365126"/>
            <a:ext cx="5340605" cy="1146176"/>
          </a:xfrm>
        </p:spPr>
        <p:txBody>
          <a:bodyPr vert="horz" lIns="91440" tIns="45720" rIns="91440" bIns="45720" rtlCol="0" anchor="ctr">
            <a:normAutofit fontScale="90000"/>
          </a:bodyPr>
          <a:lstStyle/>
          <a:p>
            <a:pPr algn="l"/>
            <a:r>
              <a:rPr lang="en-US" sz="4100" spc="0" dirty="0">
                <a:latin typeface="Times New Roman" panose="02020603050405020304" pitchFamily="18" charset="0"/>
                <a:cs typeface="Times New Roman" panose="02020603050405020304" pitchFamily="18" charset="0"/>
              </a:rPr>
              <a:t>Number Plate </a:t>
            </a:r>
            <a:r>
              <a:rPr lang="en-US" sz="4100" dirty="0">
                <a:latin typeface="Times New Roman" panose="02020603050405020304" pitchFamily="18" charset="0"/>
                <a:cs typeface="Times New Roman" panose="02020603050405020304" pitchFamily="18" charset="0"/>
              </a:rPr>
              <a:t>Recognition</a:t>
            </a:r>
            <a:endParaRPr lang="en-US" sz="4100" spc="0" dirty="0">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xmlns="" id="{05C7EBC3-4672-4DAB-81C2-58661FAFAE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a:extLst>
              <a:ext uri="{FF2B5EF4-FFF2-40B4-BE49-F238E27FC236}">
                <a16:creationId xmlns:a16="http://schemas.microsoft.com/office/drawing/2014/main" xmlns="" id="{672CA1B6-D338-458E-919E-2E1F971027A9}"/>
              </a:ext>
            </a:extLst>
          </p:cNvPr>
          <p:cNvPicPr>
            <a:picLocks noChangeAspect="1"/>
          </p:cNvPicPr>
          <p:nvPr/>
        </p:nvPicPr>
        <p:blipFill rotWithShape="1">
          <a:blip r:embed="rId2"/>
          <a:srcRect l="10093" r="13273" b="2"/>
          <a:stretch/>
        </p:blipFill>
        <p:spPr>
          <a:xfrm>
            <a:off x="1" y="1691640"/>
            <a:ext cx="5931454" cy="5166360"/>
          </a:xfrm>
          <a:custGeom>
            <a:avLst/>
            <a:gdLst/>
            <a:ahLst/>
            <a:cxnLst/>
            <a:rect l="l" t="t" r="r" b="b"/>
            <a:pathLst>
              <a:path w="5931454" h="5166360">
                <a:moveTo>
                  <a:pt x="0" y="0"/>
                </a:moveTo>
                <a:lnTo>
                  <a:pt x="5931454" y="0"/>
                </a:lnTo>
                <a:lnTo>
                  <a:pt x="3537575" y="5166360"/>
                </a:lnTo>
                <a:lnTo>
                  <a:pt x="0" y="5166360"/>
                </a:lnTo>
                <a:close/>
              </a:path>
            </a:pathLst>
          </a:custGeom>
        </p:spPr>
      </p:pic>
      <p:sp>
        <p:nvSpPr>
          <p:cNvPr id="36" name="Freeform: Shape 32">
            <a:extLst>
              <a:ext uri="{FF2B5EF4-FFF2-40B4-BE49-F238E27FC236}">
                <a16:creationId xmlns:a16="http://schemas.microsoft.com/office/drawing/2014/main" xmlns="" id="{1ABCC31D-213C-44E9-9CC8-8FB2DFC22E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80797" y="1690688"/>
            <a:ext cx="8711202" cy="5167312"/>
          </a:xfrm>
          <a:custGeom>
            <a:avLst/>
            <a:gdLst>
              <a:gd name="connsiteX0" fmla="*/ 2613984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2613984 w 8711202"/>
              <a:gd name="connsiteY7" fmla="*/ 952 h 5167312"/>
              <a:gd name="connsiteX8" fmla="*/ 0 w 8711202"/>
              <a:gd name="connsiteY8" fmla="*/ 0 h 5167312"/>
              <a:gd name="connsiteX9" fmla="*/ 2173113 w 8711202"/>
              <a:gd name="connsiteY9" fmla="*/ 0 h 5167312"/>
              <a:gd name="connsiteX10" fmla="*/ 2173113 w 8711202"/>
              <a:gd name="connsiteY10" fmla="*/ 952 h 5167312"/>
              <a:gd name="connsiteX11" fmla="*/ 0 w 8711202"/>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11202" h="5167312">
                <a:moveTo>
                  <a:pt x="2613984" y="0"/>
                </a:moveTo>
                <a:lnTo>
                  <a:pt x="7243482" y="0"/>
                </a:lnTo>
                <a:lnTo>
                  <a:pt x="8711202" y="0"/>
                </a:lnTo>
                <a:lnTo>
                  <a:pt x="8711202" y="5167312"/>
                </a:lnTo>
                <a:lnTo>
                  <a:pt x="7243482" y="5167312"/>
                </a:lnTo>
                <a:lnTo>
                  <a:pt x="221324" y="5167312"/>
                </a:lnTo>
                <a:lnTo>
                  <a:pt x="2615203" y="952"/>
                </a:lnTo>
                <a:lnTo>
                  <a:pt x="2613984" y="952"/>
                </a:lnTo>
                <a:close/>
                <a:moveTo>
                  <a:pt x="0" y="0"/>
                </a:moveTo>
                <a:lnTo>
                  <a:pt x="2173113" y="0"/>
                </a:lnTo>
                <a:lnTo>
                  <a:pt x="2173113" y="952"/>
                </a:lnTo>
                <a:lnTo>
                  <a:pt x="0" y="952"/>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xmlns="" id="{DE362579-4073-B746-8A06-AC92DCCC6A68}"/>
              </a:ext>
            </a:extLst>
          </p:cNvPr>
          <p:cNvSpPr>
            <a:spLocks noGrp="1"/>
          </p:cNvSpPr>
          <p:nvPr>
            <p:ph type="subTitle" idx="1"/>
          </p:nvPr>
        </p:nvSpPr>
        <p:spPr>
          <a:xfrm>
            <a:off x="6184248" y="2173288"/>
            <a:ext cx="5507009" cy="4002724"/>
          </a:xfrm>
        </p:spPr>
        <p:txBody>
          <a:bodyPr vert="horz" lIns="91440" tIns="45720" rIns="91440" bIns="45720" rtlCol="0" anchor="ctr">
            <a:normAutofit/>
          </a:bodyPr>
          <a:lstStyle/>
          <a:p>
            <a:pPr indent="-228600" algn="l">
              <a:spcAft>
                <a:spcPts val="600"/>
              </a:spcAft>
              <a:buFont typeface="Arial" panose="020B0604020202020204" pitchFamily="34" charset="0"/>
              <a:buChar char="•"/>
            </a:pPr>
            <a:r>
              <a:rPr lang="en-US" sz="2000" dirty="0" smtClean="0">
                <a:solidFill>
                  <a:srgbClr val="FFFFFF"/>
                </a:solidFill>
                <a:latin typeface="Times New Roman" panose="02020603050405020304" pitchFamily="18" charset="0"/>
                <a:cs typeface="Times New Roman" panose="02020603050405020304" pitchFamily="18" charset="0"/>
              </a:rPr>
              <a:t>AMNA SHAKEEL</a:t>
            </a:r>
            <a:endParaRPr lang="en-US"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30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Plate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x-none" sz="1800" dirty="0">
                <a:latin typeface="Times New Roman" panose="02020603050405020304" pitchFamily="18" charset="0"/>
                <a:cs typeface="Times New Roman" panose="02020603050405020304" pitchFamily="18" charset="0"/>
              </a:rPr>
              <a:t>Plate Detection is the main File in which input image is being segmented and plate is detected.</a:t>
            </a:r>
          </a:p>
          <a:p>
            <a:r>
              <a:rPr lang="x-none" sz="1800" dirty="0">
                <a:latin typeface="Times New Roman" panose="02020603050405020304" pitchFamily="18" charset="0"/>
                <a:cs typeface="Times New Roman" panose="02020603050405020304" pitchFamily="18" charset="0"/>
              </a:rPr>
              <a:t>Some Basic Functions used in Plate Detection code are:</a:t>
            </a:r>
          </a:p>
          <a:p>
            <a:r>
              <a:rPr lang="en-GB" sz="1800" b="1" dirty="0" err="1">
                <a:latin typeface="Times New Roman" panose="02020603050405020304" pitchFamily="18" charset="0"/>
                <a:cs typeface="Times New Roman" panose="02020603050405020304" pitchFamily="18" charset="0"/>
              </a:rPr>
              <a:t>imread</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 This command is used to open the image into the MATLAB from the target folder.</a:t>
            </a:r>
          </a:p>
          <a:p>
            <a:r>
              <a:rPr lang="en-GB" sz="1800" b="1" dirty="0">
                <a:latin typeface="Times New Roman" panose="02020603050405020304" pitchFamily="18" charset="0"/>
                <a:cs typeface="Times New Roman" panose="02020603050405020304" pitchFamily="18" charset="0"/>
              </a:rPr>
              <a:t>rgb2gray()</a:t>
            </a:r>
            <a:r>
              <a:rPr lang="en-GB" sz="1800" dirty="0">
                <a:latin typeface="Times New Roman" panose="02020603050405020304" pitchFamily="18" charset="0"/>
                <a:cs typeface="Times New Roman" panose="02020603050405020304" pitchFamily="18" charset="0"/>
              </a:rPr>
              <a:t> –This command is used to convert the RGB image into grayscale format.</a:t>
            </a:r>
          </a:p>
          <a:p>
            <a:r>
              <a:rPr lang="en-GB" sz="1800" b="1" dirty="0">
                <a:latin typeface="Times New Roman" panose="02020603050405020304" pitchFamily="18" charset="0"/>
                <a:cs typeface="Times New Roman" panose="02020603050405020304" pitchFamily="18" charset="0"/>
              </a:rPr>
              <a:t>subplot(</a:t>
            </a:r>
            <a:r>
              <a:rPr lang="en-GB" sz="1800" b="1"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m</a:t>
            </a:r>
            <a:r>
              <a:rPr lang="en-GB" sz="1800" b="1" dirty="0" err="1">
                <a:latin typeface="Times New Roman" panose="02020603050405020304" pitchFamily="18" charset="0"/>
                <a:cs typeface="Times New Roman" panose="02020603050405020304" pitchFamily="18" charset="0"/>
              </a:rPr>
              <a:t>,</a:t>
            </a:r>
            <a:r>
              <a:rPr lang="en-GB" sz="1800" b="1"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n</a:t>
            </a:r>
            <a:r>
              <a:rPr lang="en-GB" sz="1800" b="1" dirty="0" err="1">
                <a:latin typeface="Times New Roman" panose="02020603050405020304" pitchFamily="18" charset="0"/>
                <a:cs typeface="Times New Roman" panose="02020603050405020304" pitchFamily="18" charset="0"/>
              </a:rPr>
              <a:t>,</a:t>
            </a:r>
            <a:r>
              <a:rPr lang="en-GB" sz="1800" b="1"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p</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 Divides the current figure into an m-by-n grid and creates axes in the position specified by p.</a:t>
            </a:r>
          </a:p>
          <a:p>
            <a:r>
              <a:rPr lang="en-GB" sz="1800" b="1" dirty="0" err="1">
                <a:latin typeface="Times New Roman" panose="02020603050405020304" pitchFamily="18" charset="0"/>
                <a:cs typeface="Times New Roman" panose="02020603050405020304" pitchFamily="18" charset="0"/>
              </a:rPr>
              <a:t>graythresh</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Computes a global threshold T from grayscale image I.</a:t>
            </a:r>
          </a:p>
          <a:p>
            <a:r>
              <a:rPr lang="en-GB" sz="1800" b="1" dirty="0">
                <a:latin typeface="Times New Roman" panose="02020603050405020304" pitchFamily="18" charset="0"/>
                <a:cs typeface="Times New Roman" panose="02020603050405020304" pitchFamily="18" charset="0"/>
              </a:rPr>
              <a:t>im2bw(</a:t>
            </a:r>
            <a:r>
              <a:rPr lang="en-GB" sz="1800" b="1"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I</a:t>
            </a:r>
            <a:r>
              <a:rPr lang="en-GB" sz="1800" b="1" dirty="0" err="1">
                <a:latin typeface="Times New Roman" panose="02020603050405020304" pitchFamily="18" charset="0"/>
                <a:cs typeface="Times New Roman" panose="02020603050405020304" pitchFamily="18" charset="0"/>
              </a:rPr>
              <a:t>,</a:t>
            </a:r>
            <a:r>
              <a:rPr lang="en-GB" sz="1800" b="1" dirty="0" err="1">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level</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 Converts the grayscale image I to binary image BW, by replacing all pixels in the input image with luminance greater than level with the value 1 (white) and replacing all other pixels with the value 0 (black).</a:t>
            </a:r>
            <a:endParaRPr lang="en-GB" sz="1800" b="1" dirty="0">
              <a:latin typeface="Times New Roman" panose="02020603050405020304" pitchFamily="18" charset="0"/>
              <a:cs typeface="Times New Roman" panose="02020603050405020304" pitchFamily="18" charset="0"/>
            </a:endParaRP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02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Plate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en-GB" sz="1800" b="1" dirty="0">
                <a:latin typeface="Times New Roman" panose="02020603050405020304" pitchFamily="18" charset="0"/>
                <a:cs typeface="Times New Roman" panose="02020603050405020304" pitchFamily="18" charset="0"/>
              </a:rPr>
              <a:t>edge()</a:t>
            </a:r>
            <a:r>
              <a:rPr lang="en-GB" sz="1800" dirty="0">
                <a:latin typeface="Times New Roman" panose="02020603050405020304" pitchFamily="18" charset="0"/>
                <a:cs typeface="Times New Roman" panose="02020603050405020304" pitchFamily="18" charset="0"/>
              </a:rPr>
              <a:t> – This command is used to detect the edges in the image, by using various methods like Roberts, Sobel, Prewitt and many others.</a:t>
            </a:r>
            <a:endParaRPr lang="en-GB" sz="1800" b="1" dirty="0">
              <a:latin typeface="Times New Roman" panose="02020603050405020304" pitchFamily="18" charset="0"/>
              <a:cs typeface="Times New Roman" panose="02020603050405020304" pitchFamily="18" charset="0"/>
            </a:endParaRPr>
          </a:p>
          <a:p>
            <a:r>
              <a:rPr lang="en-GB" sz="1800" b="1" dirty="0" err="1">
                <a:latin typeface="Times New Roman" panose="02020603050405020304" pitchFamily="18" charset="0"/>
                <a:cs typeface="Times New Roman" panose="02020603050405020304" pitchFamily="18" charset="0"/>
              </a:rPr>
              <a:t>regionprops</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 This command is used to measure properties of image region.</a:t>
            </a:r>
          </a:p>
          <a:p>
            <a:r>
              <a:rPr lang="en-GB" sz="1800" b="1" dirty="0" err="1">
                <a:latin typeface="Times New Roman" panose="02020603050405020304" pitchFamily="18" charset="0"/>
                <a:cs typeface="Times New Roman" panose="02020603050405020304" pitchFamily="18" charset="0"/>
              </a:rPr>
              <a:t>numel</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 This command is used to calculate the number of array elements.</a:t>
            </a:r>
          </a:p>
          <a:p>
            <a:r>
              <a:rPr lang="en-GB" sz="1800" b="1" dirty="0" err="1">
                <a:latin typeface="Times New Roman" panose="02020603050405020304" pitchFamily="18" charset="0"/>
                <a:cs typeface="Times New Roman" panose="02020603050405020304" pitchFamily="18" charset="0"/>
              </a:rPr>
              <a:t>imcrop</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 This command is used to crop the image in the entered size.</a:t>
            </a:r>
          </a:p>
          <a:p>
            <a:r>
              <a:rPr lang="en-GB" sz="1800" b="1" dirty="0" err="1">
                <a:latin typeface="Times New Roman" panose="02020603050405020304" pitchFamily="18" charset="0"/>
                <a:cs typeface="Times New Roman" panose="02020603050405020304" pitchFamily="18" charset="0"/>
              </a:rPr>
              <a:t>bwareaopen</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 This command is used to remove small objects from binary image.</a:t>
            </a:r>
          </a:p>
          <a:p>
            <a:r>
              <a:rPr lang="en-GB" sz="1800" dirty="0">
                <a:latin typeface="Times New Roman" panose="02020603050405020304" pitchFamily="18" charset="0"/>
                <a:cs typeface="Times New Roman" panose="02020603050405020304" pitchFamily="18" charset="0"/>
              </a:rPr>
              <a:t>By using the above commands in the code, we are calling the input image and converting it into the grayscale. Then the grayscale is converted into the binary image, and the edge of the binary images is detected by the </a:t>
            </a:r>
            <a:r>
              <a:rPr lang="en-GB" sz="1800" b="1" dirty="0">
                <a:latin typeface="Times New Roman" panose="02020603050405020304" pitchFamily="18" charset="0"/>
                <a:cs typeface="Times New Roman" panose="02020603050405020304" pitchFamily="18" charset="0"/>
              </a:rPr>
              <a:t>Prewitt method.</a:t>
            </a:r>
          </a:p>
          <a:p>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43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C9745-D907-5140-BC01-17AFCD424635}"/>
              </a:ext>
            </a:extLst>
          </p:cNvPr>
          <p:cNvSpPr>
            <a:spLocks noGrp="1"/>
          </p:cNvSpPr>
          <p:nvPr>
            <p:ph type="title"/>
          </p:nvPr>
        </p:nvSpPr>
        <p:spPr>
          <a:xfrm>
            <a:off x="1653363" y="365760"/>
            <a:ext cx="9367203" cy="1188720"/>
          </a:xfrm>
        </p:spPr>
        <p:txBody>
          <a:bodyPr>
            <a:normAutofit/>
          </a:bodyPr>
          <a:lstStyle/>
          <a:p>
            <a:r>
              <a:rPr lang="x-none" dirty="0"/>
              <a:t>Plate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Graphical user interface, text, application&#10;&#10;Description automatically generated">
            <a:extLst>
              <a:ext uri="{FF2B5EF4-FFF2-40B4-BE49-F238E27FC236}">
                <a16:creationId xmlns:a16="http://schemas.microsoft.com/office/drawing/2014/main" xmlns="" id="{56A7360A-23C1-9640-8D0B-97AC99989DF9}"/>
              </a:ext>
            </a:extLst>
          </p:cNvPr>
          <p:cNvPicPr>
            <a:picLocks noGrp="1" noChangeAspect="1"/>
          </p:cNvPicPr>
          <p:nvPr>
            <p:ph idx="1"/>
          </p:nvPr>
        </p:nvPicPr>
        <p:blipFill>
          <a:blip r:embed="rId2"/>
          <a:stretch>
            <a:fillRect/>
          </a:stretch>
        </p:blipFill>
        <p:spPr>
          <a:xfrm>
            <a:off x="1886992" y="1687908"/>
            <a:ext cx="8899943" cy="5170092"/>
          </a:xfrm>
        </p:spPr>
      </p:pic>
    </p:spTree>
    <p:extLst>
      <p:ext uri="{BB962C8B-B14F-4D97-AF65-F5344CB8AC3E}">
        <p14:creationId xmlns:p14="http://schemas.microsoft.com/office/powerpoint/2010/main" val="62682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D6788-30AD-4C4D-A26D-8FADDC8F4D97}"/>
              </a:ext>
            </a:extLst>
          </p:cNvPr>
          <p:cNvSpPr>
            <a:spLocks noGrp="1"/>
          </p:cNvSpPr>
          <p:nvPr>
            <p:ph type="title"/>
          </p:nvPr>
        </p:nvSpPr>
        <p:spPr>
          <a:xfrm>
            <a:off x="1653363" y="365760"/>
            <a:ext cx="9367203" cy="1188720"/>
          </a:xfrm>
        </p:spPr>
        <p:txBody>
          <a:bodyPr>
            <a:normAutofit/>
          </a:bodyPr>
          <a:lstStyle/>
          <a:p>
            <a:r>
              <a:rPr lang="x-none" dirty="0"/>
              <a:t>Plate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Graphical user interface, text, application&#10;&#10;Description automatically generated">
            <a:extLst>
              <a:ext uri="{FF2B5EF4-FFF2-40B4-BE49-F238E27FC236}">
                <a16:creationId xmlns:a16="http://schemas.microsoft.com/office/drawing/2014/main" xmlns="" id="{A720F7E3-71B8-E444-B2A6-7F1AFA9983CB}"/>
              </a:ext>
            </a:extLst>
          </p:cNvPr>
          <p:cNvPicPr>
            <a:picLocks noGrp="1" noChangeAspect="1"/>
          </p:cNvPicPr>
          <p:nvPr>
            <p:ph idx="1"/>
          </p:nvPr>
        </p:nvPicPr>
        <p:blipFill>
          <a:blip r:embed="rId2"/>
          <a:stretch>
            <a:fillRect/>
          </a:stretch>
        </p:blipFill>
        <p:spPr>
          <a:xfrm>
            <a:off x="1642552" y="1683870"/>
            <a:ext cx="8906895" cy="5174130"/>
          </a:xfrm>
        </p:spPr>
      </p:pic>
    </p:spTree>
    <p:extLst>
      <p:ext uri="{BB962C8B-B14F-4D97-AF65-F5344CB8AC3E}">
        <p14:creationId xmlns:p14="http://schemas.microsoft.com/office/powerpoint/2010/main" val="396465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Letter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en-GB" sz="2000" dirty="0">
                <a:latin typeface="Times New Roman" panose="02020603050405020304" pitchFamily="18" charset="0"/>
                <a:cs typeface="Times New Roman" panose="02020603050405020304" pitchFamily="18" charset="0"/>
              </a:rPr>
              <a:t>In letter detection we have created a function named letter which gives us the alphanumeric output of the input image from class ‘alpha’ by using command ‘</a:t>
            </a:r>
            <a:r>
              <a:rPr lang="en-GB" sz="2000" dirty="0" err="1">
                <a:latin typeface="Times New Roman" panose="02020603050405020304" pitchFamily="18" charset="0"/>
                <a:cs typeface="Times New Roman" panose="02020603050405020304" pitchFamily="18" charset="0"/>
              </a:rPr>
              <a:t>readLetter</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Then load the saved templates by using command load ‘</a:t>
            </a:r>
            <a:r>
              <a:rPr lang="en-GB" sz="2000" dirty="0" err="1">
                <a:latin typeface="Times New Roman" panose="02020603050405020304" pitchFamily="18" charset="0"/>
                <a:cs typeface="Times New Roman" panose="02020603050405020304" pitchFamily="18" charset="0"/>
              </a:rPr>
              <a:t>NewTemplates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After that, we have resized the input image so it can be compared with the template’s images by using the command ‘</a:t>
            </a:r>
            <a:r>
              <a:rPr lang="en-GB" sz="2000" dirty="0" err="1">
                <a:latin typeface="Times New Roman" panose="02020603050405020304" pitchFamily="18" charset="0"/>
                <a:cs typeface="Times New Roman" panose="02020603050405020304" pitchFamily="18" charset="0"/>
              </a:rPr>
              <a:t>imresize</a:t>
            </a:r>
            <a:r>
              <a:rPr lang="en-GB" sz="2000" dirty="0">
                <a:latin typeface="Times New Roman" panose="02020603050405020304" pitchFamily="18" charset="0"/>
                <a:cs typeface="Times New Roman" panose="02020603050405020304" pitchFamily="18" charset="0"/>
              </a:rPr>
              <a:t>(</a:t>
            </a:r>
            <a:r>
              <a:rPr lang="en-GB" sz="2000" dirty="0" err="1">
                <a:latin typeface="Times New Roman" panose="02020603050405020304" pitchFamily="18" charset="0"/>
                <a:cs typeface="Times New Roman" panose="02020603050405020304" pitchFamily="18" charset="0"/>
              </a:rPr>
              <a:t>filename,size</a:t>
            </a:r>
            <a:r>
              <a:rPr lang="en-GB" sz="20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Then for loop is used to correlates the input image with every image in the template to get the best match.</a:t>
            </a:r>
          </a:p>
        </p:txBody>
      </p:sp>
    </p:spTree>
    <p:extLst>
      <p:ext uri="{BB962C8B-B14F-4D97-AF65-F5344CB8AC3E}">
        <p14:creationId xmlns:p14="http://schemas.microsoft.com/office/powerpoint/2010/main" val="425012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Letter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en-GB" sz="1800" dirty="0">
                <a:latin typeface="Times New Roman" panose="02020603050405020304" pitchFamily="18" charset="0"/>
                <a:cs typeface="Times New Roman" panose="02020603050405020304" pitchFamily="18" charset="0"/>
              </a:rPr>
              <a:t>A matrix ‘rec’ is created to record the value of correlation for each alphanumeric template with the characters template from the input image, as shown in the below code:</a:t>
            </a:r>
          </a:p>
          <a:p>
            <a:pPr marL="0" indent="0" algn="ctr">
              <a:buNone/>
            </a:pPr>
            <a:r>
              <a:rPr lang="en-GB" sz="1800" b="1" dirty="0" err="1"/>
              <a:t>cor</a:t>
            </a:r>
            <a:r>
              <a:rPr lang="en-GB" sz="1800" b="1" dirty="0"/>
              <a:t>=corr2(</a:t>
            </a:r>
            <a:r>
              <a:rPr lang="en-GB" sz="1800" b="1" dirty="0" err="1"/>
              <a:t>NewTemplates</a:t>
            </a:r>
            <a:r>
              <a:rPr lang="en-GB" sz="1800" b="1" dirty="0"/>
              <a:t>{1,n},snap);</a:t>
            </a:r>
            <a:endParaRPr lang="x-none"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Then ‘find()’ command is used to find the index which corresponds to the highest matched character. Then according to that index, corresponding character is printed </a:t>
            </a:r>
            <a:r>
              <a:rPr lang="en-GB" sz="1800" dirty="0" err="1">
                <a:latin typeface="Times New Roman" panose="02020603050405020304" pitchFamily="18" charset="0"/>
                <a:cs typeface="Times New Roman" panose="02020603050405020304" pitchFamily="18" charset="0"/>
              </a:rPr>
              <a:t>using‘if</a:t>
            </a:r>
            <a:r>
              <a:rPr lang="en-GB" sz="1800" dirty="0">
                <a:latin typeface="Times New Roman" panose="02020603050405020304" pitchFamily="18" charset="0"/>
                <a:cs typeface="Times New Roman" panose="02020603050405020304" pitchFamily="18" charset="0"/>
              </a:rPr>
              <a:t>-else’ statement</a:t>
            </a: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65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500-FE62-5744-88B0-9D0D23AF9AF0}"/>
              </a:ext>
            </a:extLst>
          </p:cNvPr>
          <p:cNvSpPr>
            <a:spLocks noGrp="1"/>
          </p:cNvSpPr>
          <p:nvPr>
            <p:ph type="title"/>
          </p:nvPr>
        </p:nvSpPr>
        <p:spPr>
          <a:xfrm>
            <a:off x="1653363" y="365760"/>
            <a:ext cx="9367203" cy="1188720"/>
          </a:xfrm>
        </p:spPr>
        <p:txBody>
          <a:bodyPr>
            <a:normAutofit/>
          </a:bodyPr>
          <a:lstStyle/>
          <a:p>
            <a:r>
              <a:rPr lang="x-none" dirty="0"/>
              <a:t>Letter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descr="Graphical user interface, application, Word&#10;&#10;Description automatically generated">
            <a:extLst>
              <a:ext uri="{FF2B5EF4-FFF2-40B4-BE49-F238E27FC236}">
                <a16:creationId xmlns:a16="http://schemas.microsoft.com/office/drawing/2014/main" xmlns="" id="{6A9D1C35-BB84-9A41-A7C3-B7EB8B6C4D88}"/>
              </a:ext>
            </a:extLst>
          </p:cNvPr>
          <p:cNvPicPr>
            <a:picLocks noGrp="1" noChangeAspect="1"/>
          </p:cNvPicPr>
          <p:nvPr>
            <p:ph idx="1"/>
          </p:nvPr>
        </p:nvPicPr>
        <p:blipFill>
          <a:blip r:embed="rId2"/>
          <a:stretch>
            <a:fillRect/>
          </a:stretch>
        </p:blipFill>
        <p:spPr>
          <a:xfrm>
            <a:off x="2259723" y="1706763"/>
            <a:ext cx="8513379" cy="5115296"/>
          </a:xfrm>
        </p:spPr>
      </p:pic>
    </p:spTree>
    <p:extLst>
      <p:ext uri="{BB962C8B-B14F-4D97-AF65-F5344CB8AC3E}">
        <p14:creationId xmlns:p14="http://schemas.microsoft.com/office/powerpoint/2010/main" val="45935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500-FE62-5744-88B0-9D0D23AF9AF0}"/>
              </a:ext>
            </a:extLst>
          </p:cNvPr>
          <p:cNvSpPr>
            <a:spLocks noGrp="1"/>
          </p:cNvSpPr>
          <p:nvPr>
            <p:ph type="title"/>
          </p:nvPr>
        </p:nvSpPr>
        <p:spPr>
          <a:xfrm>
            <a:off x="1653363" y="365760"/>
            <a:ext cx="9367203" cy="1188720"/>
          </a:xfrm>
        </p:spPr>
        <p:txBody>
          <a:bodyPr>
            <a:normAutofit/>
          </a:bodyPr>
          <a:lstStyle/>
          <a:p>
            <a:r>
              <a:rPr lang="x-none" dirty="0"/>
              <a:t>Letter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application, Word&#10;&#10;Description automatically generated">
            <a:extLst>
              <a:ext uri="{FF2B5EF4-FFF2-40B4-BE49-F238E27FC236}">
                <a16:creationId xmlns:a16="http://schemas.microsoft.com/office/drawing/2014/main" xmlns="" id="{9DBF3B99-5036-C143-843B-3D9568464879}"/>
              </a:ext>
            </a:extLst>
          </p:cNvPr>
          <p:cNvPicPr>
            <a:picLocks noGrp="1" noChangeAspect="1"/>
          </p:cNvPicPr>
          <p:nvPr>
            <p:ph idx="1"/>
          </p:nvPr>
        </p:nvPicPr>
        <p:blipFill>
          <a:blip r:embed="rId2"/>
          <a:stretch>
            <a:fillRect/>
          </a:stretch>
        </p:blipFill>
        <p:spPr>
          <a:xfrm>
            <a:off x="2166255" y="1691639"/>
            <a:ext cx="8585828" cy="5158828"/>
          </a:xfrm>
        </p:spPr>
      </p:pic>
    </p:spTree>
    <p:extLst>
      <p:ext uri="{BB962C8B-B14F-4D97-AF65-F5344CB8AC3E}">
        <p14:creationId xmlns:p14="http://schemas.microsoft.com/office/powerpoint/2010/main" val="163906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500-FE62-5744-88B0-9D0D23AF9AF0}"/>
              </a:ext>
            </a:extLst>
          </p:cNvPr>
          <p:cNvSpPr>
            <a:spLocks noGrp="1"/>
          </p:cNvSpPr>
          <p:nvPr>
            <p:ph type="title"/>
          </p:nvPr>
        </p:nvSpPr>
        <p:spPr>
          <a:xfrm>
            <a:off x="1653363" y="365760"/>
            <a:ext cx="9367203" cy="1188720"/>
          </a:xfrm>
        </p:spPr>
        <p:txBody>
          <a:bodyPr>
            <a:normAutofit/>
          </a:bodyPr>
          <a:lstStyle/>
          <a:p>
            <a:r>
              <a:rPr lang="x-none" dirty="0"/>
              <a:t>Letter Detection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text, application, Word&#10;&#10;Description automatically generated">
            <a:extLst>
              <a:ext uri="{FF2B5EF4-FFF2-40B4-BE49-F238E27FC236}">
                <a16:creationId xmlns:a16="http://schemas.microsoft.com/office/drawing/2014/main" xmlns="" id="{53EEE524-187F-3946-8354-611794523F81}"/>
              </a:ext>
            </a:extLst>
          </p:cNvPr>
          <p:cNvPicPr>
            <a:picLocks noGrp="1" noChangeAspect="1"/>
          </p:cNvPicPr>
          <p:nvPr>
            <p:ph idx="1"/>
          </p:nvPr>
        </p:nvPicPr>
        <p:blipFill>
          <a:blip r:embed="rId2"/>
          <a:stretch>
            <a:fillRect/>
          </a:stretch>
        </p:blipFill>
        <p:spPr>
          <a:xfrm>
            <a:off x="2160046" y="1687908"/>
            <a:ext cx="8604573" cy="5170091"/>
          </a:xfrm>
        </p:spPr>
      </p:pic>
    </p:spTree>
    <p:extLst>
      <p:ext uri="{BB962C8B-B14F-4D97-AF65-F5344CB8AC3E}">
        <p14:creationId xmlns:p14="http://schemas.microsoft.com/office/powerpoint/2010/main" val="404511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Template Creation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en-GB" sz="1800" dirty="0">
                <a:latin typeface="Times New Roman" panose="02020603050405020304" pitchFamily="18" charset="0"/>
                <a:cs typeface="Times New Roman" panose="02020603050405020304" pitchFamily="18" charset="0"/>
              </a:rPr>
              <a:t>We have stored the binary images of all the alphabets and numbers in the sub-folder named as ‘alpha’.</a:t>
            </a:r>
          </a:p>
          <a:p>
            <a:endParaRPr lang="en-GB" sz="18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xmlns="" id="{CA512ABC-953E-D642-9C7D-1C17FAA029C2}"/>
              </a:ext>
            </a:extLst>
          </p:cNvPr>
          <p:cNvPicPr>
            <a:picLocks noChangeAspect="1" noChangeArrowheads="1"/>
          </p:cNvPicPr>
          <p:nvPr/>
        </p:nvPicPr>
        <p:blipFill>
          <a:blip r:embed="rId2"/>
          <a:srcRect/>
          <a:stretch>
            <a:fillRect/>
          </a:stretch>
        </p:blipFill>
        <p:spPr bwMode="auto">
          <a:xfrm>
            <a:off x="3790167" y="2814227"/>
            <a:ext cx="4611665" cy="3462363"/>
          </a:xfrm>
          <a:prstGeom prst="rect">
            <a:avLst/>
          </a:prstGeom>
          <a:noFill/>
          <a:ln w="9525">
            <a:noFill/>
            <a:miter lim="800000"/>
            <a:headEnd/>
            <a:tailEnd/>
          </a:ln>
          <a:effectLst/>
        </p:spPr>
      </p:pic>
    </p:spTree>
    <p:extLst>
      <p:ext uri="{BB962C8B-B14F-4D97-AF65-F5344CB8AC3E}">
        <p14:creationId xmlns:p14="http://schemas.microsoft.com/office/powerpoint/2010/main" val="6690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7E7E9-F3B9-0D41-AA34-E385FEF82B7F}"/>
              </a:ext>
            </a:extLst>
          </p:cNvPr>
          <p:cNvSpPr>
            <a:spLocks noGrp="1"/>
          </p:cNvSpPr>
          <p:nvPr>
            <p:ph type="title"/>
          </p:nvPr>
        </p:nvSpPr>
        <p:spPr>
          <a:xfrm>
            <a:off x="838200" y="365126"/>
            <a:ext cx="5340605" cy="1146176"/>
          </a:xfrm>
        </p:spPr>
        <p:txBody>
          <a:bodyPr>
            <a:normAutofit/>
          </a:bodyPr>
          <a:lstStyle/>
          <a:p>
            <a:r>
              <a:rPr lang="x-none"/>
              <a:t>Contents</a:t>
            </a:r>
          </a:p>
        </p:txBody>
      </p:sp>
      <p:sp>
        <p:nvSpPr>
          <p:cNvPr id="10" name="Freeform: Shape 9">
            <a:extLst>
              <a:ext uri="{FF2B5EF4-FFF2-40B4-BE49-F238E27FC236}">
                <a16:creationId xmlns:a16="http://schemas.microsoft.com/office/drawing/2014/main" xmlns="" id="{05C7EBC3-4672-4DAB-81C2-58661FAFAE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47A8F999-2EBA-4F6F-80EE-C68505F10BFE}"/>
              </a:ext>
            </a:extLst>
          </p:cNvPr>
          <p:cNvPicPr>
            <a:picLocks noChangeAspect="1"/>
          </p:cNvPicPr>
          <p:nvPr/>
        </p:nvPicPr>
        <p:blipFill rotWithShape="1">
          <a:blip r:embed="rId2"/>
          <a:srcRect r="23366" b="2"/>
          <a:stretch/>
        </p:blipFill>
        <p:spPr>
          <a:xfrm>
            <a:off x="1" y="1691640"/>
            <a:ext cx="5931454" cy="5166360"/>
          </a:xfrm>
          <a:custGeom>
            <a:avLst/>
            <a:gdLst/>
            <a:ahLst/>
            <a:cxnLst/>
            <a:rect l="l" t="t" r="r" b="b"/>
            <a:pathLst>
              <a:path w="5931454" h="5166360">
                <a:moveTo>
                  <a:pt x="0" y="0"/>
                </a:moveTo>
                <a:lnTo>
                  <a:pt x="5931454" y="0"/>
                </a:lnTo>
                <a:lnTo>
                  <a:pt x="3537575" y="5166360"/>
                </a:lnTo>
                <a:lnTo>
                  <a:pt x="0" y="5166360"/>
                </a:lnTo>
                <a:close/>
              </a:path>
            </a:pathLst>
          </a:custGeom>
        </p:spPr>
      </p:pic>
      <p:sp>
        <p:nvSpPr>
          <p:cNvPr id="12" name="Freeform: Shape 11">
            <a:extLst>
              <a:ext uri="{FF2B5EF4-FFF2-40B4-BE49-F238E27FC236}">
                <a16:creationId xmlns:a16="http://schemas.microsoft.com/office/drawing/2014/main" xmlns="" id="{1ABCC31D-213C-44E9-9CC8-8FB2DFC22E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80797" y="1690688"/>
            <a:ext cx="8711202" cy="5167312"/>
          </a:xfrm>
          <a:custGeom>
            <a:avLst/>
            <a:gdLst>
              <a:gd name="connsiteX0" fmla="*/ 2613984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2613984 w 8711202"/>
              <a:gd name="connsiteY7" fmla="*/ 952 h 5167312"/>
              <a:gd name="connsiteX8" fmla="*/ 0 w 8711202"/>
              <a:gd name="connsiteY8" fmla="*/ 0 h 5167312"/>
              <a:gd name="connsiteX9" fmla="*/ 2173113 w 8711202"/>
              <a:gd name="connsiteY9" fmla="*/ 0 h 5167312"/>
              <a:gd name="connsiteX10" fmla="*/ 2173113 w 8711202"/>
              <a:gd name="connsiteY10" fmla="*/ 952 h 5167312"/>
              <a:gd name="connsiteX11" fmla="*/ 0 w 8711202"/>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11202" h="5167312">
                <a:moveTo>
                  <a:pt x="2613984" y="0"/>
                </a:moveTo>
                <a:lnTo>
                  <a:pt x="7243482" y="0"/>
                </a:lnTo>
                <a:lnTo>
                  <a:pt x="8711202" y="0"/>
                </a:lnTo>
                <a:lnTo>
                  <a:pt x="8711202" y="5167312"/>
                </a:lnTo>
                <a:lnTo>
                  <a:pt x="7243482" y="5167312"/>
                </a:lnTo>
                <a:lnTo>
                  <a:pt x="221324" y="5167312"/>
                </a:lnTo>
                <a:lnTo>
                  <a:pt x="2615203" y="952"/>
                </a:lnTo>
                <a:lnTo>
                  <a:pt x="2613984" y="952"/>
                </a:lnTo>
                <a:close/>
                <a:moveTo>
                  <a:pt x="0" y="0"/>
                </a:moveTo>
                <a:lnTo>
                  <a:pt x="2173113" y="0"/>
                </a:lnTo>
                <a:lnTo>
                  <a:pt x="2173113" y="952"/>
                </a:lnTo>
                <a:lnTo>
                  <a:pt x="0" y="952"/>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B539E2DA-21ED-4743-901B-93884CADDE9C}"/>
              </a:ext>
            </a:extLst>
          </p:cNvPr>
          <p:cNvSpPr>
            <a:spLocks noGrp="1"/>
          </p:cNvSpPr>
          <p:nvPr>
            <p:ph idx="1"/>
          </p:nvPr>
        </p:nvSpPr>
        <p:spPr>
          <a:xfrm>
            <a:off x="6184248" y="2173288"/>
            <a:ext cx="5507009" cy="4002724"/>
          </a:xfrm>
        </p:spPr>
        <p:txBody>
          <a:bodyPr anchor="ctr">
            <a:normAutofit/>
          </a:bodyPr>
          <a:lstStyle/>
          <a:p>
            <a:r>
              <a:rPr lang="x-none" sz="2000" dirty="0">
                <a:solidFill>
                  <a:srgbClr val="FFFFFF"/>
                </a:solidFill>
                <a:latin typeface="Times New Roman" panose="02020603050405020304" pitchFamily="18" charset="0"/>
                <a:cs typeface="Times New Roman" panose="02020603050405020304" pitchFamily="18" charset="0"/>
              </a:rPr>
              <a:t>Introduction</a:t>
            </a:r>
          </a:p>
          <a:p>
            <a:r>
              <a:rPr lang="x-none" sz="2000" dirty="0">
                <a:solidFill>
                  <a:srgbClr val="FFFFFF"/>
                </a:solidFill>
                <a:latin typeface="Times New Roman" panose="02020603050405020304" pitchFamily="18" charset="0"/>
                <a:cs typeface="Times New Roman" panose="02020603050405020304" pitchFamily="18" charset="0"/>
              </a:rPr>
              <a:t>WorkFlow</a:t>
            </a:r>
          </a:p>
          <a:p>
            <a:r>
              <a:rPr lang="x-none" sz="2000">
                <a:solidFill>
                  <a:srgbClr val="FFFFFF"/>
                </a:solidFill>
                <a:latin typeface="Times New Roman" panose="02020603050405020304" pitchFamily="18" charset="0"/>
                <a:cs typeface="Times New Roman" panose="02020603050405020304" pitchFamily="18" charset="0"/>
              </a:rPr>
              <a:t>Code</a:t>
            </a:r>
            <a:endParaRPr lang="en-US" sz="2000" dirty="0">
              <a:solidFill>
                <a:srgbClr val="FFFFFF"/>
              </a:solidFill>
              <a:latin typeface="Times New Roman" panose="02020603050405020304" pitchFamily="18" charset="0"/>
              <a:cs typeface="Times New Roman" panose="02020603050405020304" pitchFamily="18" charset="0"/>
            </a:endParaRPr>
          </a:p>
          <a:p>
            <a:r>
              <a:rPr lang="x-none" sz="2000" dirty="0">
                <a:solidFill>
                  <a:srgbClr val="FFFFFF"/>
                </a:solidFill>
                <a:latin typeface="Times New Roman" panose="02020603050405020304" pitchFamily="18" charset="0"/>
                <a:cs typeface="Times New Roman" panose="02020603050405020304" pitchFamily="18" charset="0"/>
              </a:rPr>
              <a:t>Output</a:t>
            </a:r>
          </a:p>
          <a:p>
            <a:r>
              <a:rPr lang="x-none" sz="2000" dirty="0">
                <a:solidFill>
                  <a:srgbClr val="FFFFFF"/>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10320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Template Creation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en-GB" sz="1800" dirty="0">
                <a:latin typeface="Times New Roman" panose="02020603050405020304" pitchFamily="18" charset="0"/>
                <a:cs typeface="Times New Roman" panose="02020603050405020304" pitchFamily="18" charset="0"/>
              </a:rPr>
              <a:t>In our code we are saving the images into a variable by using command </a:t>
            </a:r>
            <a:r>
              <a:rPr lang="en-GB" sz="1800" b="1" dirty="0">
                <a:latin typeface="Times New Roman" panose="02020603050405020304" pitchFamily="18" charset="0"/>
                <a:cs typeface="Times New Roman" panose="02020603050405020304" pitchFamily="18" charset="0"/>
              </a:rPr>
              <a:t>‘</a:t>
            </a:r>
            <a:r>
              <a:rPr lang="en-GB" sz="1800" b="1" dirty="0" err="1">
                <a:latin typeface="Times New Roman" panose="02020603050405020304" pitchFamily="18" charset="0"/>
                <a:cs typeface="Times New Roman" panose="02020603050405020304" pitchFamily="18" charset="0"/>
              </a:rPr>
              <a:t>imread</a:t>
            </a:r>
            <a:r>
              <a:rPr lang="en-GB" sz="1800" b="1" dirty="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a:t>
            </a:r>
          </a:p>
          <a:p>
            <a:r>
              <a:rPr lang="en-GB" sz="1800" dirty="0">
                <a:latin typeface="Times New Roman" panose="02020603050405020304" pitchFamily="18" charset="0"/>
                <a:cs typeface="Times New Roman" panose="02020603050405020304" pitchFamily="18" charset="0"/>
              </a:rPr>
              <a:t>This function is used to call the images from the folder or from any location of the PC into the MATLAB.</a:t>
            </a:r>
          </a:p>
          <a:p>
            <a:r>
              <a:rPr lang="en-GB" sz="1800" b="1" dirty="0">
                <a:latin typeface="Times New Roman" panose="02020603050405020304" pitchFamily="18" charset="0"/>
                <a:cs typeface="Times New Roman" panose="02020603050405020304" pitchFamily="18" charset="0"/>
              </a:rPr>
              <a:t>A=</a:t>
            </a:r>
            <a:r>
              <a:rPr lang="en-GB" sz="1800" b="1" dirty="0" err="1">
                <a:latin typeface="Times New Roman" panose="02020603050405020304" pitchFamily="18" charset="0"/>
                <a:cs typeface="Times New Roman" panose="02020603050405020304" pitchFamily="18" charset="0"/>
              </a:rPr>
              <a:t>imread</a:t>
            </a:r>
            <a:r>
              <a:rPr lang="en-GB" sz="1800" b="1" dirty="0">
                <a:latin typeface="Times New Roman" panose="02020603050405020304" pitchFamily="18" charset="0"/>
                <a:cs typeface="Times New Roman" panose="02020603050405020304" pitchFamily="18" charset="0"/>
              </a:rPr>
              <a:t>('alpha/</a:t>
            </a:r>
            <a:r>
              <a:rPr lang="en-GB" sz="1800" b="1" dirty="0" err="1">
                <a:latin typeface="Times New Roman" panose="02020603050405020304" pitchFamily="18" charset="0"/>
                <a:cs typeface="Times New Roman" panose="02020603050405020304" pitchFamily="18" charset="0"/>
              </a:rPr>
              <a:t>A.bmp</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(A is the variable, and in ‘alpha/</a:t>
            </a:r>
            <a:r>
              <a:rPr lang="en-GB" sz="1800" dirty="0" err="1">
                <a:latin typeface="Times New Roman" panose="02020603050405020304" pitchFamily="18" charset="0"/>
                <a:cs typeface="Times New Roman" panose="02020603050405020304" pitchFamily="18" charset="0"/>
              </a:rPr>
              <a:t>A.bmp</a:t>
            </a:r>
            <a:r>
              <a:rPr lang="en-GB" sz="1800" dirty="0">
                <a:latin typeface="Times New Roman" panose="02020603050405020304" pitchFamily="18" charset="0"/>
                <a:cs typeface="Times New Roman" panose="02020603050405020304" pitchFamily="18" charset="0"/>
              </a:rPr>
              <a:t>’, ‘alpha’ is the folder name and ‘</a:t>
            </a:r>
            <a:r>
              <a:rPr lang="en-GB" sz="1800" dirty="0" err="1">
                <a:latin typeface="Times New Roman" panose="02020603050405020304" pitchFamily="18" charset="0"/>
                <a:cs typeface="Times New Roman" panose="02020603050405020304" pitchFamily="18" charset="0"/>
              </a:rPr>
              <a:t>A.bmp</a:t>
            </a:r>
            <a:r>
              <a:rPr lang="en-GB" sz="1800" dirty="0">
                <a:latin typeface="Times New Roman" panose="02020603050405020304" pitchFamily="18" charset="0"/>
                <a:cs typeface="Times New Roman" panose="02020603050405020304" pitchFamily="18" charset="0"/>
              </a:rPr>
              <a:t>’ is the file name.)</a:t>
            </a:r>
          </a:p>
          <a:p>
            <a:r>
              <a:rPr lang="en-GB" sz="1800" dirty="0">
                <a:latin typeface="Times New Roman" panose="02020603050405020304" pitchFamily="18" charset="0"/>
                <a:cs typeface="Times New Roman" panose="02020603050405020304" pitchFamily="18" charset="0"/>
              </a:rPr>
              <a:t>After that create a matrix of ‘letter’ and ‘number’ and save it in variable ‘</a:t>
            </a:r>
            <a:r>
              <a:rPr lang="en-GB" sz="1800" dirty="0" err="1">
                <a:latin typeface="Times New Roman" panose="02020603050405020304" pitchFamily="18" charset="0"/>
                <a:cs typeface="Times New Roman" panose="02020603050405020304" pitchFamily="18" charset="0"/>
              </a:rPr>
              <a:t>NewTemplates</a:t>
            </a:r>
            <a:r>
              <a:rPr lang="en-GB" sz="1800" dirty="0">
                <a:latin typeface="Times New Roman" panose="02020603050405020304" pitchFamily="18" charset="0"/>
                <a:cs typeface="Times New Roman" panose="02020603050405020304" pitchFamily="18" charset="0"/>
              </a:rPr>
              <a:t>’ by using command ‘save(</a:t>
            </a:r>
            <a:r>
              <a:rPr lang="en-GB" sz="1800" dirty="0" err="1">
                <a:latin typeface="Times New Roman" panose="02020603050405020304" pitchFamily="18" charset="0"/>
                <a:cs typeface="Times New Roman" panose="02020603050405020304" pitchFamily="18" charset="0"/>
              </a:rPr>
              <a:t>filename,variables</a:t>
            </a:r>
            <a:r>
              <a:rPr lang="en-GB" sz="1800" dirty="0">
                <a:latin typeface="Times New Roman" panose="02020603050405020304" pitchFamily="18" charset="0"/>
                <a:cs typeface="Times New Roman" panose="02020603050405020304" pitchFamily="18" charset="0"/>
              </a:rPr>
              <a:t>)’.</a:t>
            </a:r>
          </a:p>
          <a:p>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339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500-FE62-5744-88B0-9D0D23AF9AF0}"/>
              </a:ext>
            </a:extLst>
          </p:cNvPr>
          <p:cNvSpPr>
            <a:spLocks noGrp="1"/>
          </p:cNvSpPr>
          <p:nvPr>
            <p:ph type="title"/>
          </p:nvPr>
        </p:nvSpPr>
        <p:spPr>
          <a:xfrm>
            <a:off x="1653363" y="365760"/>
            <a:ext cx="9367203" cy="1188720"/>
          </a:xfrm>
        </p:spPr>
        <p:txBody>
          <a:bodyPr>
            <a:normAutofit/>
          </a:bodyPr>
          <a:lstStyle/>
          <a:p>
            <a:r>
              <a:rPr lang="x-none" dirty="0"/>
              <a:t>Template Creation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descr="Graphical user interface, text, application&#10;&#10;Description automatically generated">
            <a:extLst>
              <a:ext uri="{FF2B5EF4-FFF2-40B4-BE49-F238E27FC236}">
                <a16:creationId xmlns:a16="http://schemas.microsoft.com/office/drawing/2014/main" xmlns="" id="{8ECC08DB-8555-5845-96AE-FE4EC73781F8}"/>
              </a:ext>
            </a:extLst>
          </p:cNvPr>
          <p:cNvPicPr>
            <a:picLocks noGrp="1" noChangeAspect="1"/>
          </p:cNvPicPr>
          <p:nvPr>
            <p:ph idx="1"/>
          </p:nvPr>
        </p:nvPicPr>
        <p:blipFill>
          <a:blip r:embed="rId2"/>
          <a:stretch>
            <a:fillRect/>
          </a:stretch>
        </p:blipFill>
        <p:spPr>
          <a:xfrm>
            <a:off x="2322786" y="1734144"/>
            <a:ext cx="8598364" cy="5166360"/>
          </a:xfrm>
        </p:spPr>
      </p:pic>
    </p:spTree>
    <p:extLst>
      <p:ext uri="{BB962C8B-B14F-4D97-AF65-F5344CB8AC3E}">
        <p14:creationId xmlns:p14="http://schemas.microsoft.com/office/powerpoint/2010/main" val="175626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500-FE62-5744-88B0-9D0D23AF9AF0}"/>
              </a:ext>
            </a:extLst>
          </p:cNvPr>
          <p:cNvSpPr>
            <a:spLocks noGrp="1"/>
          </p:cNvSpPr>
          <p:nvPr>
            <p:ph type="title"/>
          </p:nvPr>
        </p:nvSpPr>
        <p:spPr>
          <a:xfrm>
            <a:off x="1653363" y="365760"/>
            <a:ext cx="9367203" cy="1188720"/>
          </a:xfrm>
        </p:spPr>
        <p:txBody>
          <a:bodyPr>
            <a:normAutofit/>
          </a:bodyPr>
          <a:lstStyle/>
          <a:p>
            <a:r>
              <a:rPr lang="en-US" dirty="0"/>
              <a:t>Final Output</a:t>
            </a:r>
            <a:endParaRPr lang="x-none" dirty="0"/>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Graphical user interface&#10;&#10;Description automatically generated">
            <a:extLst>
              <a:ext uri="{FF2B5EF4-FFF2-40B4-BE49-F238E27FC236}">
                <a16:creationId xmlns:a16="http://schemas.microsoft.com/office/drawing/2014/main" xmlns="" id="{2C107449-D1A1-D040-9D37-05972E35C7A8}"/>
              </a:ext>
            </a:extLst>
          </p:cNvPr>
          <p:cNvPicPr>
            <a:picLocks noGrp="1" noChangeAspect="1"/>
          </p:cNvPicPr>
          <p:nvPr>
            <p:ph idx="1"/>
          </p:nvPr>
        </p:nvPicPr>
        <p:blipFill>
          <a:blip r:embed="rId2"/>
          <a:stretch>
            <a:fillRect/>
          </a:stretch>
        </p:blipFill>
        <p:spPr>
          <a:xfrm>
            <a:off x="2116549" y="1521010"/>
            <a:ext cx="7958901" cy="5624962"/>
          </a:xfrm>
        </p:spPr>
      </p:pic>
    </p:spTree>
    <p:extLst>
      <p:ext uri="{BB962C8B-B14F-4D97-AF65-F5344CB8AC3E}">
        <p14:creationId xmlns:p14="http://schemas.microsoft.com/office/powerpoint/2010/main" val="344651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en-US" dirty="0"/>
              <a:t>Conclusion:-</a:t>
            </a:r>
            <a:endParaRPr lang="x-none" dirty="0"/>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x-none" sz="1800" dirty="0">
                <a:latin typeface="Times New Roman" panose="02020603050405020304" pitchFamily="18" charset="0"/>
                <a:cs typeface="Times New Roman" panose="02020603050405020304" pitchFamily="18" charset="0"/>
              </a:rPr>
              <a:t>A</a:t>
            </a:r>
            <a:r>
              <a:rPr lang="en-GB" sz="1800" dirty="0">
                <a:latin typeface="Times New Roman" panose="02020603050405020304" pitchFamily="18" charset="0"/>
                <a:cs typeface="Times New Roman" panose="02020603050405020304" pitchFamily="18" charset="0"/>
              </a:rPr>
              <a:t>NPR is an efficient System with time it will attain more accuracy.</a:t>
            </a:r>
          </a:p>
          <a:p>
            <a:r>
              <a:rPr lang="en-GB" sz="1800" dirty="0">
                <a:latin typeface="Times New Roman" panose="02020603050405020304" pitchFamily="18" charset="0"/>
                <a:cs typeface="Times New Roman" panose="02020603050405020304" pitchFamily="18" charset="0"/>
              </a:rPr>
              <a:t>Basically , we intended to develop a system in MATLAB which can perform detection of Car  number plate as well as recognition of Car number plate.</a:t>
            </a:r>
          </a:p>
          <a:p>
            <a:r>
              <a:rPr lang="en-GB" sz="1800" dirty="0">
                <a:latin typeface="Times New Roman" panose="02020603050405020304" pitchFamily="18" charset="0"/>
                <a:cs typeface="Times New Roman" panose="02020603050405020304" pitchFamily="18" charset="0"/>
              </a:rPr>
              <a:t>It also depends on conditions like lighting, visibility, image skew and camera quality in which the image was captured, and the nature of image itself. </a:t>
            </a:r>
          </a:p>
          <a:p>
            <a:r>
              <a:rPr lang="en-GB" sz="1800" dirty="0">
                <a:latin typeface="Times New Roman" panose="02020603050405020304" pitchFamily="18" charset="0"/>
                <a:cs typeface="Times New Roman" panose="02020603050405020304" pitchFamily="18" charset="0"/>
              </a:rPr>
              <a:t>This System can be helpful in many ways for example to increased security, check for stolen cars.</a:t>
            </a:r>
          </a:p>
          <a:p>
            <a:r>
              <a:rPr lang="en-GB" sz="1800" dirty="0">
                <a:latin typeface="Times New Roman" panose="02020603050405020304" pitchFamily="18" charset="0"/>
                <a:cs typeface="Times New Roman" panose="02020603050405020304" pitchFamily="18" charset="0"/>
              </a:rPr>
              <a:t>This system is implemented in MATLAB and its performance is tested on Real images. </a:t>
            </a:r>
          </a:p>
          <a:p>
            <a:r>
              <a:rPr lang="en-GB" sz="1800" dirty="0">
                <a:latin typeface="Times New Roman" panose="02020603050405020304" pitchFamily="18" charset="0"/>
                <a:cs typeface="Times New Roman" panose="02020603050405020304" pitchFamily="18" charset="0"/>
              </a:rPr>
              <a:t>It is very economical and eco-friendly system If Government should take interest in developing this system.</a:t>
            </a:r>
          </a:p>
          <a:p>
            <a:r>
              <a:rPr lang="en-GB" sz="1800" dirty="0">
                <a:latin typeface="Times New Roman" panose="02020603050405020304" pitchFamily="18" charset="0"/>
                <a:cs typeface="Times New Roman" panose="02020603050405020304" pitchFamily="18" charset="0"/>
              </a:rPr>
              <a:t>This change will help in the progress of Country.</a:t>
            </a: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74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096E1-330C-7947-A556-F28DB3B8F2B1}"/>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Any Questions? </a:t>
            </a:r>
          </a:p>
        </p:txBody>
      </p:sp>
      <p:sp>
        <p:nvSpPr>
          <p:cNvPr id="7" name="Freeform 14">
            <a:extLst>
              <a:ext uri="{FF2B5EF4-FFF2-40B4-BE49-F238E27FC236}">
                <a16:creationId xmlns:a16="http://schemas.microsoft.com/office/drawing/2014/main" xmlns=""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xmlns=""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xmlns=""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xmlns=""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xmlns=""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01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A7FAA-CABE-224E-B21F-8CD649CC6626}"/>
              </a:ext>
            </a:extLst>
          </p:cNvPr>
          <p:cNvSpPr>
            <a:spLocks noGrp="1"/>
          </p:cNvSpPr>
          <p:nvPr>
            <p:ph type="title"/>
          </p:nvPr>
        </p:nvSpPr>
        <p:spPr>
          <a:xfrm>
            <a:off x="1653363" y="365760"/>
            <a:ext cx="9367203" cy="1188720"/>
          </a:xfrm>
        </p:spPr>
        <p:txBody>
          <a:bodyPr>
            <a:normAutofit/>
          </a:bodyPr>
          <a:lstStyle/>
          <a:p>
            <a:r>
              <a:rPr lang="x-none" dirty="0"/>
              <a:t>Introduction</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87948A0-6B16-BC45-A4A9-E72AECF1C259}"/>
              </a:ext>
            </a:extLst>
          </p:cNvPr>
          <p:cNvSpPr>
            <a:spLocks noGrp="1"/>
          </p:cNvSpPr>
          <p:nvPr>
            <p:ph idx="1"/>
          </p:nvPr>
        </p:nvSpPr>
        <p:spPr>
          <a:xfrm>
            <a:off x="1653363" y="2176272"/>
            <a:ext cx="9367204" cy="4041648"/>
          </a:xfrm>
        </p:spPr>
        <p:txBody>
          <a:bodyPr anchor="t">
            <a:normAutofit/>
          </a:bodyPr>
          <a:lstStyle/>
          <a:p>
            <a:r>
              <a:rPr lang="en-GB" sz="1800" dirty="0">
                <a:latin typeface="Times New Roman" panose="02020603050405020304" pitchFamily="18" charset="0"/>
                <a:cs typeface="Times New Roman" panose="02020603050405020304" pitchFamily="18" charset="0"/>
              </a:rPr>
              <a:t>Automatic Number Plate Recognition (ANPR) is one of the technologies employed in Intelligent Transportation Systems.</a:t>
            </a:r>
          </a:p>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This system is provided with vehicle images and it would segment the number plate from the image using image processing techniques.</a:t>
            </a:r>
          </a:p>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Also it recognises the</a:t>
            </a:r>
            <a:r>
              <a:rPr lang="en-GB" sz="1800" b="1" dirty="0">
                <a:latin typeface="Times New Roman" panose="02020603050405020304" pitchFamily="18" charset="0"/>
                <a:cs typeface="Times New Roman" panose="02020603050405020304" pitchFamily="18" charset="0"/>
              </a:rPr>
              <a:t> Alphanumeric characters </a:t>
            </a:r>
            <a:r>
              <a:rPr lang="en-GB" sz="1800" dirty="0">
                <a:latin typeface="Times New Roman" panose="02020603050405020304" pitchFamily="18" charset="0"/>
                <a:cs typeface="Times New Roman" panose="02020603050405020304" pitchFamily="18" charset="0"/>
              </a:rPr>
              <a:t>in that particular number plate.</a:t>
            </a:r>
          </a:p>
          <a:p>
            <a:pPr marL="0"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This type of system is widely used in Traffic control areas, tolling, parking area, Security System etc. </a:t>
            </a:r>
          </a:p>
          <a:p>
            <a:pPr marL="0" indent="0">
              <a:buNone/>
            </a:pPr>
            <a:endParaRPr lang="en-GB" sz="1800" dirty="0">
              <a:latin typeface="Times New Roman" panose="02020603050405020304" pitchFamily="18" charset="0"/>
              <a:cs typeface="Times New Roman" panose="02020603050405020304" pitchFamily="18" charset="0"/>
            </a:endParaRPr>
          </a:p>
          <a:p>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96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A7FAA-CABE-224E-B21F-8CD649CC6626}"/>
              </a:ext>
            </a:extLst>
          </p:cNvPr>
          <p:cNvSpPr>
            <a:spLocks noGrp="1"/>
          </p:cNvSpPr>
          <p:nvPr>
            <p:ph type="title"/>
          </p:nvPr>
        </p:nvSpPr>
        <p:spPr>
          <a:xfrm>
            <a:off x="1653363" y="365760"/>
            <a:ext cx="9367203" cy="1188720"/>
          </a:xfrm>
        </p:spPr>
        <p:txBody>
          <a:bodyPr>
            <a:normAutofit/>
          </a:bodyPr>
          <a:lstStyle/>
          <a:p>
            <a:r>
              <a:rPr lang="en-US" dirty="0"/>
              <a:t>Why Did we select this Project?</a:t>
            </a:r>
            <a:endParaRPr lang="x-none" dirty="0"/>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87948A0-6B16-BC45-A4A9-E72AECF1C259}"/>
              </a:ext>
            </a:extLst>
          </p:cNvPr>
          <p:cNvSpPr>
            <a:spLocks noGrp="1"/>
          </p:cNvSpPr>
          <p:nvPr>
            <p:ph idx="1"/>
          </p:nvPr>
        </p:nvSpPr>
        <p:spPr>
          <a:xfrm>
            <a:off x="1653363" y="2176272"/>
            <a:ext cx="9367204" cy="4041648"/>
          </a:xfrm>
        </p:spPr>
        <p:txBody>
          <a:bodyPr anchor="t">
            <a:normAutofit/>
          </a:bodyPr>
          <a:lstStyle/>
          <a:p>
            <a:r>
              <a:rPr lang="en-US" sz="1800" dirty="0">
                <a:latin typeface="Times New Roman" panose="02020603050405020304" pitchFamily="18" charset="0"/>
                <a:cs typeface="Times New Roman" panose="02020603050405020304" pitchFamily="18" charset="0"/>
              </a:rPr>
              <a:t>To Prevent the smuggling of cars.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the Identification of stolen cars.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Usage of cars in illegal Activities.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Identification of invalid License plates.</a:t>
            </a:r>
          </a:p>
          <a:p>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91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A7FAA-CABE-224E-B21F-8CD649CC6626}"/>
              </a:ext>
            </a:extLst>
          </p:cNvPr>
          <p:cNvSpPr>
            <a:spLocks noGrp="1"/>
          </p:cNvSpPr>
          <p:nvPr>
            <p:ph type="title"/>
          </p:nvPr>
        </p:nvSpPr>
        <p:spPr>
          <a:xfrm>
            <a:off x="1653363" y="365760"/>
            <a:ext cx="9367203" cy="1188720"/>
          </a:xfrm>
        </p:spPr>
        <p:txBody>
          <a:bodyPr>
            <a:normAutofit/>
          </a:bodyPr>
          <a:lstStyle/>
          <a:p>
            <a:r>
              <a:rPr lang="en-US" dirty="0"/>
              <a:t>Various Names For this Technique:-</a:t>
            </a:r>
            <a:endParaRPr lang="x-none" dirty="0"/>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87948A0-6B16-BC45-A4A9-E72AECF1C259}"/>
              </a:ext>
            </a:extLst>
          </p:cNvPr>
          <p:cNvSpPr>
            <a:spLocks noGrp="1"/>
          </p:cNvSpPr>
          <p:nvPr>
            <p:ph idx="1"/>
          </p:nvPr>
        </p:nvSpPr>
        <p:spPr>
          <a:xfrm>
            <a:off x="1653363" y="2176272"/>
            <a:ext cx="9367204" cy="4041648"/>
          </a:xfrm>
        </p:spPr>
        <p:txBody>
          <a:bodyPr anchor="t">
            <a:normAutofit/>
          </a:bodyPr>
          <a:lstStyle/>
          <a:p>
            <a:pPr>
              <a:buNone/>
            </a:pPr>
            <a:r>
              <a:rPr lang="en-US" sz="1800" dirty="0"/>
              <a:t>Various names of same this technologies are following Down:-</a:t>
            </a:r>
          </a:p>
          <a:p>
            <a:pPr>
              <a:buNone/>
            </a:pPr>
            <a:endParaRPr lang="en-US" sz="1800" dirty="0"/>
          </a:p>
          <a:p>
            <a:pPr>
              <a:buFont typeface="Wingdings" pitchFamily="2" charset="2"/>
              <a:buChar char="§"/>
            </a:pPr>
            <a:r>
              <a:rPr lang="en-US" sz="1800" dirty="0"/>
              <a:t>License plate Recognition(LPR)</a:t>
            </a:r>
          </a:p>
          <a:p>
            <a:pPr>
              <a:buFont typeface="Wingdings" pitchFamily="2" charset="2"/>
              <a:buChar char="§"/>
            </a:pPr>
            <a:endParaRPr lang="en-US" sz="1800" dirty="0"/>
          </a:p>
          <a:p>
            <a:pPr>
              <a:buFont typeface="Wingdings" pitchFamily="2" charset="2"/>
              <a:buChar char="§"/>
            </a:pPr>
            <a:r>
              <a:rPr lang="en-US" sz="1800" dirty="0"/>
              <a:t>Intelligent Transport System(ITS)</a:t>
            </a:r>
          </a:p>
          <a:p>
            <a:pPr>
              <a:buFont typeface="Wingdings" pitchFamily="2" charset="2"/>
              <a:buChar char="§"/>
            </a:pPr>
            <a:endParaRPr lang="en-US" sz="1800" dirty="0"/>
          </a:p>
          <a:p>
            <a:pPr>
              <a:buFont typeface="Wingdings" pitchFamily="2" charset="2"/>
              <a:buChar char="§"/>
            </a:pPr>
            <a:r>
              <a:rPr lang="en-US" sz="1800" dirty="0"/>
              <a:t>Car Registration System(CRS)</a:t>
            </a:r>
          </a:p>
          <a:p>
            <a:endParaRPr lang="en-US" sz="1800" dirty="0"/>
          </a:p>
          <a:p>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11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94029-151F-6F44-BFC3-CF266A5BA1E2}"/>
              </a:ext>
            </a:extLst>
          </p:cNvPr>
          <p:cNvSpPr>
            <a:spLocks noGrp="1"/>
          </p:cNvSpPr>
          <p:nvPr>
            <p:ph type="title"/>
          </p:nvPr>
        </p:nvSpPr>
        <p:spPr>
          <a:xfrm>
            <a:off x="1653363" y="365760"/>
            <a:ext cx="9367203" cy="1188720"/>
          </a:xfrm>
        </p:spPr>
        <p:txBody>
          <a:bodyPr>
            <a:normAutofit/>
          </a:bodyPr>
          <a:lstStyle/>
          <a:p>
            <a:r>
              <a:rPr lang="x-none" dirty="0"/>
              <a:t>Flow Daigram</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10" descr="Diagram&#10;&#10;Description automatically generated">
            <a:extLst>
              <a:ext uri="{FF2B5EF4-FFF2-40B4-BE49-F238E27FC236}">
                <a16:creationId xmlns:a16="http://schemas.microsoft.com/office/drawing/2014/main" xmlns="" id="{2677B011-6678-1F45-8844-6E3CB6B3E692}"/>
              </a:ext>
            </a:extLst>
          </p:cNvPr>
          <p:cNvPicPr>
            <a:picLocks noGrp="1" noChangeAspect="1"/>
          </p:cNvPicPr>
          <p:nvPr>
            <p:ph idx="1"/>
          </p:nvPr>
        </p:nvPicPr>
        <p:blipFill>
          <a:blip r:embed="rId2"/>
          <a:stretch>
            <a:fillRect/>
          </a:stretch>
        </p:blipFill>
        <p:spPr>
          <a:xfrm>
            <a:off x="4363973" y="1825625"/>
            <a:ext cx="3464053" cy="4351338"/>
          </a:xfrm>
        </p:spPr>
      </p:pic>
    </p:spTree>
    <p:extLst>
      <p:ext uri="{BB962C8B-B14F-4D97-AF65-F5344CB8AC3E}">
        <p14:creationId xmlns:p14="http://schemas.microsoft.com/office/powerpoint/2010/main" val="164025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E2C09-8554-9147-BFD0-B3AA288BDE72}"/>
              </a:ext>
            </a:extLst>
          </p:cNvPr>
          <p:cNvSpPr>
            <a:spLocks noGrp="1"/>
          </p:cNvSpPr>
          <p:nvPr>
            <p:ph type="title"/>
          </p:nvPr>
        </p:nvSpPr>
        <p:spPr>
          <a:xfrm>
            <a:off x="1653363" y="365760"/>
            <a:ext cx="9367203" cy="1188720"/>
          </a:xfrm>
        </p:spPr>
        <p:txBody>
          <a:bodyPr>
            <a:normAutofit/>
          </a:bodyPr>
          <a:lstStyle/>
          <a:p>
            <a:r>
              <a:rPr lang="x-none" dirty="0"/>
              <a:t>Workflow</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D97A9FE6-F0F2-3840-B30C-64153B38FA56}"/>
              </a:ext>
            </a:extLst>
          </p:cNvPr>
          <p:cNvSpPr>
            <a:spLocks noGrp="1"/>
          </p:cNvSpPr>
          <p:nvPr>
            <p:ph idx="1"/>
          </p:nvPr>
        </p:nvSpPr>
        <p:spPr>
          <a:xfrm>
            <a:off x="1653363" y="2176272"/>
            <a:ext cx="9367204" cy="4041648"/>
          </a:xfrm>
        </p:spPr>
        <p:txBody>
          <a:bodyPr anchor="t">
            <a:normAutofit/>
          </a:bodyPr>
          <a:lstStyle/>
          <a:p>
            <a:r>
              <a:rPr lang="en-GB" sz="1800" dirty="0">
                <a:latin typeface="Times New Roman" panose="02020603050405020304" pitchFamily="18" charset="0"/>
                <a:cs typeface="Times New Roman" panose="02020603050405020304" pitchFamily="18" charset="0"/>
              </a:rPr>
              <a:t>The ANPR process typically involves three stages: </a:t>
            </a:r>
          </a:p>
          <a:p>
            <a:pPr marL="560070" lvl="1" indent="-285750">
              <a:buFont typeface="Wingdings" pitchFamily="2" charset="2"/>
              <a:buChar char="q"/>
            </a:pPr>
            <a:r>
              <a:rPr lang="en-GB" sz="1800" dirty="0">
                <a:latin typeface="Times New Roman" panose="02020603050405020304" pitchFamily="18" charset="0"/>
                <a:cs typeface="Times New Roman" panose="02020603050405020304" pitchFamily="18" charset="0"/>
              </a:rPr>
              <a:t>Plate detection</a:t>
            </a:r>
          </a:p>
          <a:p>
            <a:pPr marL="560070" lvl="1" indent="-285750">
              <a:buFont typeface="Wingdings" pitchFamily="2" charset="2"/>
              <a:buChar char="q"/>
            </a:pPr>
            <a:r>
              <a:rPr lang="en-GB" sz="1800" dirty="0">
                <a:latin typeface="Times New Roman" panose="02020603050405020304" pitchFamily="18" charset="0"/>
                <a:cs typeface="Times New Roman" panose="02020603050405020304" pitchFamily="18" charset="0"/>
              </a:rPr>
              <a:t>Plate segmentation</a:t>
            </a:r>
          </a:p>
          <a:p>
            <a:pPr marL="560070" lvl="1" indent="-285750">
              <a:buFont typeface="Wingdings" pitchFamily="2" charset="2"/>
              <a:buChar char="q"/>
            </a:pPr>
            <a:r>
              <a:rPr lang="en-GB" sz="1800" dirty="0">
                <a:latin typeface="Times New Roman" panose="02020603050405020304" pitchFamily="18" charset="0"/>
                <a:cs typeface="Times New Roman" panose="02020603050405020304" pitchFamily="18" charset="0"/>
              </a:rPr>
              <a:t>Character recognition</a:t>
            </a:r>
          </a:p>
          <a:p>
            <a:pPr marL="274320" lvl="1" indent="0">
              <a:buNone/>
            </a:pP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The ability of the algorithm to detect the plate depends on the Plate Detection Stage as a failure at this stage immediately means complete failure of the algorithm. </a:t>
            </a:r>
          </a:p>
          <a:p>
            <a:r>
              <a:rPr lang="en-GB" sz="1800" dirty="0">
                <a:latin typeface="Times New Roman" panose="02020603050405020304" pitchFamily="18" charset="0"/>
                <a:cs typeface="Times New Roman" panose="02020603050405020304" pitchFamily="18" charset="0"/>
              </a:rPr>
              <a:t>After the Plate is recognized and detected all the alphanumeric characters are to be extracted from that particular number plate so we segment each character region from our number plate and pass it to our template in order to match that character.</a:t>
            </a:r>
          </a:p>
        </p:txBody>
      </p:sp>
    </p:spTree>
    <p:extLst>
      <p:ext uri="{BB962C8B-B14F-4D97-AF65-F5344CB8AC3E}">
        <p14:creationId xmlns:p14="http://schemas.microsoft.com/office/powerpoint/2010/main" val="50440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FAFC0-C7C0-1A4A-8123-9AFDD8EEB070}"/>
              </a:ext>
            </a:extLst>
          </p:cNvPr>
          <p:cNvSpPr>
            <a:spLocks noGrp="1"/>
          </p:cNvSpPr>
          <p:nvPr>
            <p:ph type="title"/>
          </p:nvPr>
        </p:nvSpPr>
        <p:spPr>
          <a:xfrm>
            <a:off x="1653363" y="365760"/>
            <a:ext cx="9367203" cy="1188720"/>
          </a:xfrm>
        </p:spPr>
        <p:txBody>
          <a:bodyPr>
            <a:normAutofit/>
          </a:bodyPr>
          <a:lstStyle/>
          <a:p>
            <a:r>
              <a:rPr lang="x-none" dirty="0"/>
              <a:t>Workflow</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xmlns="" id="{8A97A1C9-7C19-9B4E-8EA5-DC71C293CC6A}"/>
              </a:ext>
            </a:extLst>
          </p:cNvPr>
          <p:cNvPicPr>
            <a:picLocks noGrp="1" noChangeAspect="1"/>
          </p:cNvPicPr>
          <p:nvPr>
            <p:ph idx="1"/>
          </p:nvPr>
        </p:nvPicPr>
        <p:blipFill>
          <a:blip r:embed="rId2"/>
          <a:stretch>
            <a:fillRect/>
          </a:stretch>
        </p:blipFill>
        <p:spPr>
          <a:xfrm>
            <a:off x="1400227" y="2842260"/>
            <a:ext cx="2570980" cy="1729740"/>
          </a:xfrm>
        </p:spPr>
      </p:pic>
      <p:cxnSp>
        <p:nvCxnSpPr>
          <p:cNvPr id="7" name="Straight Arrow Connector 6">
            <a:extLst>
              <a:ext uri="{FF2B5EF4-FFF2-40B4-BE49-F238E27FC236}">
                <a16:creationId xmlns:a16="http://schemas.microsoft.com/office/drawing/2014/main" xmlns="" id="{ECC31725-247C-E74E-A980-D61BAF98B564}"/>
              </a:ext>
            </a:extLst>
          </p:cNvPr>
          <p:cNvCxnSpPr>
            <a:cxnSpLocks/>
            <a:stCxn id="5" idx="3"/>
          </p:cNvCxnSpPr>
          <p:nvPr/>
        </p:nvCxnSpPr>
        <p:spPr>
          <a:xfrm>
            <a:off x="3971207" y="3707130"/>
            <a:ext cx="1027140" cy="0"/>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Graphical user interface, text, application, chat or text message&#10;&#10;Description automatically generated">
            <a:extLst>
              <a:ext uri="{FF2B5EF4-FFF2-40B4-BE49-F238E27FC236}">
                <a16:creationId xmlns:a16="http://schemas.microsoft.com/office/drawing/2014/main" xmlns="" id="{E7548F26-6D5B-2E47-8196-44C7CC85118D}"/>
              </a:ext>
            </a:extLst>
          </p:cNvPr>
          <p:cNvPicPr>
            <a:picLocks noChangeAspect="1"/>
          </p:cNvPicPr>
          <p:nvPr/>
        </p:nvPicPr>
        <p:blipFill>
          <a:blip r:embed="rId3"/>
          <a:stretch>
            <a:fillRect/>
          </a:stretch>
        </p:blipFill>
        <p:spPr>
          <a:xfrm>
            <a:off x="4635365" y="2710512"/>
            <a:ext cx="3813644" cy="2283664"/>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xmlns="" id="{AFAA5AEB-6083-DA46-87F1-237F5F64A338}"/>
              </a:ext>
            </a:extLst>
          </p:cNvPr>
          <p:cNvPicPr>
            <a:picLocks noChangeAspect="1"/>
          </p:cNvPicPr>
          <p:nvPr/>
        </p:nvPicPr>
        <p:blipFill>
          <a:blip r:embed="rId4"/>
          <a:stretch>
            <a:fillRect/>
          </a:stretch>
        </p:blipFill>
        <p:spPr>
          <a:xfrm>
            <a:off x="9249092" y="2918969"/>
            <a:ext cx="2512280" cy="1653031"/>
          </a:xfrm>
          <a:prstGeom prst="rect">
            <a:avLst/>
          </a:prstGeom>
        </p:spPr>
      </p:pic>
      <p:cxnSp>
        <p:nvCxnSpPr>
          <p:cNvPr id="19" name="Straight Arrow Connector 18">
            <a:extLst>
              <a:ext uri="{FF2B5EF4-FFF2-40B4-BE49-F238E27FC236}">
                <a16:creationId xmlns:a16="http://schemas.microsoft.com/office/drawing/2014/main" xmlns="" id="{D84462CB-6C04-B742-B034-9EEAF93E6D26}"/>
              </a:ext>
            </a:extLst>
          </p:cNvPr>
          <p:cNvCxnSpPr>
            <a:cxnSpLocks/>
          </p:cNvCxnSpPr>
          <p:nvPr/>
        </p:nvCxnSpPr>
        <p:spPr>
          <a:xfrm>
            <a:off x="8083014" y="3707130"/>
            <a:ext cx="1027140" cy="0"/>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118F3F16-78A0-3C42-B48C-2E41AAD32EDC}"/>
              </a:ext>
            </a:extLst>
          </p:cNvPr>
          <p:cNvSpPr txBox="1"/>
          <p:nvPr/>
        </p:nvSpPr>
        <p:spPr>
          <a:xfrm>
            <a:off x="1653363" y="4771137"/>
            <a:ext cx="1918214" cy="369332"/>
          </a:xfrm>
          <a:prstGeom prst="rect">
            <a:avLst/>
          </a:prstGeom>
          <a:noFill/>
        </p:spPr>
        <p:txBody>
          <a:bodyPr wrap="square" rtlCol="0">
            <a:spAutoFit/>
          </a:bodyPr>
          <a:lstStyle/>
          <a:p>
            <a:r>
              <a:rPr lang="x-none" dirty="0"/>
              <a:t>      Input Image</a:t>
            </a:r>
          </a:p>
        </p:txBody>
      </p:sp>
      <p:sp>
        <p:nvSpPr>
          <p:cNvPr id="21" name="TextBox 20">
            <a:extLst>
              <a:ext uri="{FF2B5EF4-FFF2-40B4-BE49-F238E27FC236}">
                <a16:creationId xmlns:a16="http://schemas.microsoft.com/office/drawing/2014/main" xmlns="" id="{A8E1AB0D-2E49-5343-8F74-332A8E603D3A}"/>
              </a:ext>
            </a:extLst>
          </p:cNvPr>
          <p:cNvSpPr txBox="1"/>
          <p:nvPr/>
        </p:nvSpPr>
        <p:spPr>
          <a:xfrm>
            <a:off x="5583080" y="4760016"/>
            <a:ext cx="2226390" cy="646331"/>
          </a:xfrm>
          <a:prstGeom prst="rect">
            <a:avLst/>
          </a:prstGeom>
          <a:noFill/>
        </p:spPr>
        <p:txBody>
          <a:bodyPr wrap="square" rtlCol="0">
            <a:spAutoFit/>
          </a:bodyPr>
          <a:lstStyle/>
          <a:p>
            <a:r>
              <a:rPr lang="x-none" dirty="0"/>
              <a:t>Extraction of Number Plate Region</a:t>
            </a:r>
          </a:p>
        </p:txBody>
      </p:sp>
      <p:sp>
        <p:nvSpPr>
          <p:cNvPr id="22" name="TextBox 21">
            <a:extLst>
              <a:ext uri="{FF2B5EF4-FFF2-40B4-BE49-F238E27FC236}">
                <a16:creationId xmlns:a16="http://schemas.microsoft.com/office/drawing/2014/main" xmlns="" id="{8584489D-3023-2946-A964-91992CD77239}"/>
              </a:ext>
            </a:extLst>
          </p:cNvPr>
          <p:cNvSpPr txBox="1"/>
          <p:nvPr/>
        </p:nvSpPr>
        <p:spPr>
          <a:xfrm>
            <a:off x="9347317" y="4771137"/>
            <a:ext cx="2226390" cy="369332"/>
          </a:xfrm>
          <a:prstGeom prst="rect">
            <a:avLst/>
          </a:prstGeom>
          <a:noFill/>
        </p:spPr>
        <p:txBody>
          <a:bodyPr wrap="square" rtlCol="0">
            <a:spAutoFit/>
          </a:bodyPr>
          <a:lstStyle/>
          <a:p>
            <a:r>
              <a:rPr lang="x-none" dirty="0"/>
              <a:t>     Letters Detection</a:t>
            </a:r>
          </a:p>
        </p:txBody>
      </p:sp>
    </p:spTree>
    <p:extLst>
      <p:ext uri="{BB962C8B-B14F-4D97-AF65-F5344CB8AC3E}">
        <p14:creationId xmlns:p14="http://schemas.microsoft.com/office/powerpoint/2010/main" val="13092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1E13-16BB-6E4B-BDD3-9111597D0AFC}"/>
              </a:ext>
            </a:extLst>
          </p:cNvPr>
          <p:cNvSpPr>
            <a:spLocks noGrp="1"/>
          </p:cNvSpPr>
          <p:nvPr>
            <p:ph type="title"/>
          </p:nvPr>
        </p:nvSpPr>
        <p:spPr>
          <a:xfrm>
            <a:off x="1653363" y="365760"/>
            <a:ext cx="9367203" cy="1188720"/>
          </a:xfrm>
        </p:spPr>
        <p:txBody>
          <a:bodyPr>
            <a:normAutofit/>
          </a:bodyPr>
          <a:lstStyle/>
          <a:p>
            <a:r>
              <a:rPr lang="x-none" dirty="0"/>
              <a:t>Code</a:t>
            </a:r>
          </a:p>
        </p:txBody>
      </p:sp>
      <p:sp>
        <p:nvSpPr>
          <p:cNvPr id="8" name="Freeform: Shape 7">
            <a:extLst>
              <a:ext uri="{FF2B5EF4-FFF2-40B4-BE49-F238E27FC236}">
                <a16:creationId xmlns:a16="http://schemas.microsoft.com/office/drawing/2014/main" xmlns=""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xmlns=""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2931201-1514-C748-8477-B6076B00EF87}"/>
              </a:ext>
            </a:extLst>
          </p:cNvPr>
          <p:cNvSpPr>
            <a:spLocks noGrp="1"/>
          </p:cNvSpPr>
          <p:nvPr>
            <p:ph idx="1"/>
          </p:nvPr>
        </p:nvSpPr>
        <p:spPr>
          <a:xfrm>
            <a:off x="1653363" y="2176272"/>
            <a:ext cx="9367204" cy="4041648"/>
          </a:xfrm>
        </p:spPr>
        <p:txBody>
          <a:bodyPr anchor="t">
            <a:normAutofit/>
          </a:bodyPr>
          <a:lstStyle/>
          <a:p>
            <a:r>
              <a:rPr lang="x-none" sz="2400" dirty="0"/>
              <a:t>Code for our system is divided into three files </a:t>
            </a:r>
          </a:p>
          <a:p>
            <a:pPr marL="0" indent="0">
              <a:buNone/>
            </a:pPr>
            <a:endParaRPr lang="x-none" sz="2400" dirty="0"/>
          </a:p>
          <a:p>
            <a:pPr lvl="1">
              <a:buFont typeface="Wingdings" pitchFamily="2" charset="2"/>
              <a:buChar char="q"/>
            </a:pPr>
            <a:r>
              <a:rPr lang="x-none" sz="2000" dirty="0"/>
              <a:t> Plate Detection</a:t>
            </a:r>
          </a:p>
          <a:p>
            <a:pPr marL="457200" lvl="1" indent="0">
              <a:buNone/>
            </a:pPr>
            <a:endParaRPr lang="x-none" sz="2000" dirty="0"/>
          </a:p>
          <a:p>
            <a:pPr lvl="1">
              <a:buFont typeface="Wingdings" pitchFamily="2" charset="2"/>
              <a:buChar char="q"/>
            </a:pPr>
            <a:r>
              <a:rPr lang="x-none" sz="2000" dirty="0"/>
              <a:t> Letter Detection</a:t>
            </a:r>
          </a:p>
          <a:p>
            <a:pPr marL="457200" lvl="1" indent="0">
              <a:buNone/>
            </a:pPr>
            <a:endParaRPr lang="x-none" sz="2000" dirty="0"/>
          </a:p>
          <a:p>
            <a:pPr lvl="1">
              <a:buFont typeface="Wingdings" pitchFamily="2" charset="2"/>
              <a:buChar char="q"/>
            </a:pPr>
            <a:r>
              <a:rPr lang="x-none" sz="2000" dirty="0"/>
              <a:t> Template Creation</a:t>
            </a:r>
          </a:p>
        </p:txBody>
      </p:sp>
    </p:spTree>
    <p:extLst>
      <p:ext uri="{BB962C8B-B14F-4D97-AF65-F5344CB8AC3E}">
        <p14:creationId xmlns:p14="http://schemas.microsoft.com/office/powerpoint/2010/main" val="271224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542</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Number Plate Recognition</vt:lpstr>
      <vt:lpstr>Contents</vt:lpstr>
      <vt:lpstr>Introduction</vt:lpstr>
      <vt:lpstr>Why Did we select this Project?</vt:lpstr>
      <vt:lpstr>Various Names For this Technique:-</vt:lpstr>
      <vt:lpstr>Flow Daigram</vt:lpstr>
      <vt:lpstr>Workflow</vt:lpstr>
      <vt:lpstr>Workflow</vt:lpstr>
      <vt:lpstr>Code</vt:lpstr>
      <vt:lpstr>Plate Detection</vt:lpstr>
      <vt:lpstr>Plate Detection</vt:lpstr>
      <vt:lpstr>Plate Detection</vt:lpstr>
      <vt:lpstr>Plate Detection</vt:lpstr>
      <vt:lpstr>Letter Detection</vt:lpstr>
      <vt:lpstr>Letter Detection</vt:lpstr>
      <vt:lpstr>Letter Detection</vt:lpstr>
      <vt:lpstr>Letter Detection</vt:lpstr>
      <vt:lpstr>Letter Detection</vt:lpstr>
      <vt:lpstr>Template Creation</vt:lpstr>
      <vt:lpstr>Template Creation</vt:lpstr>
      <vt:lpstr>Template Creation</vt:lpstr>
      <vt:lpstr>Final Output</vt:lpstr>
      <vt:lpstr>Conclusion:-</vt:lpstr>
      <vt:lpstr>Any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Recognition</dc:title>
  <dc:creator>IBRAHIM ASLAM</dc:creator>
  <cp:lastModifiedBy>Pc Planet</cp:lastModifiedBy>
  <cp:revision>9</cp:revision>
  <dcterms:created xsi:type="dcterms:W3CDTF">2020-12-26T18:34:02Z</dcterms:created>
  <dcterms:modified xsi:type="dcterms:W3CDTF">2020-12-28T11:35:53Z</dcterms:modified>
</cp:coreProperties>
</file>