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4"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85"/>
    <p:restoredTop sz="95897"/>
  </p:normalViewPr>
  <p:slideViewPr>
    <p:cSldViewPr snapToGrid="0" snapToObjects="1">
      <p:cViewPr varScale="1">
        <p:scale>
          <a:sx n="115" d="100"/>
          <a:sy n="115"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279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051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4157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690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67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073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465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613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960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505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951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16536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0901-0588-E843-B516-B3664EFBCF9B}"/>
              </a:ext>
            </a:extLst>
          </p:cNvPr>
          <p:cNvSpPr>
            <a:spLocks noGrp="1"/>
          </p:cNvSpPr>
          <p:nvPr>
            <p:ph type="ctrTitle"/>
          </p:nvPr>
        </p:nvSpPr>
        <p:spPr/>
        <p:txBody>
          <a:bodyPr/>
          <a:lstStyle/>
          <a:p>
            <a:r>
              <a:rPr lang="en-US" b="1" dirty="0"/>
              <a:t>Credit Card Fraud Detection</a:t>
            </a:r>
            <a:endParaRPr lang="en-SA" dirty="0"/>
          </a:p>
        </p:txBody>
      </p:sp>
      <p:sp>
        <p:nvSpPr>
          <p:cNvPr id="3" name="Subtitle 2">
            <a:extLst>
              <a:ext uri="{FF2B5EF4-FFF2-40B4-BE49-F238E27FC236}">
                <a16:creationId xmlns:a16="http://schemas.microsoft.com/office/drawing/2014/main" id="{388095B8-DF7B-B947-B25D-41F601A16E9A}"/>
              </a:ext>
            </a:extLst>
          </p:cNvPr>
          <p:cNvSpPr>
            <a:spLocks noGrp="1"/>
          </p:cNvSpPr>
          <p:nvPr>
            <p:ph type="subTitle" idx="1"/>
          </p:nvPr>
        </p:nvSpPr>
        <p:spPr>
          <a:xfrm>
            <a:off x="1166923" y="4804060"/>
            <a:ext cx="7315200" cy="914400"/>
          </a:xfrm>
        </p:spPr>
        <p:txBody>
          <a:bodyPr>
            <a:normAutofit fontScale="70000" lnSpcReduction="20000"/>
          </a:bodyPr>
          <a:lstStyle/>
          <a:p>
            <a:pPr algn="ctr"/>
            <a:r>
              <a:rPr lang="en-SA" dirty="0"/>
              <a:t>Name: Amnah Aldayri </a:t>
            </a:r>
          </a:p>
          <a:p>
            <a:pPr algn="ctr"/>
            <a:r>
              <a:rPr lang="en-SA" dirty="0"/>
              <a:t>Dr. Essam Al Daoud</a:t>
            </a:r>
          </a:p>
          <a:p>
            <a:pPr algn="ctr"/>
            <a:r>
              <a:rPr lang="en-SA" dirty="0"/>
              <a:t>SDAIA T5 Data Scince Bootcamp</a:t>
            </a:r>
          </a:p>
        </p:txBody>
      </p:sp>
    </p:spTree>
    <p:extLst>
      <p:ext uri="{BB962C8B-B14F-4D97-AF65-F5344CB8AC3E}">
        <p14:creationId xmlns:p14="http://schemas.microsoft.com/office/powerpoint/2010/main" val="61938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5781-05D3-1A4E-9A8B-65C77C544CF9}"/>
              </a:ext>
            </a:extLst>
          </p:cNvPr>
          <p:cNvSpPr>
            <a:spLocks noGrp="1"/>
          </p:cNvSpPr>
          <p:nvPr>
            <p:ph type="title"/>
          </p:nvPr>
        </p:nvSpPr>
        <p:spPr/>
        <p:txBody>
          <a:bodyPr/>
          <a:lstStyle/>
          <a:p>
            <a:r>
              <a:rPr lang="en-SA" dirty="0"/>
              <a:t>Outline</a:t>
            </a:r>
          </a:p>
        </p:txBody>
      </p:sp>
      <p:sp>
        <p:nvSpPr>
          <p:cNvPr id="3" name="Content Placeholder 2">
            <a:extLst>
              <a:ext uri="{FF2B5EF4-FFF2-40B4-BE49-F238E27FC236}">
                <a16:creationId xmlns:a16="http://schemas.microsoft.com/office/drawing/2014/main" id="{2646EDD2-5B69-9141-89F3-3789128060D2}"/>
              </a:ext>
            </a:extLst>
          </p:cNvPr>
          <p:cNvSpPr>
            <a:spLocks noGrp="1"/>
          </p:cNvSpPr>
          <p:nvPr>
            <p:ph idx="1"/>
          </p:nvPr>
        </p:nvSpPr>
        <p:spPr/>
        <p:txBody>
          <a:bodyPr/>
          <a:lstStyle/>
          <a:p>
            <a:r>
              <a:rPr lang="en-SA" dirty="0"/>
              <a:t>Introduction</a:t>
            </a:r>
          </a:p>
          <a:p>
            <a:r>
              <a:rPr lang="en-SA" dirty="0"/>
              <a:t>Methodology</a:t>
            </a:r>
          </a:p>
          <a:p>
            <a:r>
              <a:rPr lang="en-SA" dirty="0"/>
              <a:t>Results</a:t>
            </a:r>
          </a:p>
          <a:p>
            <a:r>
              <a:rPr lang="en-SA" dirty="0"/>
              <a:t>Conclusion</a:t>
            </a:r>
          </a:p>
          <a:p>
            <a:r>
              <a:rPr lang="en-SA" dirty="0"/>
              <a:t>Future Work</a:t>
            </a:r>
          </a:p>
          <a:p>
            <a:r>
              <a:rPr lang="en-SA" dirty="0"/>
              <a:t>Appendix</a:t>
            </a:r>
          </a:p>
          <a:p>
            <a:endParaRPr lang="en-SA" dirty="0"/>
          </a:p>
        </p:txBody>
      </p:sp>
    </p:spTree>
    <p:extLst>
      <p:ext uri="{BB962C8B-B14F-4D97-AF65-F5344CB8AC3E}">
        <p14:creationId xmlns:p14="http://schemas.microsoft.com/office/powerpoint/2010/main" val="411153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3589-742C-0149-A22C-8CD583330863}"/>
              </a:ext>
            </a:extLst>
          </p:cNvPr>
          <p:cNvSpPr>
            <a:spLocks noGrp="1"/>
          </p:cNvSpPr>
          <p:nvPr>
            <p:ph type="title"/>
          </p:nvPr>
        </p:nvSpPr>
        <p:spPr/>
        <p:txBody>
          <a:bodyPr/>
          <a:lstStyle/>
          <a:p>
            <a:r>
              <a:rPr lang="en-SA" dirty="0"/>
              <a:t>Introduction</a:t>
            </a:r>
          </a:p>
        </p:txBody>
      </p:sp>
      <p:sp>
        <p:nvSpPr>
          <p:cNvPr id="3" name="Content Placeholder 2">
            <a:extLst>
              <a:ext uri="{FF2B5EF4-FFF2-40B4-BE49-F238E27FC236}">
                <a16:creationId xmlns:a16="http://schemas.microsoft.com/office/drawing/2014/main" id="{0454D6EB-8B6E-7542-BC00-5D199E74B72F}"/>
              </a:ext>
            </a:extLst>
          </p:cNvPr>
          <p:cNvSpPr>
            <a:spLocks noGrp="1"/>
          </p:cNvSpPr>
          <p:nvPr>
            <p:ph idx="1"/>
          </p:nvPr>
        </p:nvSpPr>
        <p:spPr/>
        <p:txBody>
          <a:bodyPr>
            <a:normAutofit fontScale="85000" lnSpcReduction="10000"/>
          </a:bodyPr>
          <a:lstStyle/>
          <a:p>
            <a:pPr marL="0" indent="0">
              <a:buNone/>
            </a:pPr>
            <a:endParaRPr lang="en-SA" b="1" dirty="0"/>
          </a:p>
          <a:p>
            <a:pPr marL="0" indent="0">
              <a:buNone/>
            </a:pPr>
            <a:r>
              <a:rPr lang="en-US" dirty="0"/>
              <a:t>“Fraud detection is a set of activities that are taken to prevent money or property from being obtained through false pretenses.”</a:t>
            </a:r>
          </a:p>
          <a:p>
            <a:pPr marL="0" indent="0">
              <a:buNone/>
            </a:pPr>
            <a:endParaRPr lang="en-SA" b="1" dirty="0"/>
          </a:p>
          <a:p>
            <a:pPr marL="0" indent="0">
              <a:buNone/>
            </a:pPr>
            <a:r>
              <a:rPr lang="en-SA" b="1" dirty="0"/>
              <a:t>Motivation</a:t>
            </a:r>
          </a:p>
          <a:p>
            <a:r>
              <a:rPr lang="en-US" dirty="0"/>
              <a:t>Increase in the rate of fraud and theft in credit card transactions</a:t>
            </a:r>
          </a:p>
          <a:p>
            <a:r>
              <a:rPr lang="en-US" dirty="0"/>
              <a:t>The emergence of new and different methods of fraud</a:t>
            </a:r>
          </a:p>
          <a:p>
            <a:endParaRPr lang="en-SA" dirty="0"/>
          </a:p>
          <a:p>
            <a:pPr marL="0" indent="0">
              <a:buNone/>
            </a:pPr>
            <a:r>
              <a:rPr lang="en-SA" b="1" dirty="0"/>
              <a:t>Objectives</a:t>
            </a:r>
          </a:p>
          <a:p>
            <a:r>
              <a:rPr lang="en-SA" dirty="0"/>
              <a:t>Bulide a classification Model to detect fraud transaction</a:t>
            </a:r>
          </a:p>
          <a:p>
            <a:r>
              <a:rPr lang="en-US" dirty="0"/>
              <a:t>Evaluate the models by using some of the performance metrics</a:t>
            </a:r>
          </a:p>
          <a:p>
            <a:pPr marL="0" indent="0">
              <a:buNone/>
            </a:pPr>
            <a:endParaRPr lang="en-SA" dirty="0"/>
          </a:p>
          <a:p>
            <a:pPr marL="0" indent="0">
              <a:buNone/>
            </a:pPr>
            <a:r>
              <a:rPr lang="en-SA" b="1" dirty="0"/>
              <a:t>Goal</a:t>
            </a:r>
          </a:p>
          <a:p>
            <a:r>
              <a:rPr lang="en-US" dirty="0"/>
              <a:t>This project aim to propose a credit card fraud detection system by comparing the performance of different algorithms with neural network. </a:t>
            </a:r>
          </a:p>
          <a:p>
            <a:endParaRPr lang="en-SA" dirty="0"/>
          </a:p>
        </p:txBody>
      </p:sp>
    </p:spTree>
    <p:extLst>
      <p:ext uri="{BB962C8B-B14F-4D97-AF65-F5344CB8AC3E}">
        <p14:creationId xmlns:p14="http://schemas.microsoft.com/office/powerpoint/2010/main" val="381687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8E7B-CF51-E643-98D6-B7F1203DBCF8}"/>
              </a:ext>
            </a:extLst>
          </p:cNvPr>
          <p:cNvSpPr>
            <a:spLocks noGrp="1"/>
          </p:cNvSpPr>
          <p:nvPr>
            <p:ph type="title"/>
          </p:nvPr>
        </p:nvSpPr>
        <p:spPr/>
        <p:txBody>
          <a:bodyPr/>
          <a:lstStyle/>
          <a:p>
            <a:r>
              <a:rPr lang="en-SA" dirty="0"/>
              <a:t>Methodology</a:t>
            </a:r>
          </a:p>
        </p:txBody>
      </p:sp>
      <p:sp>
        <p:nvSpPr>
          <p:cNvPr id="3" name="Content Placeholder 2">
            <a:extLst>
              <a:ext uri="{FF2B5EF4-FFF2-40B4-BE49-F238E27FC236}">
                <a16:creationId xmlns:a16="http://schemas.microsoft.com/office/drawing/2014/main" id="{DA4EDFAE-D49D-3D4B-B9D3-78A0F92310C3}"/>
              </a:ext>
            </a:extLst>
          </p:cNvPr>
          <p:cNvSpPr>
            <a:spLocks noGrp="1"/>
          </p:cNvSpPr>
          <p:nvPr>
            <p:ph idx="1"/>
          </p:nvPr>
        </p:nvSpPr>
        <p:spPr/>
        <p:txBody>
          <a:bodyPr/>
          <a:lstStyle/>
          <a:p>
            <a:pPr marL="0" indent="0">
              <a:buNone/>
            </a:pPr>
            <a:r>
              <a:rPr lang="en-SA" b="1" dirty="0"/>
              <a:t>Data</a:t>
            </a:r>
          </a:p>
          <a:p>
            <a:r>
              <a:rPr lang="en-SA" dirty="0"/>
              <a:t>The data is obtain from “</a:t>
            </a:r>
            <a:r>
              <a:rPr lang="en-US" b="1" dirty="0"/>
              <a:t>Credit Card Fraud Detection</a:t>
            </a:r>
            <a:r>
              <a:rPr lang="en-SA" dirty="0"/>
              <a:t>” dataset in Kaggle, which contain </a:t>
            </a:r>
            <a:r>
              <a:rPr lang="en-US" dirty="0"/>
              <a:t>284,807 transactions, with 29 features.</a:t>
            </a:r>
          </a:p>
          <a:p>
            <a:endParaRPr lang="en-SA" dirty="0"/>
          </a:p>
          <a:p>
            <a:r>
              <a:rPr lang="en-SA" b="1" dirty="0"/>
              <a:t>Model Architecher</a:t>
            </a:r>
          </a:p>
          <a:p>
            <a:endParaRPr lang="en-SA" dirty="0"/>
          </a:p>
          <a:p>
            <a:endParaRPr lang="en-SA" dirty="0"/>
          </a:p>
        </p:txBody>
      </p:sp>
      <p:grpSp>
        <p:nvGrpSpPr>
          <p:cNvPr id="4" name="Group 3">
            <a:extLst>
              <a:ext uri="{FF2B5EF4-FFF2-40B4-BE49-F238E27FC236}">
                <a16:creationId xmlns:a16="http://schemas.microsoft.com/office/drawing/2014/main" id="{918EC115-A7D9-AC41-A891-67E4CFADC69E}"/>
              </a:ext>
            </a:extLst>
          </p:cNvPr>
          <p:cNvGrpSpPr/>
          <p:nvPr/>
        </p:nvGrpSpPr>
        <p:grpSpPr>
          <a:xfrm>
            <a:off x="4244553" y="3957448"/>
            <a:ext cx="6939915" cy="2036444"/>
            <a:chOff x="0" y="0"/>
            <a:chExt cx="6940061" cy="2036618"/>
          </a:xfrm>
        </p:grpSpPr>
        <p:grpSp>
          <p:nvGrpSpPr>
            <p:cNvPr id="5" name="Group 4">
              <a:extLst>
                <a:ext uri="{FF2B5EF4-FFF2-40B4-BE49-F238E27FC236}">
                  <a16:creationId xmlns:a16="http://schemas.microsoft.com/office/drawing/2014/main" id="{8BFE388D-3722-6545-BFF7-4BD9BCA36364}"/>
                </a:ext>
              </a:extLst>
            </p:cNvPr>
            <p:cNvGrpSpPr/>
            <p:nvPr/>
          </p:nvGrpSpPr>
          <p:grpSpPr>
            <a:xfrm>
              <a:off x="0" y="0"/>
              <a:ext cx="5721928" cy="2036618"/>
              <a:chOff x="0" y="0"/>
              <a:chExt cx="5721928" cy="2036618"/>
            </a:xfrm>
          </p:grpSpPr>
          <p:sp>
            <p:nvSpPr>
              <p:cNvPr id="9" name="Can 8">
                <a:extLst>
                  <a:ext uri="{FF2B5EF4-FFF2-40B4-BE49-F238E27FC236}">
                    <a16:creationId xmlns:a16="http://schemas.microsoft.com/office/drawing/2014/main" id="{954C16A3-64D3-CE48-8E6B-A0DA4FB71981}"/>
                  </a:ext>
                </a:extLst>
              </p:cNvPr>
              <p:cNvSpPr/>
              <p:nvPr/>
            </p:nvSpPr>
            <p:spPr>
              <a:xfrm>
                <a:off x="0" y="656492"/>
                <a:ext cx="633845" cy="810491"/>
              </a:xfrm>
              <a:prstGeom prst="can">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SA" sz="1200">
                    <a:effectLst/>
                    <a:latin typeface="Times New Roman" panose="02020603050405020304" pitchFamily="18" charset="0"/>
                    <a:ea typeface="Times New Roman" panose="02020603050405020304" pitchFamily="18" charset="0"/>
                  </a:rPr>
                  <a:t>Load </a:t>
                </a:r>
                <a:r>
                  <a:rPr lang="en-US" sz="1200">
                    <a:effectLst/>
                    <a:latin typeface="Times New Roman" panose="02020603050405020304" pitchFamily="18" charset="0"/>
                    <a:ea typeface="Times New Roman" panose="02020603050405020304" pitchFamily="18" charset="0"/>
                  </a:rPr>
                  <a:t>D</a:t>
                </a:r>
                <a:r>
                  <a:rPr lang="en-SA" sz="1200">
                    <a:effectLst/>
                    <a:latin typeface="Times New Roman" panose="02020603050405020304" pitchFamily="18" charset="0"/>
                    <a:ea typeface="Times New Roman" panose="02020603050405020304" pitchFamily="18" charset="0"/>
                  </a:rPr>
                  <a:t>ata</a:t>
                </a:r>
              </a:p>
              <a:p>
                <a:pPr algn="ctr"/>
                <a:r>
                  <a:rPr lang="en-US" sz="1200">
                    <a:effectLst/>
                    <a:latin typeface="Times New Roman" panose="02020603050405020304" pitchFamily="18" charset="0"/>
                    <a:ea typeface="Times New Roman" panose="02020603050405020304" pitchFamily="18" charset="0"/>
                  </a:rPr>
                  <a:t> </a:t>
                </a:r>
                <a:endParaRPr lang="en-SA" sz="1200">
                  <a:effectLst/>
                  <a:latin typeface="Times New Roman" panose="02020603050405020304" pitchFamily="18" charset="0"/>
                  <a:ea typeface="Times New Roman" panose="02020603050405020304" pitchFamily="18" charset="0"/>
                </a:endParaRPr>
              </a:p>
            </p:txBody>
          </p:sp>
          <p:sp>
            <p:nvSpPr>
              <p:cNvPr id="10" name="Rounded Rectangle 9">
                <a:extLst>
                  <a:ext uri="{FF2B5EF4-FFF2-40B4-BE49-F238E27FC236}">
                    <a16:creationId xmlns:a16="http://schemas.microsoft.com/office/drawing/2014/main" id="{FCC6863D-4746-2A40-B8E6-E0C3418DA647}"/>
                  </a:ext>
                </a:extLst>
              </p:cNvPr>
              <p:cNvSpPr/>
              <p:nvPr/>
            </p:nvSpPr>
            <p:spPr>
              <a:xfrm>
                <a:off x="914400" y="0"/>
                <a:ext cx="997528" cy="203661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3F9583FE-DBD6-A44A-B500-DC0ED5E87E13}"/>
                  </a:ext>
                </a:extLst>
              </p:cNvPr>
              <p:cNvSpPr/>
              <p:nvPr/>
            </p:nvSpPr>
            <p:spPr>
              <a:xfrm>
                <a:off x="1044331" y="188546"/>
                <a:ext cx="716973" cy="706581"/>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SA" sz="1200">
                    <a:effectLst/>
                    <a:latin typeface="Times New Roman" panose="02020603050405020304" pitchFamily="18" charset="0"/>
                    <a:ea typeface="Times New Roman" panose="02020603050405020304" pitchFamily="18" charset="0"/>
                  </a:rPr>
                  <a:t>Explore </a:t>
                </a:r>
                <a:r>
                  <a:rPr lang="en-US" sz="1200">
                    <a:effectLst/>
                    <a:latin typeface="Times New Roman" panose="02020603050405020304" pitchFamily="18" charset="0"/>
                    <a:ea typeface="Times New Roman" panose="02020603050405020304" pitchFamily="18" charset="0"/>
                  </a:rPr>
                  <a:t>D</a:t>
                </a:r>
                <a:r>
                  <a:rPr lang="en-SA" sz="1200">
                    <a:effectLst/>
                    <a:latin typeface="Times New Roman" panose="02020603050405020304" pitchFamily="18" charset="0"/>
                    <a:ea typeface="Times New Roman" panose="02020603050405020304" pitchFamily="18" charset="0"/>
                  </a:rPr>
                  <a:t>ata</a:t>
                </a:r>
              </a:p>
            </p:txBody>
          </p:sp>
          <p:sp>
            <p:nvSpPr>
              <p:cNvPr id="12" name="Rectangle 11">
                <a:extLst>
                  <a:ext uri="{FF2B5EF4-FFF2-40B4-BE49-F238E27FC236}">
                    <a16:creationId xmlns:a16="http://schemas.microsoft.com/office/drawing/2014/main" id="{69935D35-65A2-0B48-B7ED-D01B03DA33E1}"/>
                  </a:ext>
                </a:extLst>
              </p:cNvPr>
              <p:cNvSpPr/>
              <p:nvPr/>
            </p:nvSpPr>
            <p:spPr>
              <a:xfrm>
                <a:off x="1044331" y="1056053"/>
                <a:ext cx="716973" cy="706581"/>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B</a:t>
                </a:r>
                <a:r>
                  <a:rPr lang="en-SA" sz="1200">
                    <a:effectLst/>
                    <a:latin typeface="Times New Roman" panose="02020603050405020304" pitchFamily="18" charset="0"/>
                    <a:ea typeface="Times New Roman" panose="02020603050405020304" pitchFamily="18" charset="0"/>
                  </a:rPr>
                  <a:t>alance </a:t>
                </a:r>
                <a:r>
                  <a:rPr lang="en-US" sz="1200">
                    <a:effectLst/>
                    <a:latin typeface="Times New Roman" panose="02020603050405020304" pitchFamily="18" charset="0"/>
                    <a:ea typeface="Times New Roman" panose="02020603050405020304" pitchFamily="18" charset="0"/>
                  </a:rPr>
                  <a:t>Data</a:t>
                </a:r>
                <a:endParaRPr lang="en-SA" sz="1200">
                  <a:effectLst/>
                  <a:latin typeface="Times New Roman" panose="02020603050405020304" pitchFamily="18" charset="0"/>
                  <a:ea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EBD0C1BC-431E-EE4D-9F8B-8F44955562EF}"/>
                  </a:ext>
                </a:extLst>
              </p:cNvPr>
              <p:cNvCxnSpPr/>
              <p:nvPr/>
            </p:nvCxnSpPr>
            <p:spPr>
              <a:xfrm>
                <a:off x="1388208" y="902677"/>
                <a:ext cx="0" cy="156325"/>
              </a:xfrm>
              <a:prstGeom prst="straightConnector1">
                <a:avLst/>
              </a:prstGeom>
              <a:ln>
                <a:solidFill>
                  <a:schemeClr val="bg1"/>
                </a:solidFill>
                <a:tailEnd type="triangle"/>
              </a:ln>
            </p:spPr>
            <p:style>
              <a:lnRef idx="1">
                <a:schemeClr val="accent3"/>
              </a:lnRef>
              <a:fillRef idx="0">
                <a:schemeClr val="accent3"/>
              </a:fillRef>
              <a:effectRef idx="0">
                <a:schemeClr val="accent3"/>
              </a:effectRef>
              <a:fontRef idx="minor">
                <a:schemeClr val="tx1"/>
              </a:fontRef>
            </p:style>
          </p:cxnSp>
          <p:sp>
            <p:nvSpPr>
              <p:cNvPr id="14" name="Rounded Rectangle 13">
                <a:extLst>
                  <a:ext uri="{FF2B5EF4-FFF2-40B4-BE49-F238E27FC236}">
                    <a16:creationId xmlns:a16="http://schemas.microsoft.com/office/drawing/2014/main" id="{411AAC45-5235-D64D-95C7-428867DE672E}"/>
                  </a:ext>
                </a:extLst>
              </p:cNvPr>
              <p:cNvSpPr/>
              <p:nvPr/>
            </p:nvSpPr>
            <p:spPr>
              <a:xfrm>
                <a:off x="2192216" y="0"/>
                <a:ext cx="2286000" cy="203644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Model</a:t>
                </a:r>
                <a:endParaRPr lang="en-SA" sz="1200">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196DF549-3D0B-2948-86BF-A3D36A03CC49}"/>
                  </a:ext>
                </a:extLst>
              </p:cNvPr>
              <p:cNvSpPr/>
              <p:nvPr/>
            </p:nvSpPr>
            <p:spPr>
              <a:xfrm>
                <a:off x="2462823" y="446453"/>
                <a:ext cx="685800" cy="363220"/>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SVM</a:t>
                </a:r>
                <a:endParaRPr lang="en-SA" sz="1200">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32455C81-D4C1-A741-93E1-16945A8B6D78}"/>
                  </a:ext>
                </a:extLst>
              </p:cNvPr>
              <p:cNvSpPr/>
              <p:nvPr/>
            </p:nvSpPr>
            <p:spPr>
              <a:xfrm>
                <a:off x="3576516" y="1466361"/>
                <a:ext cx="685800" cy="36368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NN</a:t>
                </a:r>
                <a:endParaRPr lang="en-SA" sz="1200">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A5EE110E-4C97-0C4C-8029-F7D8857D9E20}"/>
                  </a:ext>
                </a:extLst>
              </p:cNvPr>
              <p:cNvSpPr/>
              <p:nvPr/>
            </p:nvSpPr>
            <p:spPr>
              <a:xfrm>
                <a:off x="2462823" y="973992"/>
                <a:ext cx="685800" cy="36368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KNN</a:t>
                </a:r>
                <a:endParaRPr lang="en-SA" sz="1200">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55736628-6CBA-7F41-BA6A-B6A0C1C24774}"/>
                  </a:ext>
                </a:extLst>
              </p:cNvPr>
              <p:cNvSpPr/>
              <p:nvPr/>
            </p:nvSpPr>
            <p:spPr>
              <a:xfrm>
                <a:off x="2462823" y="1466361"/>
                <a:ext cx="685800" cy="363682"/>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NB</a:t>
                </a:r>
                <a:endParaRPr lang="en-SA" sz="1200">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3C94F939-A6F2-9B47-A5BC-E093F35A164F}"/>
                  </a:ext>
                </a:extLst>
              </p:cNvPr>
              <p:cNvSpPr/>
              <p:nvPr/>
            </p:nvSpPr>
            <p:spPr>
              <a:xfrm>
                <a:off x="3576516" y="973992"/>
                <a:ext cx="685800" cy="363220"/>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XG</a:t>
                </a:r>
                <a:endParaRPr lang="en-SA" sz="1200">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F1643775-E917-CD4A-809F-E689759566DB}"/>
                  </a:ext>
                </a:extLst>
              </p:cNvPr>
              <p:cNvSpPr/>
              <p:nvPr/>
            </p:nvSpPr>
            <p:spPr>
              <a:xfrm>
                <a:off x="3576516" y="469900"/>
                <a:ext cx="685800" cy="367200"/>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RF</a:t>
                </a:r>
                <a:endParaRPr lang="en-SA" sz="1200">
                  <a:effectLst/>
                  <a:latin typeface="Times New Roman" panose="02020603050405020304" pitchFamily="18" charset="0"/>
                  <a:ea typeface="Times New Roman" panose="02020603050405020304" pitchFamily="18" charset="0"/>
                </a:endParaRPr>
              </a:p>
            </p:txBody>
          </p:sp>
          <p:sp>
            <p:nvSpPr>
              <p:cNvPr id="21" name="Rounded Rectangle 20">
                <a:extLst>
                  <a:ext uri="{FF2B5EF4-FFF2-40B4-BE49-F238E27FC236}">
                    <a16:creationId xmlns:a16="http://schemas.microsoft.com/office/drawing/2014/main" id="{E78EA475-148E-2146-AFE5-D50C89278E4E}"/>
                  </a:ext>
                </a:extLst>
              </p:cNvPr>
              <p:cNvSpPr/>
              <p:nvPr/>
            </p:nvSpPr>
            <p:spPr>
              <a:xfrm>
                <a:off x="4724400" y="0"/>
                <a:ext cx="997528" cy="203661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Validation</a:t>
                </a:r>
                <a:endParaRPr lang="en-SA" sz="1200">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AC45D90C-C8CD-4C4C-A41D-796D8FB1918C}"/>
                  </a:ext>
                </a:extLst>
              </p:cNvPr>
              <p:cNvSpPr/>
              <p:nvPr/>
            </p:nvSpPr>
            <p:spPr>
              <a:xfrm>
                <a:off x="4795716" y="634023"/>
                <a:ext cx="855296" cy="774114"/>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Cross Validation</a:t>
                </a:r>
                <a:endParaRPr lang="en-SA" sz="1200">
                  <a:effectLst/>
                  <a:latin typeface="Times New Roman" panose="02020603050405020304" pitchFamily="18" charset="0"/>
                  <a:ea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427D298A-231D-E14D-B135-EAE1E7BE9D59}"/>
                  </a:ext>
                </a:extLst>
              </p:cNvPr>
              <p:cNvCxnSpPr/>
              <p:nvPr/>
            </p:nvCxnSpPr>
            <p:spPr>
              <a:xfrm>
                <a:off x="633046" y="1059961"/>
                <a:ext cx="28067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Straight Arrow Connector 23">
                <a:extLst>
                  <a:ext uri="{FF2B5EF4-FFF2-40B4-BE49-F238E27FC236}">
                    <a16:creationId xmlns:a16="http://schemas.microsoft.com/office/drawing/2014/main" id="{90E78543-BBE5-4C4A-AC7D-501491499B79}"/>
                  </a:ext>
                </a:extLst>
              </p:cNvPr>
              <p:cNvCxnSpPr/>
              <p:nvPr/>
            </p:nvCxnSpPr>
            <p:spPr>
              <a:xfrm>
                <a:off x="1910862" y="1059961"/>
                <a:ext cx="28067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5" name="Straight Arrow Connector 24">
                <a:extLst>
                  <a:ext uri="{FF2B5EF4-FFF2-40B4-BE49-F238E27FC236}">
                    <a16:creationId xmlns:a16="http://schemas.microsoft.com/office/drawing/2014/main" id="{A8984229-3733-0F47-A5C2-0717AEE96A41}"/>
                  </a:ext>
                </a:extLst>
              </p:cNvPr>
              <p:cNvCxnSpPr/>
              <p:nvPr/>
            </p:nvCxnSpPr>
            <p:spPr>
              <a:xfrm>
                <a:off x="4478216" y="1059961"/>
                <a:ext cx="28067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6" name="Rounded Rectangle 5">
              <a:extLst>
                <a:ext uri="{FF2B5EF4-FFF2-40B4-BE49-F238E27FC236}">
                  <a16:creationId xmlns:a16="http://schemas.microsoft.com/office/drawing/2014/main" id="{4E22E5A0-5EFC-8144-A4AC-F7458855712D}"/>
                </a:ext>
              </a:extLst>
            </p:cNvPr>
            <p:cNvSpPr/>
            <p:nvPr/>
          </p:nvSpPr>
          <p:spPr>
            <a:xfrm>
              <a:off x="6189784" y="422030"/>
              <a:ext cx="750277" cy="504804"/>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Fraud</a:t>
              </a:r>
              <a:endParaRPr lang="en-SA" sz="1200">
                <a:effectLst/>
                <a:latin typeface="Times New Roman" panose="02020603050405020304" pitchFamily="18" charset="0"/>
                <a:ea typeface="Times New Roman" panose="02020603050405020304" pitchFamily="18" charset="0"/>
              </a:endParaRPr>
            </a:p>
          </p:txBody>
        </p:sp>
        <p:sp>
          <p:nvSpPr>
            <p:cNvPr id="7" name="Rounded Rectangle 6">
              <a:extLst>
                <a:ext uri="{FF2B5EF4-FFF2-40B4-BE49-F238E27FC236}">
                  <a16:creationId xmlns:a16="http://schemas.microsoft.com/office/drawing/2014/main" id="{7DBF3923-5CC0-6646-9332-3356FBB715CE}"/>
                </a:ext>
              </a:extLst>
            </p:cNvPr>
            <p:cNvSpPr/>
            <p:nvPr/>
          </p:nvSpPr>
          <p:spPr>
            <a:xfrm>
              <a:off x="6154615" y="1195753"/>
              <a:ext cx="750277" cy="504804"/>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effectLst/>
                  <a:latin typeface="Times New Roman" panose="02020603050405020304" pitchFamily="18" charset="0"/>
                  <a:ea typeface="Times New Roman" panose="02020603050405020304" pitchFamily="18" charset="0"/>
                </a:rPr>
                <a:t>Non- Fraud</a:t>
              </a:r>
              <a:endParaRPr lang="en-SA" sz="1200">
                <a:effectLst/>
                <a:latin typeface="Times New Roman" panose="02020603050405020304" pitchFamily="18" charset="0"/>
                <a:ea typeface="Times New Roman" panose="02020603050405020304" pitchFamily="18" charset="0"/>
              </a:endParaRPr>
            </a:p>
          </p:txBody>
        </p:sp>
        <p:sp>
          <p:nvSpPr>
            <p:cNvPr id="8" name="Left-Up Arrow 7">
              <a:extLst>
                <a:ext uri="{FF2B5EF4-FFF2-40B4-BE49-F238E27FC236}">
                  <a16:creationId xmlns:a16="http://schemas.microsoft.com/office/drawing/2014/main" id="{A544FB21-5B91-1242-90DD-B56C4788243D}"/>
                </a:ext>
              </a:extLst>
            </p:cNvPr>
            <p:cNvSpPr/>
            <p:nvPr/>
          </p:nvSpPr>
          <p:spPr>
            <a:xfrm rot="8574067">
              <a:off x="5757007" y="848946"/>
              <a:ext cx="488315" cy="415925"/>
            </a:xfrm>
            <a:prstGeom prst="leftUp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02640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8E7B-CF51-E643-98D6-B7F1203DBCF8}"/>
              </a:ext>
            </a:extLst>
          </p:cNvPr>
          <p:cNvSpPr>
            <a:spLocks noGrp="1"/>
          </p:cNvSpPr>
          <p:nvPr>
            <p:ph type="title"/>
          </p:nvPr>
        </p:nvSpPr>
        <p:spPr/>
        <p:txBody>
          <a:bodyPr/>
          <a:lstStyle/>
          <a:p>
            <a:r>
              <a:rPr lang="en-SA" dirty="0"/>
              <a:t>Methodology</a:t>
            </a:r>
          </a:p>
        </p:txBody>
      </p:sp>
      <p:sp>
        <p:nvSpPr>
          <p:cNvPr id="3" name="Content Placeholder 2">
            <a:extLst>
              <a:ext uri="{FF2B5EF4-FFF2-40B4-BE49-F238E27FC236}">
                <a16:creationId xmlns:a16="http://schemas.microsoft.com/office/drawing/2014/main" id="{DA4EDFAE-D49D-3D4B-B9D3-78A0F92310C3}"/>
              </a:ext>
            </a:extLst>
          </p:cNvPr>
          <p:cNvSpPr>
            <a:spLocks noGrp="1"/>
          </p:cNvSpPr>
          <p:nvPr>
            <p:ph idx="1"/>
          </p:nvPr>
        </p:nvSpPr>
        <p:spPr/>
        <p:txBody>
          <a:bodyPr>
            <a:normAutofit/>
          </a:bodyPr>
          <a:lstStyle/>
          <a:p>
            <a:pPr marL="0" indent="0">
              <a:buNone/>
            </a:pPr>
            <a:r>
              <a:rPr lang="en-SA" b="1" dirty="0"/>
              <a:t>Metrics</a:t>
            </a:r>
          </a:p>
          <a:p>
            <a:r>
              <a:rPr lang="en-SA" dirty="0"/>
              <a:t>Confiusion Metrices</a:t>
            </a:r>
          </a:p>
          <a:p>
            <a:r>
              <a:rPr lang="en-US" dirty="0"/>
              <a:t>Precision</a:t>
            </a:r>
            <a:endParaRPr lang="en-SA" dirty="0"/>
          </a:p>
          <a:p>
            <a:pPr lvl="0"/>
            <a:r>
              <a:rPr lang="en-US" dirty="0"/>
              <a:t>Recall</a:t>
            </a:r>
            <a:endParaRPr lang="en-SA" dirty="0"/>
          </a:p>
          <a:p>
            <a:pPr lvl="0"/>
            <a:r>
              <a:rPr lang="en-US" dirty="0"/>
              <a:t>Accuracy</a:t>
            </a:r>
            <a:endParaRPr lang="en-SA" dirty="0"/>
          </a:p>
          <a:p>
            <a:endParaRPr lang="en-SA" dirty="0"/>
          </a:p>
          <a:p>
            <a:endParaRPr lang="en-SA" dirty="0"/>
          </a:p>
          <a:p>
            <a:pPr marL="0" indent="0">
              <a:buNone/>
            </a:pPr>
            <a:r>
              <a:rPr lang="en-SA" b="1" dirty="0"/>
              <a:t>Tools</a:t>
            </a:r>
          </a:p>
          <a:p>
            <a:pPr lvl="0"/>
            <a:r>
              <a:rPr lang="en-US" dirty="0"/>
              <a:t>NumPy and Pandas for data manipulation</a:t>
            </a:r>
            <a:endParaRPr lang="en-SA" dirty="0"/>
          </a:p>
          <a:p>
            <a:pPr lvl="0"/>
            <a:r>
              <a:rPr lang="en-US" dirty="0"/>
              <a:t>Scikit-learn for modeling</a:t>
            </a:r>
            <a:endParaRPr lang="en-SA" dirty="0"/>
          </a:p>
          <a:p>
            <a:pPr lvl="0"/>
            <a:r>
              <a:rPr lang="en-US" dirty="0"/>
              <a:t>Matplotlib and Seaborn for plotting</a:t>
            </a:r>
            <a:endParaRPr lang="en-SA" dirty="0"/>
          </a:p>
        </p:txBody>
      </p:sp>
    </p:spTree>
    <p:extLst>
      <p:ext uri="{BB962C8B-B14F-4D97-AF65-F5344CB8AC3E}">
        <p14:creationId xmlns:p14="http://schemas.microsoft.com/office/powerpoint/2010/main" val="200050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F01E-180B-4F4E-8818-DBA5725CB828}"/>
              </a:ext>
            </a:extLst>
          </p:cNvPr>
          <p:cNvSpPr>
            <a:spLocks noGrp="1"/>
          </p:cNvSpPr>
          <p:nvPr>
            <p:ph type="title"/>
          </p:nvPr>
        </p:nvSpPr>
        <p:spPr/>
        <p:txBody>
          <a:bodyPr/>
          <a:lstStyle/>
          <a:p>
            <a:r>
              <a:rPr lang="en-SA" dirty="0"/>
              <a:t>Results</a:t>
            </a:r>
          </a:p>
        </p:txBody>
      </p:sp>
      <p:sp>
        <p:nvSpPr>
          <p:cNvPr id="3" name="Content Placeholder 2">
            <a:extLst>
              <a:ext uri="{FF2B5EF4-FFF2-40B4-BE49-F238E27FC236}">
                <a16:creationId xmlns:a16="http://schemas.microsoft.com/office/drawing/2014/main" id="{2CB028F9-0385-8C46-9C14-39F95742D334}"/>
              </a:ext>
            </a:extLst>
          </p:cNvPr>
          <p:cNvSpPr>
            <a:spLocks noGrp="1"/>
          </p:cNvSpPr>
          <p:nvPr>
            <p:ph idx="1"/>
          </p:nvPr>
        </p:nvSpPr>
        <p:spPr>
          <a:xfrm>
            <a:off x="3869268" y="864108"/>
            <a:ext cx="3345571" cy="2191326"/>
          </a:xfrm>
        </p:spPr>
        <p:txBody>
          <a:bodyPr/>
          <a:lstStyle/>
          <a:p>
            <a:pPr marL="0" indent="0">
              <a:buNone/>
            </a:pPr>
            <a:r>
              <a:rPr lang="en-SA" dirty="0"/>
              <a:t>Accuraccy</a:t>
            </a:r>
          </a:p>
          <a:p>
            <a:pPr marL="0" indent="0">
              <a:buNone/>
            </a:pPr>
            <a:endParaRPr lang="en-SA" dirty="0"/>
          </a:p>
          <a:p>
            <a:endParaRPr lang="en-SA" dirty="0"/>
          </a:p>
          <a:p>
            <a:endParaRPr lang="en-SA" dirty="0"/>
          </a:p>
        </p:txBody>
      </p:sp>
      <p:pic>
        <p:nvPicPr>
          <p:cNvPr id="6" name="Picture 5" descr="Chart&#10;&#10;Description automatically generated">
            <a:extLst>
              <a:ext uri="{FF2B5EF4-FFF2-40B4-BE49-F238E27FC236}">
                <a16:creationId xmlns:a16="http://schemas.microsoft.com/office/drawing/2014/main" id="{7FECEA03-5F79-F24F-9E32-ABA740F91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911" y="3063742"/>
            <a:ext cx="4680146" cy="3371084"/>
          </a:xfrm>
          <a:prstGeom prst="rect">
            <a:avLst/>
          </a:prstGeom>
        </p:spPr>
      </p:pic>
      <p:graphicFrame>
        <p:nvGraphicFramePr>
          <p:cNvPr id="7" name="Table 6">
            <a:extLst>
              <a:ext uri="{FF2B5EF4-FFF2-40B4-BE49-F238E27FC236}">
                <a16:creationId xmlns:a16="http://schemas.microsoft.com/office/drawing/2014/main" id="{DE620F54-9CFD-A64F-A378-F4A003BF89FC}"/>
              </a:ext>
            </a:extLst>
          </p:cNvPr>
          <p:cNvGraphicFramePr>
            <a:graphicFrameLocks noGrp="1"/>
          </p:cNvGraphicFramePr>
          <p:nvPr>
            <p:extLst>
              <p:ext uri="{D42A27DB-BD31-4B8C-83A1-F6EECF244321}">
                <p14:modId xmlns:p14="http://schemas.microsoft.com/office/powerpoint/2010/main" val="1647606786"/>
              </p:ext>
            </p:extLst>
          </p:nvPr>
        </p:nvGraphicFramePr>
        <p:xfrm>
          <a:off x="4513108" y="1783582"/>
          <a:ext cx="5937250" cy="1280160"/>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745638138"/>
                    </a:ext>
                  </a:extLst>
                </a:gridCol>
                <a:gridCol w="2968625">
                  <a:extLst>
                    <a:ext uri="{9D8B030D-6E8A-4147-A177-3AD203B41FA5}">
                      <a16:colId xmlns:a16="http://schemas.microsoft.com/office/drawing/2014/main" val="3447388293"/>
                    </a:ext>
                  </a:extLst>
                </a:gridCol>
              </a:tblGrid>
              <a:tr h="0">
                <a:tc>
                  <a:txBody>
                    <a:bodyPr/>
                    <a:lstStyle/>
                    <a:p>
                      <a:pPr algn="ctr"/>
                      <a:r>
                        <a:rPr lang="en-SA" sz="1200">
                          <a:effectLst/>
                        </a:rPr>
                        <a:t>Algorithms</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r>
                        <a:rPr lang="en-US" sz="1200">
                          <a:effectLst/>
                        </a:rPr>
                        <a:t>Accuracy</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59676429"/>
                  </a:ext>
                </a:extLst>
              </a:tr>
              <a:tr h="0">
                <a:tc>
                  <a:txBody>
                    <a:bodyPr/>
                    <a:lstStyle/>
                    <a:p>
                      <a:pPr algn="ctr"/>
                      <a:r>
                        <a:rPr lang="en-US" sz="1200">
                          <a:effectLst/>
                        </a:rPr>
                        <a:t>SVM</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r>
                        <a:rPr lang="en-SA" sz="1200">
                          <a:effectLst/>
                        </a:rPr>
                        <a:t>0.9</a:t>
                      </a:r>
                      <a:r>
                        <a:rPr lang="en-US" sz="1200">
                          <a:effectLst/>
                        </a:rPr>
                        <a:t>6%</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28714141"/>
                  </a:ext>
                </a:extLst>
              </a:tr>
              <a:tr h="0">
                <a:tc>
                  <a:txBody>
                    <a:bodyPr/>
                    <a:lstStyle/>
                    <a:p>
                      <a:pPr algn="ctr"/>
                      <a:r>
                        <a:rPr lang="en-US" sz="1200">
                          <a:effectLst/>
                        </a:rPr>
                        <a:t>KNN</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r>
                        <a:rPr lang="en-US" sz="1200" dirty="0">
                          <a:effectLst/>
                        </a:rPr>
                        <a:t>0.92%</a:t>
                      </a:r>
                      <a:endParaRPr lang="en-SA"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528920204"/>
                  </a:ext>
                </a:extLst>
              </a:tr>
              <a:tr h="0">
                <a:tc>
                  <a:txBody>
                    <a:bodyPr/>
                    <a:lstStyle/>
                    <a:p>
                      <a:pPr algn="ctr"/>
                      <a:r>
                        <a:rPr lang="en-US" sz="1200">
                          <a:effectLst/>
                        </a:rPr>
                        <a:t>Naive Bayes</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r>
                        <a:rPr lang="en-US" sz="1200">
                          <a:effectLst/>
                        </a:rPr>
                        <a:t>0.92%</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81718802"/>
                  </a:ext>
                </a:extLst>
              </a:tr>
              <a:tr h="0">
                <a:tc>
                  <a:txBody>
                    <a:bodyPr/>
                    <a:lstStyle/>
                    <a:p>
                      <a:pPr algn="ctr"/>
                      <a:r>
                        <a:rPr lang="en-US" sz="1200">
                          <a:effectLst/>
                        </a:rPr>
                        <a:t>Random Forest</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r>
                        <a:rPr lang="en-US" sz="1200">
                          <a:effectLst/>
                        </a:rPr>
                        <a:t>0.96%</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749498156"/>
                  </a:ext>
                </a:extLst>
              </a:tr>
              <a:tr h="0">
                <a:tc>
                  <a:txBody>
                    <a:bodyPr/>
                    <a:lstStyle/>
                    <a:p>
                      <a:pPr algn="ctr"/>
                      <a:r>
                        <a:rPr lang="en-US" sz="1200">
                          <a:effectLst/>
                        </a:rPr>
                        <a:t>XG BOOST</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r>
                        <a:rPr lang="en-US" sz="1200">
                          <a:effectLst/>
                        </a:rPr>
                        <a:t>94.95%</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25149961"/>
                  </a:ext>
                </a:extLst>
              </a:tr>
              <a:tr h="0">
                <a:tc>
                  <a:txBody>
                    <a:bodyPr/>
                    <a:lstStyle/>
                    <a:p>
                      <a:pPr algn="ctr"/>
                      <a:r>
                        <a:rPr lang="en-US" sz="1200">
                          <a:effectLst/>
                        </a:rPr>
                        <a:t>Neural Network</a:t>
                      </a:r>
                      <a:endParaRPr lang="en-SA"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ctr"/>
                      <a:r>
                        <a:rPr lang="en-US" sz="1200" dirty="0">
                          <a:effectLst/>
                        </a:rPr>
                        <a:t>98.3%</a:t>
                      </a:r>
                      <a:endParaRPr lang="en-SA"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877906828"/>
                  </a:ext>
                </a:extLst>
              </a:tr>
            </a:tbl>
          </a:graphicData>
        </a:graphic>
      </p:graphicFrame>
    </p:spTree>
    <p:extLst>
      <p:ext uri="{BB962C8B-B14F-4D97-AF65-F5344CB8AC3E}">
        <p14:creationId xmlns:p14="http://schemas.microsoft.com/office/powerpoint/2010/main" val="145940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C9FF-4A0A-4147-AD92-0D3F29F03D6E}"/>
              </a:ext>
            </a:extLst>
          </p:cNvPr>
          <p:cNvSpPr>
            <a:spLocks noGrp="1"/>
          </p:cNvSpPr>
          <p:nvPr>
            <p:ph type="title"/>
          </p:nvPr>
        </p:nvSpPr>
        <p:spPr/>
        <p:txBody>
          <a:bodyPr/>
          <a:lstStyle/>
          <a:p>
            <a:r>
              <a:rPr lang="en-SA" dirty="0"/>
              <a:t>Conclusion</a:t>
            </a:r>
          </a:p>
        </p:txBody>
      </p:sp>
      <p:sp>
        <p:nvSpPr>
          <p:cNvPr id="3" name="Content Placeholder 2">
            <a:extLst>
              <a:ext uri="{FF2B5EF4-FFF2-40B4-BE49-F238E27FC236}">
                <a16:creationId xmlns:a16="http://schemas.microsoft.com/office/drawing/2014/main" id="{5E7D9B48-4B48-A44E-8507-5A3E3914FA01}"/>
              </a:ext>
            </a:extLst>
          </p:cNvPr>
          <p:cNvSpPr>
            <a:spLocks noGrp="1"/>
          </p:cNvSpPr>
          <p:nvPr>
            <p:ph idx="1"/>
          </p:nvPr>
        </p:nvSpPr>
        <p:spPr/>
        <p:txBody>
          <a:bodyPr/>
          <a:lstStyle/>
          <a:p>
            <a:pPr algn="just"/>
            <a:r>
              <a:rPr lang="en-US" dirty="0"/>
              <a:t>Fraud is a major problem for the whole credit card industry that grows bigger with the increasing popularity of electronic money transfers. To effectively prevent the criminal actions that lead to the leakage of bank account information leak, skimming, counterfeit credit cards, the theft of billions of dollars annually, and the loss of reputation and customer loyalty, credit card issuers should consider the implementation of advanced Credit Card Fraud Prevention and Fraud Detection methods. Machine Learning-based methods and deep learning-base methods can continuously improve the accuracy of fraud prevention based on information about each cardholder’s behavior.</a:t>
            </a:r>
            <a:endParaRPr lang="en-SA" dirty="0"/>
          </a:p>
        </p:txBody>
      </p:sp>
    </p:spTree>
    <p:extLst>
      <p:ext uri="{BB962C8B-B14F-4D97-AF65-F5344CB8AC3E}">
        <p14:creationId xmlns:p14="http://schemas.microsoft.com/office/powerpoint/2010/main" val="9325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7AF1-A9B1-6843-87C3-EDF87AFF6036}"/>
              </a:ext>
            </a:extLst>
          </p:cNvPr>
          <p:cNvSpPr>
            <a:spLocks noGrp="1"/>
          </p:cNvSpPr>
          <p:nvPr>
            <p:ph type="title"/>
          </p:nvPr>
        </p:nvSpPr>
        <p:spPr/>
        <p:txBody>
          <a:bodyPr/>
          <a:lstStyle/>
          <a:p>
            <a:r>
              <a:rPr lang="en-SA" dirty="0"/>
              <a:t>Future Work</a:t>
            </a:r>
            <a:br>
              <a:rPr lang="en-SA" dirty="0"/>
            </a:br>
            <a:endParaRPr lang="en-SA" dirty="0"/>
          </a:p>
        </p:txBody>
      </p:sp>
      <p:sp>
        <p:nvSpPr>
          <p:cNvPr id="3" name="Content Placeholder 2">
            <a:extLst>
              <a:ext uri="{FF2B5EF4-FFF2-40B4-BE49-F238E27FC236}">
                <a16:creationId xmlns:a16="http://schemas.microsoft.com/office/drawing/2014/main" id="{18EFD356-55C4-0A4C-8C15-5712D367DFF7}"/>
              </a:ext>
            </a:extLst>
          </p:cNvPr>
          <p:cNvSpPr>
            <a:spLocks noGrp="1"/>
          </p:cNvSpPr>
          <p:nvPr>
            <p:ph idx="1"/>
          </p:nvPr>
        </p:nvSpPr>
        <p:spPr/>
        <p:txBody>
          <a:bodyPr/>
          <a:lstStyle/>
          <a:p>
            <a:r>
              <a:rPr lang="en-US" dirty="0"/>
              <a:t>Use Autoencoder for anomaly operation  detection</a:t>
            </a:r>
            <a:endParaRPr lang="en-SA" dirty="0"/>
          </a:p>
        </p:txBody>
      </p:sp>
    </p:spTree>
    <p:extLst>
      <p:ext uri="{BB962C8B-B14F-4D97-AF65-F5344CB8AC3E}">
        <p14:creationId xmlns:p14="http://schemas.microsoft.com/office/powerpoint/2010/main" val="2880705079"/>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{C84D68E9-3499-CB43-8882-795772581ABB}tf10001124</Template>
  <TotalTime>244</TotalTime>
  <Words>328</Words>
  <Application>Microsoft Macintosh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Corbel</vt:lpstr>
      <vt:lpstr>Times New Roman</vt:lpstr>
      <vt:lpstr>Wingdings 2</vt:lpstr>
      <vt:lpstr>Frame</vt:lpstr>
      <vt:lpstr>Credit Card Fraud Detection</vt:lpstr>
      <vt:lpstr>Outline</vt:lpstr>
      <vt:lpstr>Introduction</vt:lpstr>
      <vt:lpstr>Methodology</vt:lpstr>
      <vt:lpstr>Methodology</vt:lpstr>
      <vt:lpstr>Results</vt:lpstr>
      <vt:lpstr>Conclusion</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آمنه ناصر مفلح الديري</dc:creator>
  <cp:lastModifiedBy>آمنه ناصر مفلح الديري</cp:lastModifiedBy>
  <cp:revision>5</cp:revision>
  <dcterms:created xsi:type="dcterms:W3CDTF">2021-10-02T19:29:03Z</dcterms:created>
  <dcterms:modified xsi:type="dcterms:W3CDTF">2021-10-20T21:46:40Z</dcterms:modified>
</cp:coreProperties>
</file>