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33EF7D9-A7EB-AA4A-B1CA-BE4014B56BE6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mnah/Desktop/Project%20%232/Project%20Data%20NY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mnah/Desktop/Project%20%232/Project%20Data%20NY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Yearly Revenue for Computer Hardware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companies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#1  Summary statistics'!$A$2</c:f>
              <c:strCache>
                <c:ptCount val="1"/>
                <c:pt idx="0">
                  <c:v>Application Software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val>
            <c:numRef>
              <c:f>'Task #1  Summary statistics'!$B$2:$E$2</c:f>
              <c:numCache>
                <c:formatCode>_(* #,##0.00_);_(* \(#,##0.00\);_(* "-"??_);_(@_)</c:formatCode>
                <c:ptCount val="4"/>
                <c:pt idx="0" formatCode="[$$-409]#,##0.00">
                  <c:v>15938440000</c:v>
                </c:pt>
                <c:pt idx="1">
                  <c:v>13295965000</c:v>
                </c:pt>
                <c:pt idx="2" formatCode="[$$-409]#,##0.00">
                  <c:v>13995711000</c:v>
                </c:pt>
                <c:pt idx="3">
                  <c:v>14488530000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A-DF43-B6D0-3FF11C8020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6578735"/>
        <c:axId val="289331376"/>
      </c:barChart>
      <c:catAx>
        <c:axId val="1956578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289331376"/>
        <c:crosses val="autoZero"/>
        <c:auto val="1"/>
        <c:lblAlgn val="ctr"/>
        <c:lblOffset val="100"/>
        <c:noMultiLvlLbl val="0"/>
      </c:catAx>
      <c:valAx>
        <c:axId val="28933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Total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</c:title>
        <c:numFmt formatCode="[$$-409]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956578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Yearly Revenue for Application Software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companies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#1  Summary statistics'!$A$3</c:f>
              <c:strCache>
                <c:ptCount val="1"/>
                <c:pt idx="0">
                  <c:v>Computer Hardware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val>
            <c:numRef>
              <c:f>'Task #1  Summary statistics'!$B$3:$E$3</c:f>
              <c:numCache>
                <c:formatCode>_(* #,##0.00_);_(* \(#,##0.00\);_(* "-"??_);_(@_)</c:formatCode>
                <c:ptCount val="4"/>
                <c:pt idx="0" formatCode="[$$-409]#,##0.00">
                  <c:v>283208000000</c:v>
                </c:pt>
                <c:pt idx="1">
                  <c:v>239446000000</c:v>
                </c:pt>
                <c:pt idx="2" formatCode="[$$-409]#,##0.00">
                  <c:v>285178000000</c:v>
                </c:pt>
                <c:pt idx="3">
                  <c:v>263877000000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5D-1C4D-A65B-878F971572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566912"/>
        <c:axId val="65554848"/>
      </c:barChart>
      <c:catAx>
        <c:axId val="65566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65554848"/>
        <c:crosses val="autoZero"/>
        <c:auto val="1"/>
        <c:lblAlgn val="ctr"/>
        <c:lblOffset val="100"/>
        <c:noMultiLvlLbl val="0"/>
      </c:catAx>
      <c:valAx>
        <c:axId val="6555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Total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</c:title>
        <c:numFmt formatCode="[$$-409]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65566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80210-5A2C-7A4A-8BC3-49BD7AF705FD}" type="datetimeFigureOut">
              <a:rPr lang="en-SA" smtClean="0"/>
              <a:t>01/01/2022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DF7D7-F547-7948-ADC2-93742616DD2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5801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DF7D7-F547-7948-ADC2-93742616DD2D}" type="slidenum">
              <a:rPr lang="en-SA" smtClean="0"/>
              <a:t>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698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DF7D7-F547-7948-ADC2-93742616DD2D}" type="slidenum">
              <a:rPr lang="en-SA" smtClean="0"/>
              <a:t>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2777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04C8-35AC-664F-90C0-3341C03A3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5DA69-8C74-1242-83B2-BA42105DB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F702-E404-774D-8736-D2763ED4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87E-6E74-8340-B82F-81FB8BC1153E}" type="datetimeFigureOut">
              <a:rPr lang="en-SA" smtClean="0"/>
              <a:t>01/01/2022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098F2-CEFC-3B41-AE8F-04EBF30A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873AA-13A4-3242-A3D2-85583DE2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59EF-7402-544D-94C1-EB7BC0583E1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218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0772-3C8D-174B-AD54-BD1C3CB4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E0F07-49B5-2E4F-854E-D44AC7E81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BB44C-CAD8-9447-ABE9-65BCC9C9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87E-6E74-8340-B82F-81FB8BC1153E}" type="datetimeFigureOut">
              <a:rPr lang="en-SA" smtClean="0"/>
              <a:t>01/01/2022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E9D3-3773-4F45-BE3C-1F9B05C9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CE7A2-3AFF-4649-AD45-87EF2A53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59EF-7402-544D-94C1-EB7BC0583E1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982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09AF4-BB69-654A-BCC3-67DA4A249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343A0-AAAE-C341-A671-8DFFF111A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318D7-520E-1D47-8F2D-257C5EC1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87E-6E74-8340-B82F-81FB8BC1153E}" type="datetimeFigureOut">
              <a:rPr lang="en-SA" smtClean="0"/>
              <a:t>01/01/2022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38D2-1C41-BB4D-A7FE-827E50EF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7DC52-1822-4542-B5D3-8F071D1A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59EF-7402-544D-94C1-EB7BC0583E1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5221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A4D3-FEF4-894E-8D04-3C97FBE4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27E1-7897-1547-BF56-3881609A6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C93E6-41FD-8149-B080-78E33A8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87E-6E74-8340-B82F-81FB8BC1153E}" type="datetimeFigureOut">
              <a:rPr lang="en-SA" smtClean="0"/>
              <a:t>01/01/2022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10148-8500-6E47-B170-7BAB7F75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75784-CD17-D94C-925E-872FB525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59EF-7402-544D-94C1-EB7BC0583E1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7337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E208-4610-6240-A336-6DF66DE4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B8EF2-DD86-B44D-8571-327B9896B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3C7A0-563C-A247-B57A-A28F81A1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87E-6E74-8340-B82F-81FB8BC1153E}" type="datetimeFigureOut">
              <a:rPr lang="en-SA" smtClean="0"/>
              <a:t>01/01/2022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1AFA0-913E-B144-9B3F-EB3E1D7B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D74AC-5940-3B41-ABBF-7965A1CB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59EF-7402-544D-94C1-EB7BC0583E1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0968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7A31-68F8-C144-90C7-7A0802D6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BB95-D2C7-E048-872D-553B760E3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4451F-F847-374C-B3C1-3EA47D9C0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A1ABB-0BEC-994F-9866-B7FCD5AF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87E-6E74-8340-B82F-81FB8BC1153E}" type="datetimeFigureOut">
              <a:rPr lang="en-SA" smtClean="0"/>
              <a:t>01/01/2022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99D41-91FA-AA49-BF6A-3173D351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5D37-E1DB-F646-9C30-2A5DBEE8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59EF-7402-544D-94C1-EB7BC0583E1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961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FB7C-253E-5344-A8B8-4E511591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6325-2B5D-3647-911C-C796488D2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57EED-4A9E-5B49-8213-BDDFFFC42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FCF73-F9A4-7D48-8940-A1DA9E46F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5F042-67D8-6B46-BA29-A982BC274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494C9-E061-0F4A-88E4-08485AD0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87E-6E74-8340-B82F-81FB8BC1153E}" type="datetimeFigureOut">
              <a:rPr lang="en-SA" smtClean="0"/>
              <a:t>01/01/2022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0FB87-A2BF-B744-B388-BDE9E6D0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31B66-41A3-1241-84F2-E93DC28A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59EF-7402-544D-94C1-EB7BC0583E1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6535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AA68-EAFA-1940-8A0F-64916D7B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140AE-0383-DF40-97C9-631ABECD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87E-6E74-8340-B82F-81FB8BC1153E}" type="datetimeFigureOut">
              <a:rPr lang="en-SA" smtClean="0"/>
              <a:t>01/01/2022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F6079-1609-F046-90E6-8C86A765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0C37C-ADB4-A144-A9BF-B4EB75C5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59EF-7402-544D-94C1-EB7BC0583E1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9597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24EA0-7F1B-474D-B943-25CEF15B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87E-6E74-8340-B82F-81FB8BC1153E}" type="datetimeFigureOut">
              <a:rPr lang="en-SA" smtClean="0"/>
              <a:t>01/01/2022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FC158-D559-E641-9D95-D1936690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DE519-3500-334A-9CCB-56C6EF95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59EF-7402-544D-94C1-EB7BC0583E1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35668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CFBD-BDFC-C945-947F-68E1DD48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1BD3-8E33-A747-95C8-9FA5165E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09C8C-67B2-A84F-BA26-F8D9F5056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702FA-2C13-B248-A789-B35A2CFC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87E-6E74-8340-B82F-81FB8BC1153E}" type="datetimeFigureOut">
              <a:rPr lang="en-SA" smtClean="0"/>
              <a:t>01/01/2022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ABEC2-0913-2F4D-A850-75283BD4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06B20-70A0-2D46-93D2-AC996C41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59EF-7402-544D-94C1-EB7BC0583E1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7199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B758-2ADB-C041-877E-6B175E59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4DF75-756E-6548-BD19-E03CB2FC3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0A2A1-3FE9-2143-BB0C-415BDF4F3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EAD5D-DEE3-3B4E-89A2-B3CDB5BE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87E-6E74-8340-B82F-81FB8BC1153E}" type="datetimeFigureOut">
              <a:rPr lang="en-SA" smtClean="0"/>
              <a:t>01/01/2022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FDF18-72D2-D144-B68F-6917EEE3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4A2F3-1F16-F84E-AD89-A94026D3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59EF-7402-544D-94C1-EB7BC0583E1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6374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5E32B-39FB-B547-8C28-C9A0D8E5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635DF-E7A4-4D4F-B0D5-D141E427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5969A-FF58-0945-9A79-65113423D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D087E-6E74-8340-B82F-81FB8BC1153E}" type="datetimeFigureOut">
              <a:rPr lang="en-SA" smtClean="0"/>
              <a:t>01/01/2022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3A95C-8552-1A46-9041-3AC0FF9C4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83D3-2D38-BF42-B259-789730C09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259EF-7402-544D-94C1-EB7BC0583E1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0012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4DCC-8EDC-A84C-B317-1EF939574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3359"/>
            <a:ext cx="9144000" cy="2387600"/>
          </a:xfrm>
        </p:spPr>
        <p:txBody>
          <a:bodyPr/>
          <a:lstStyle/>
          <a:p>
            <a:r>
              <a:rPr lang="en-SA" b="1" dirty="0">
                <a:solidFill>
                  <a:schemeClr val="accent1">
                    <a:lumMod val="50000"/>
                  </a:schemeClr>
                </a:solidFill>
              </a:rPr>
              <a:t>Task #1: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Analyze NYSE Data</a:t>
            </a:r>
            <a:endParaRPr lang="en-SA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76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CC26-1697-6642-89EF-4FE8DF10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68776" cy="738846"/>
          </a:xfrm>
        </p:spPr>
        <p:txBody>
          <a:bodyPr>
            <a:noAutofit/>
          </a:bodyPr>
          <a:lstStyle/>
          <a:p>
            <a:pPr algn="ctr" rtl="1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Do the Computer Hardware companies have higher total revenue than the Application Software companies over the fourth year?</a:t>
            </a:r>
            <a:endParaRPr lang="en-SA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44514-2BC5-624D-A114-B10FAECA2FC1}"/>
              </a:ext>
            </a:extLst>
          </p:cNvPr>
          <p:cNvSpPr txBox="1"/>
          <p:nvPr/>
        </p:nvSpPr>
        <p:spPr>
          <a:xfrm>
            <a:off x="1064357" y="4750182"/>
            <a:ext cx="106252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above histograms show the total revenue for the computer hardware and application software information technology sub-sectors companies.  The mean of total revenue for computer hardware companies is $267 billion, while the man for Application software is $14 billion. However, the median for computer hardware is around $273 billion, and the median for Application software is $14 billion. </a:t>
            </a:r>
            <a:endParaRPr lang="en-S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B0D2488-1645-F847-8DBE-1F503A355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997126"/>
              </p:ext>
            </p:extLst>
          </p:nvPr>
        </p:nvGraphicFramePr>
        <p:xfrm>
          <a:off x="1206829" y="1547892"/>
          <a:ext cx="4707283" cy="2787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DBF7883-4A83-064F-8A89-126296C0C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353938"/>
              </p:ext>
            </p:extLst>
          </p:nvPr>
        </p:nvGraphicFramePr>
        <p:xfrm>
          <a:off x="6022588" y="1543265"/>
          <a:ext cx="4962583" cy="2844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7433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CC26-1697-6642-89EF-4FE8DF10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68776" cy="738846"/>
          </a:xfrm>
        </p:spPr>
        <p:txBody>
          <a:bodyPr>
            <a:noAutofit/>
          </a:bodyPr>
          <a:lstStyle/>
          <a:p>
            <a:pPr algn="ctr" rtl="1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Do the Computer Hardware companies have higher total revenue than the Application Software companies over the fourth years?</a:t>
            </a:r>
            <a:endParaRPr lang="en-SA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44514-2BC5-624D-A114-B10FAECA2FC1}"/>
              </a:ext>
            </a:extLst>
          </p:cNvPr>
          <p:cNvSpPr txBox="1"/>
          <p:nvPr/>
        </p:nvSpPr>
        <p:spPr>
          <a:xfrm>
            <a:off x="5994014" y="1485900"/>
            <a:ext cx="54645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There's no significant difference between the mean and the median for application software, but there's a difference of around 5 billion for computer hardware companies. That's why the distribution is negatively skewed for Computer hardware companies while it is positively skewed for Application software companies. </a:t>
            </a:r>
            <a:endParaRPr lang="en-SA" sz="1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Whereas, if we look at the range, we will see a big difference in the range where the Computer Hardware has $45 billion with a standard deviation of $21 billion compared to $2 billion $1 billion for Application software companies.</a:t>
            </a:r>
            <a:endParaRPr lang="en-SA" sz="1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SA" sz="1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conclusion, there's a big difference between the revenue of Computer Hardware and Application Software. Computer hardware companies' higher total revenue over the years.</a:t>
            </a:r>
            <a:endParaRPr lang="en-SA" sz="1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SA" sz="18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F02454F-338A-754D-934B-8A5E87517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17182"/>
              </p:ext>
            </p:extLst>
          </p:nvPr>
        </p:nvGraphicFramePr>
        <p:xfrm>
          <a:off x="424444" y="1681614"/>
          <a:ext cx="5240375" cy="4540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794">
                  <a:extLst>
                    <a:ext uri="{9D8B030D-6E8A-4147-A177-3AD203B41FA5}">
                      <a16:colId xmlns:a16="http://schemas.microsoft.com/office/drawing/2014/main" val="2027208786"/>
                    </a:ext>
                  </a:extLst>
                </a:gridCol>
                <a:gridCol w="1774009">
                  <a:extLst>
                    <a:ext uri="{9D8B030D-6E8A-4147-A177-3AD203B41FA5}">
                      <a16:colId xmlns:a16="http://schemas.microsoft.com/office/drawing/2014/main" val="3852976436"/>
                    </a:ext>
                  </a:extLst>
                </a:gridCol>
                <a:gridCol w="1959572">
                  <a:extLst>
                    <a:ext uri="{9D8B030D-6E8A-4147-A177-3AD203B41FA5}">
                      <a16:colId xmlns:a16="http://schemas.microsoft.com/office/drawing/2014/main" val="3533925139"/>
                    </a:ext>
                  </a:extLst>
                </a:gridCol>
              </a:tblGrid>
              <a:tr h="6902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Computer Hardware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Application Software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197146"/>
                  </a:ext>
                </a:extLst>
              </a:tr>
              <a:tr h="641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Mean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A" sz="12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$14,429,661,500.00</a:t>
                      </a:r>
                      <a:endParaRPr lang="en-SA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A" sz="12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$267,927,250,000.00</a:t>
                      </a:r>
                      <a:endParaRPr lang="en-SA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68932"/>
                  </a:ext>
                </a:extLst>
              </a:tr>
              <a:tr h="641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Median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A" sz="12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$14,242,120,500.00</a:t>
                      </a:r>
                      <a:endParaRPr lang="en-SA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A" sz="12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$273,542,500,000.00</a:t>
                      </a:r>
                      <a:endParaRPr lang="en-SA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66182"/>
                  </a:ext>
                </a:extLst>
              </a:tr>
              <a:tr h="64174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Standard deviation 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A" sz="12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$1,118,549,485.26</a:t>
                      </a:r>
                      <a:endParaRPr lang="en-SA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A" sz="12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$21,281,257,973.08</a:t>
                      </a:r>
                      <a:endParaRPr lang="en-SA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51528"/>
                  </a:ext>
                </a:extLst>
              </a:tr>
              <a:tr h="641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A" sz="12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$13,295,965,000.00</a:t>
                      </a:r>
                      <a:endParaRPr lang="en-SA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A" sz="12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$239,446,000,000.00</a:t>
                      </a:r>
                      <a:endParaRPr lang="en-SA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67213"/>
                  </a:ext>
                </a:extLst>
              </a:tr>
              <a:tr h="641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Max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A" sz="12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$15,938,440,000.00</a:t>
                      </a:r>
                      <a:endParaRPr lang="en-SA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A" sz="12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$285,178,000,000.00</a:t>
                      </a:r>
                      <a:endParaRPr lang="en-SA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68665"/>
                  </a:ext>
                </a:extLst>
              </a:tr>
              <a:tr h="641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A" sz="12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$2,642,475,000.00</a:t>
                      </a:r>
                      <a:endParaRPr lang="en-SA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A" sz="12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$45,732,000,000.00</a:t>
                      </a:r>
                      <a:endParaRPr lang="en-SA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8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48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293</Words>
  <Application>Microsoft Macintosh PowerPoint</Application>
  <PresentationFormat>Widescreen</PresentationFormat>
  <Paragraphs>40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Task #1: Analyze NYSE Data</vt:lpstr>
      <vt:lpstr>Do the Computer Hardware companies have higher total revenue than the Application Software companies over the fourth year?</vt:lpstr>
      <vt:lpstr>Do the Computer Hardware companies have higher total revenue than the Application Software companies over the fourth years?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Amnah Al.Shammari</dc:creator>
  <cp:lastModifiedBy>Amnah Al.Shammari</cp:lastModifiedBy>
  <cp:revision>3</cp:revision>
  <dcterms:created xsi:type="dcterms:W3CDTF">2021-12-11T13:08:25Z</dcterms:created>
  <dcterms:modified xsi:type="dcterms:W3CDTF">2021-12-31T21:44:17Z</dcterms:modified>
</cp:coreProperties>
</file>