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8" r:id="rId4"/>
    <p:sldId id="259" r:id="rId5"/>
    <p:sldId id="260" r:id="rId6"/>
    <p:sldId id="261" r:id="rId7"/>
    <p:sldId id="262" r:id="rId8"/>
    <p:sldId id="263" r:id="rId9"/>
    <p:sldId id="264" r:id="rId10"/>
    <p:sldId id="265" r:id="rId11"/>
    <p:sldId id="266" r:id="rId12"/>
    <p:sldId id="267" r:id="rId13"/>
    <p:sldId id="268" r:id="rId14"/>
    <p:sldId id="269" r:id="rId15"/>
    <p:sldId id="279" r:id="rId16"/>
    <p:sldId id="271" r:id="rId17"/>
    <p:sldId id="272" r:id="rId18"/>
    <p:sldId id="273" r:id="rId19"/>
    <p:sldId id="275" r:id="rId20"/>
    <p:sldId id="276" r:id="rId21"/>
    <p:sldId id="277" r:id="rId22"/>
  </p:sldIdLst>
  <p:sldSz cx="32918400" cy="21945600"/>
  <p:notesSz cx="6858000" cy="9144000"/>
  <p:embeddedFontLst>
    <p:embeddedFont>
      <p:font typeface="Lato" panose="020F0502020204030203"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Raleway"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9AA0A6"/>
          </p15:clr>
        </p15:guide>
        <p15:guide id="2"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p:cViewPr>
        <p:scale>
          <a:sx n="42" d="100"/>
          <a:sy n="42" d="100"/>
        </p:scale>
        <p:origin x="-1264" y="-72"/>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400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48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8f86856_3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88f8685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88f86856_3_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88f8685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a:endParaRPr/>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a:endParaRPr/>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a:endParaRPr/>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122000" y="1734125"/>
            <a:ext cx="16015200" cy="17870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3600" b="1" dirty="0">
                <a:solidFill>
                  <a:srgbClr val="002060"/>
                </a:solidFill>
                <a:latin typeface="Open Sans"/>
                <a:ea typeface="Open Sans"/>
                <a:cs typeface="Open Sans"/>
                <a:sym typeface="Open Sans"/>
              </a:rPr>
              <a:t>What would the BURN DOWN chart look like for Sprints 1-5?</a:t>
            </a:r>
            <a:r>
              <a:rPr lang="en" sz="3600" dirty="0">
                <a:solidFill>
                  <a:srgbClr val="002060"/>
                </a:solidFill>
                <a:latin typeface="Open Sans"/>
                <a:ea typeface="Open Sans"/>
                <a:cs typeface="Open Sans"/>
                <a:sym typeface="Open Sans"/>
              </a:rPr>
              <a:t> </a:t>
            </a:r>
            <a:endParaRPr sz="3600"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3600" dirty="0">
                <a:latin typeface="Open Sans"/>
                <a:ea typeface="Open Sans"/>
                <a:cs typeface="Open Sans"/>
                <a:sym typeface="Open Sans"/>
              </a:rPr>
              <a:t>The chart is placed to the right.</a:t>
            </a:r>
          </a:p>
          <a:p>
            <a:pPr marL="0" lvl="0" indent="0" algn="l" rtl="0">
              <a:spcBef>
                <a:spcPts val="6100"/>
              </a:spcBef>
              <a:spcAft>
                <a:spcPts val="0"/>
              </a:spcAft>
              <a:buNone/>
            </a:pPr>
            <a:r>
              <a:rPr lang="en" sz="3600" b="1" dirty="0">
                <a:solidFill>
                  <a:srgbClr val="002060"/>
                </a:solidFill>
                <a:latin typeface="Open Sans"/>
                <a:ea typeface="Open Sans"/>
                <a:cs typeface="Open Sans"/>
                <a:sym typeface="Open Sans"/>
              </a:rPr>
              <a:t>What would the BURN UP charts look like for Sprints 1-5?</a:t>
            </a:r>
            <a:endParaRPr sz="3600" b="1"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3600" dirty="0">
                <a:latin typeface="Open Sans"/>
                <a:ea typeface="Open Sans"/>
                <a:cs typeface="Open Sans"/>
                <a:sym typeface="Open Sans"/>
              </a:rPr>
              <a:t>The chart is placed to the right.</a:t>
            </a:r>
          </a:p>
          <a:p>
            <a:pPr marL="0" lvl="0" indent="0" algn="l" rtl="0">
              <a:spcBef>
                <a:spcPts val="6100"/>
              </a:spcBef>
              <a:spcAft>
                <a:spcPts val="0"/>
              </a:spcAft>
              <a:buNone/>
            </a:pPr>
            <a:r>
              <a:rPr lang="en" sz="3600" b="1" dirty="0">
                <a:solidFill>
                  <a:srgbClr val="002060"/>
                </a:solidFill>
                <a:latin typeface="Open Sans"/>
                <a:ea typeface="Open Sans"/>
                <a:cs typeface="Open Sans"/>
                <a:sym typeface="Open Sans"/>
              </a:rPr>
              <a:t>What Risks did you identify in Sprint 5 and how do they affect the project? (Note: These would be your narrative findings)</a:t>
            </a:r>
            <a:endParaRPr sz="3600" b="1" dirty="0">
              <a:solidFill>
                <a:srgbClr val="002060"/>
              </a:solidFill>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US" sz="3600" dirty="0">
                <a:latin typeface="Open Sans"/>
                <a:ea typeface="Open Sans"/>
                <a:cs typeface="Open Sans"/>
                <a:sym typeface="Open Sans"/>
              </a:rPr>
              <a:t>The identified risk in Sprint 5 is the possibility of not being able to deliver all the user stories by the end of the sprint due to technical challenges and unexpected complications, which could affect the project's timeline and stakeholders' expectations.</a:t>
            </a:r>
          </a:p>
          <a:p>
            <a:pPr marL="0" lvl="0" indent="0" algn="l" rtl="0">
              <a:spcBef>
                <a:spcPts val="6100"/>
              </a:spcBef>
              <a:spcAft>
                <a:spcPts val="0"/>
              </a:spcAft>
              <a:buClr>
                <a:schemeClr val="dk1"/>
              </a:buClr>
              <a:buSzPts val="1100"/>
              <a:buFont typeface="Arial"/>
              <a:buNone/>
            </a:pPr>
            <a:r>
              <a:rPr lang="en" sz="3600" b="1" dirty="0">
                <a:solidFill>
                  <a:srgbClr val="002060"/>
                </a:solidFill>
                <a:latin typeface="Open Sans"/>
                <a:ea typeface="Open Sans"/>
                <a:cs typeface="Open Sans"/>
                <a:sym typeface="Open Sans"/>
              </a:rPr>
              <a:t>How confident are you in delivering all of the user stories by the end of Sprint 6? Justify your answer. </a:t>
            </a:r>
            <a:endParaRPr sz="3600" b="1" dirty="0">
              <a:solidFill>
                <a:srgbClr val="002060"/>
              </a:solidFill>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US" sz="3600" dirty="0">
                <a:latin typeface="Open Sans"/>
                <a:ea typeface="Open Sans"/>
                <a:cs typeface="Open Sans"/>
                <a:sym typeface="Open Sans"/>
              </a:rPr>
              <a:t>Based on the team's velocity from previous sprints and the remaining story points, it appears feasible for us to commit to 20-23 story points for Sprint 4. However, it's crucial to take into account any external factors that may affect our ability to complete this amount of work, such as upcoming holidays or team members being unavailable. We need to remain flexible and adapt to any changes that may arise to ensure we deliver the most value possible to our customers.</a:t>
            </a:r>
            <a:endParaRPr sz="3600" dirty="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 Questions</a:t>
            </a:r>
            <a:endParaRPr/>
          </a:p>
        </p:txBody>
      </p:sp>
      <p:pic>
        <p:nvPicPr>
          <p:cNvPr id="6" name="Picture 5">
            <a:extLst>
              <a:ext uri="{FF2B5EF4-FFF2-40B4-BE49-F238E27FC236}">
                <a16:creationId xmlns:a16="http://schemas.microsoft.com/office/drawing/2014/main" id="{602275AD-4B06-0B2F-0EEA-1E032D566CEB}"/>
              </a:ext>
            </a:extLst>
          </p:cNvPr>
          <p:cNvPicPr>
            <a:picLocks noChangeAspect="1"/>
          </p:cNvPicPr>
          <p:nvPr/>
        </p:nvPicPr>
        <p:blipFill>
          <a:blip r:embed="rId3"/>
          <a:stretch>
            <a:fillRect/>
          </a:stretch>
        </p:blipFill>
        <p:spPr>
          <a:xfrm>
            <a:off x="17532628" y="2152197"/>
            <a:ext cx="14655734" cy="7643853"/>
          </a:xfrm>
          <a:prstGeom prst="rect">
            <a:avLst/>
          </a:prstGeom>
        </p:spPr>
      </p:pic>
      <p:pic>
        <p:nvPicPr>
          <p:cNvPr id="8" name="Picture 7">
            <a:extLst>
              <a:ext uri="{FF2B5EF4-FFF2-40B4-BE49-F238E27FC236}">
                <a16:creationId xmlns:a16="http://schemas.microsoft.com/office/drawing/2014/main" id="{0D820ACF-95B1-783F-D76A-2854F3B0942C}"/>
              </a:ext>
            </a:extLst>
          </p:cNvPr>
          <p:cNvPicPr>
            <a:picLocks noChangeAspect="1"/>
          </p:cNvPicPr>
          <p:nvPr/>
        </p:nvPicPr>
        <p:blipFill>
          <a:blip r:embed="rId4"/>
          <a:stretch>
            <a:fillRect/>
          </a:stretch>
        </p:blipFill>
        <p:spPr>
          <a:xfrm>
            <a:off x="17532627" y="10198176"/>
            <a:ext cx="14625640" cy="76438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6" name="Google Shape;156;p23"/>
          <p:cNvSpPr txBox="1">
            <a:spLocks noGrp="1"/>
          </p:cNvSpPr>
          <p:nvPr>
            <p:ph type="ctrTitle" idx="4294967295"/>
          </p:nvPr>
        </p:nvSpPr>
        <p:spPr>
          <a:xfrm>
            <a:off x="5728574" y="5187832"/>
            <a:ext cx="11952185" cy="8822596"/>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solidFill>
                  <a:srgbClr val="002060"/>
                </a:solidFill>
              </a:rPr>
              <a:t>User Stories in Sprint 5</a:t>
            </a:r>
            <a:br>
              <a:rPr lang="en" sz="9000" u="sng" dirty="0">
                <a:solidFill>
                  <a:srgbClr val="002060"/>
                </a:solidFill>
              </a:rPr>
            </a:br>
            <a:endParaRPr sz="9000" u="sng" dirty="0">
              <a:solidFill>
                <a:srgbClr val="002060"/>
              </a:solidFill>
            </a:endParaRPr>
          </a:p>
          <a:p>
            <a:pPr marL="0" lvl="0" indent="0" algn="l" rtl="0">
              <a:spcBef>
                <a:spcPts val="0"/>
              </a:spcBef>
              <a:spcAft>
                <a:spcPts val="0"/>
              </a:spcAft>
              <a:buClr>
                <a:schemeClr val="dk1"/>
              </a:buClr>
              <a:buSzPts val="1100"/>
              <a:buFont typeface="Arial"/>
              <a:buNone/>
            </a:pPr>
            <a:r>
              <a:rPr lang="en" sz="4500" b="0" dirty="0"/>
              <a:t>1. Story # 14 with 05 points</a:t>
            </a:r>
            <a:endParaRPr sz="4500" b="0" dirty="0"/>
          </a:p>
          <a:p>
            <a:pPr marL="0" lvl="0" indent="0" algn="l" rtl="0">
              <a:spcBef>
                <a:spcPts val="0"/>
              </a:spcBef>
              <a:spcAft>
                <a:spcPts val="0"/>
              </a:spcAft>
              <a:buClr>
                <a:schemeClr val="dk1"/>
              </a:buClr>
              <a:buSzPts val="1100"/>
              <a:buFont typeface="Arial"/>
              <a:buNone/>
            </a:pPr>
            <a:r>
              <a:rPr lang="en" sz="4500" b="0" dirty="0"/>
              <a:t>2. Story # 16 with 08 points</a:t>
            </a:r>
            <a:endParaRPr sz="4500" b="0" dirty="0"/>
          </a:p>
          <a:p>
            <a:pPr marL="0" lvl="0" indent="0" algn="l" rtl="0">
              <a:spcBef>
                <a:spcPts val="0"/>
              </a:spcBef>
              <a:spcAft>
                <a:spcPts val="0"/>
              </a:spcAft>
              <a:buClr>
                <a:schemeClr val="dk1"/>
              </a:buClr>
              <a:buSzPts val="1100"/>
              <a:buFont typeface="Arial"/>
              <a:buNone/>
            </a:pPr>
            <a:r>
              <a:rPr lang="en" sz="4500" b="0" dirty="0"/>
              <a:t>3. Story # 17 with 05 points</a:t>
            </a:r>
            <a:br>
              <a:rPr lang="en" sz="4500" b="0" dirty="0"/>
            </a:br>
            <a:r>
              <a:rPr lang="en" sz="4500" b="0" dirty="0"/>
              <a:t>4. Story # 22 with 03 points</a:t>
            </a:r>
            <a:endParaRPr sz="4500" b="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solidFill>
                  <a:srgbClr val="002060"/>
                </a:solidFill>
              </a:rPr>
              <a:t>Total Sprint 5 Points: </a:t>
            </a:r>
            <a:r>
              <a:rPr lang="en" sz="4500" dirty="0"/>
              <a:t>21</a:t>
            </a:r>
            <a:endParaRPr sz="9000" u="sng" dirty="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2" name="Picture 1">
            <a:extLst>
              <a:ext uri="{FF2B5EF4-FFF2-40B4-BE49-F238E27FC236}">
                <a16:creationId xmlns:a16="http://schemas.microsoft.com/office/drawing/2014/main" id="{5A80E05F-A555-DC71-F98A-D738C79CC20B}"/>
              </a:ext>
            </a:extLst>
          </p:cNvPr>
          <p:cNvPicPr>
            <a:picLocks noChangeAspect="1"/>
          </p:cNvPicPr>
          <p:nvPr/>
        </p:nvPicPr>
        <p:blipFill>
          <a:blip r:embed="rId4"/>
          <a:stretch>
            <a:fillRect/>
          </a:stretch>
        </p:blipFill>
        <p:spPr>
          <a:xfrm>
            <a:off x="19098225" y="731676"/>
            <a:ext cx="12078314" cy="13362716"/>
          </a:xfrm>
          <a:prstGeom prst="rect">
            <a:avLst/>
          </a:prstGeom>
        </p:spPr>
      </p:pic>
      <p:sp>
        <p:nvSpPr>
          <p:cNvPr id="3" name="Google Shape;125;p19">
            <a:extLst>
              <a:ext uri="{FF2B5EF4-FFF2-40B4-BE49-F238E27FC236}">
                <a16:creationId xmlns:a16="http://schemas.microsoft.com/office/drawing/2014/main" id="{0D1D23E0-3DE2-8964-66D8-247BFCD53979}"/>
              </a:ext>
            </a:extLst>
          </p:cNvPr>
          <p:cNvSpPr txBox="1">
            <a:spLocks/>
          </p:cNvSpPr>
          <p:nvPr/>
        </p:nvSpPr>
        <p:spPr>
          <a:xfrm>
            <a:off x="5728573" y="929314"/>
            <a:ext cx="11952186" cy="3581700"/>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r>
              <a:rPr lang="en-US" sz="6600" u="sng" dirty="0">
                <a:solidFill>
                  <a:srgbClr val="002060"/>
                </a:solidFill>
              </a:rPr>
              <a:t>Sprint 5 Name</a:t>
            </a:r>
          </a:p>
          <a:p>
            <a:pPr marL="0" lvl="0" indent="0" algn="l" rtl="0">
              <a:spcBef>
                <a:spcPts val="0"/>
              </a:spcBef>
              <a:spcAft>
                <a:spcPts val="0"/>
              </a:spcAft>
              <a:buNone/>
            </a:pPr>
            <a:r>
              <a:rPr lang="en-US" sz="6600" b="0" dirty="0"/>
              <a:t>Improving User Experience and Sales Analysis</a:t>
            </a:r>
          </a:p>
        </p:txBody>
      </p:sp>
      <p:sp>
        <p:nvSpPr>
          <p:cNvPr id="4" name="Google Shape;124;p19">
            <a:extLst>
              <a:ext uri="{FF2B5EF4-FFF2-40B4-BE49-F238E27FC236}">
                <a16:creationId xmlns:a16="http://schemas.microsoft.com/office/drawing/2014/main" id="{B798C56B-CDE1-4911-45B9-625EDDD3BFB9}"/>
              </a:ext>
            </a:extLst>
          </p:cNvPr>
          <p:cNvSpPr txBox="1">
            <a:spLocks/>
          </p:cNvSpPr>
          <p:nvPr/>
        </p:nvSpPr>
        <p:spPr>
          <a:xfrm>
            <a:off x="682255" y="929314"/>
            <a:ext cx="4692137" cy="20116799"/>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pPr algn="ctr"/>
            <a:r>
              <a:rPr lang="en-US" sz="7200">
                <a:solidFill>
                  <a:srgbClr val="002060"/>
                </a:solidFill>
              </a:rPr>
              <a:t>A-Team</a:t>
            </a:r>
            <a:endParaRPr lang="en-US" sz="7200" dirty="0">
              <a:solidFill>
                <a:srgbClr val="002060"/>
              </a:solidFill>
            </a:endParaRPr>
          </a:p>
        </p:txBody>
      </p:sp>
      <p:sp>
        <p:nvSpPr>
          <p:cNvPr id="5" name="Google Shape;127;p19">
            <a:extLst>
              <a:ext uri="{FF2B5EF4-FFF2-40B4-BE49-F238E27FC236}">
                <a16:creationId xmlns:a16="http://schemas.microsoft.com/office/drawing/2014/main" id="{FFA190BA-5C9F-96D1-D697-E1E1BF981290}"/>
              </a:ext>
            </a:extLst>
          </p:cNvPr>
          <p:cNvSpPr txBox="1">
            <a:spLocks/>
          </p:cNvSpPr>
          <p:nvPr/>
        </p:nvSpPr>
        <p:spPr>
          <a:xfrm>
            <a:off x="5768331" y="14532566"/>
            <a:ext cx="25408208" cy="6513547"/>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r>
              <a:rPr lang="en-US" sz="3200" dirty="0">
                <a:solidFill>
                  <a:srgbClr val="002060"/>
                </a:solidFill>
              </a:rPr>
              <a:t>Narrative: </a:t>
            </a:r>
            <a:br>
              <a:rPr lang="en-US" sz="3200" dirty="0">
                <a:solidFill>
                  <a:srgbClr val="002060"/>
                </a:solidFill>
              </a:rPr>
            </a:br>
            <a:r>
              <a:rPr lang="en-US" sz="3200" b="0" dirty="0"/>
              <a:t>Sprint 5 focused on addressing customer feedback for a more responsive website, as well as implementing new features to help the manager review sales and customer review data.</a:t>
            </a:r>
            <a:br>
              <a:rPr lang="en-US" sz="3200" b="0" dirty="0"/>
            </a:br>
            <a:r>
              <a:rPr lang="en-US" sz="3200" dirty="0">
                <a:solidFill>
                  <a:srgbClr val="002060"/>
                </a:solidFill>
              </a:rPr>
              <a:t>Results: </a:t>
            </a:r>
            <a:br>
              <a:rPr lang="en-US" sz="3200" dirty="0">
                <a:solidFill>
                  <a:srgbClr val="002060"/>
                </a:solidFill>
              </a:rPr>
            </a:br>
            <a:r>
              <a:rPr lang="en-US" sz="3200" b="0" dirty="0"/>
              <a:t>The team successfully improved website speed and responsiveness and implemented tools to help the manager better understand sales trends and customer feedback.</a:t>
            </a:r>
            <a:br>
              <a:rPr lang="en-US" sz="3200" b="0" dirty="0"/>
            </a:br>
            <a:r>
              <a:rPr lang="en-US" sz="3200" dirty="0">
                <a:solidFill>
                  <a:srgbClr val="002060"/>
                </a:solidFill>
              </a:rPr>
              <a:t>Learnings: </a:t>
            </a:r>
            <a:br>
              <a:rPr lang="en-US" sz="3200" dirty="0">
                <a:solidFill>
                  <a:srgbClr val="002060"/>
                </a:solidFill>
              </a:rPr>
            </a:br>
            <a:r>
              <a:rPr lang="en-US" sz="3200" b="0" dirty="0"/>
              <a:t>The team learned the importance of prioritizing customer feedback and the value of implementing tools to help managers make data-driven decisions.</a:t>
            </a:r>
            <a:br>
              <a:rPr lang="en-US" sz="3200" b="0" dirty="0"/>
            </a:br>
            <a:r>
              <a:rPr lang="en-US" sz="3200" dirty="0">
                <a:solidFill>
                  <a:srgbClr val="002060"/>
                </a:solidFill>
              </a:rPr>
              <a:t>Risks: </a:t>
            </a:r>
            <a:br>
              <a:rPr lang="en-US" sz="3200" dirty="0">
                <a:solidFill>
                  <a:srgbClr val="002060"/>
                </a:solidFill>
              </a:rPr>
            </a:br>
            <a:r>
              <a:rPr lang="en-US" sz="3200" b="0" dirty="0"/>
              <a:t>The main risk was not being able to address all the customer feedback in a single sprint, but the team managed to focus on the most critical requests.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4D3B80FD-3DA3-E6ED-1618-C40E6ADB0206}"/>
              </a:ext>
            </a:extLst>
          </p:cNvPr>
          <p:cNvPicPr>
            <a:picLocks noChangeAspect="1"/>
          </p:cNvPicPr>
          <p:nvPr/>
        </p:nvPicPr>
        <p:blipFill rotWithShape="1">
          <a:blip r:embed="rId3"/>
          <a:srcRect l="373" t="541"/>
          <a:stretch/>
        </p:blipFill>
        <p:spPr>
          <a:xfrm>
            <a:off x="1765894" y="1868556"/>
            <a:ext cx="30472410" cy="172940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1734125"/>
            <a:ext cx="16015200" cy="17870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2400" dirty="0">
              <a:latin typeface="Open Sans"/>
              <a:ea typeface="Open Sans"/>
              <a:cs typeface="Open Sans"/>
              <a:sym typeface="Open Sans"/>
            </a:endParaRPr>
          </a:p>
          <a:p>
            <a:pPr marL="0" lvl="0" indent="0" algn="l" rtl="0">
              <a:spcBef>
                <a:spcPts val="6100"/>
              </a:spcBef>
              <a:spcAft>
                <a:spcPts val="0"/>
              </a:spcAft>
              <a:buNone/>
            </a:pPr>
            <a:r>
              <a:rPr lang="en" sz="4000" b="1" dirty="0">
                <a:solidFill>
                  <a:srgbClr val="002060"/>
                </a:solidFill>
                <a:latin typeface="Open Sans"/>
                <a:ea typeface="Open Sans"/>
                <a:cs typeface="Open Sans"/>
                <a:sym typeface="Open Sans"/>
              </a:rPr>
              <a:t>What would the BURN DOWN chart look like for Sprints 1-6?</a:t>
            </a:r>
            <a:r>
              <a:rPr lang="en" sz="4000" dirty="0">
                <a:solidFill>
                  <a:srgbClr val="002060"/>
                </a:solidFill>
                <a:latin typeface="Open Sans"/>
                <a:ea typeface="Open Sans"/>
                <a:cs typeface="Open Sans"/>
                <a:sym typeface="Open Sans"/>
              </a:rPr>
              <a:t> </a:t>
            </a:r>
            <a:endParaRPr sz="4000"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4000" dirty="0">
                <a:latin typeface="Open Sans"/>
                <a:ea typeface="Open Sans"/>
                <a:cs typeface="Open Sans"/>
                <a:sym typeface="Open Sans"/>
              </a:rPr>
              <a:t>The chart is placed to the right.</a:t>
            </a:r>
          </a:p>
          <a:p>
            <a:pPr marL="0" lvl="0" indent="0" algn="l" rtl="0">
              <a:spcBef>
                <a:spcPts val="6100"/>
              </a:spcBef>
              <a:spcAft>
                <a:spcPts val="0"/>
              </a:spcAft>
              <a:buNone/>
            </a:pPr>
            <a:endParaRPr sz="4000" dirty="0">
              <a:latin typeface="Open Sans"/>
              <a:ea typeface="Open Sans"/>
              <a:cs typeface="Open Sans"/>
              <a:sym typeface="Open Sans"/>
            </a:endParaRPr>
          </a:p>
          <a:p>
            <a:pPr marL="0" lvl="0" indent="0" algn="l" rtl="0">
              <a:spcBef>
                <a:spcPts val="6100"/>
              </a:spcBef>
              <a:spcAft>
                <a:spcPts val="0"/>
              </a:spcAft>
              <a:buNone/>
            </a:pPr>
            <a:r>
              <a:rPr lang="en" sz="4000" b="1" dirty="0">
                <a:solidFill>
                  <a:srgbClr val="002060"/>
                </a:solidFill>
                <a:latin typeface="Open Sans"/>
                <a:ea typeface="Open Sans"/>
                <a:cs typeface="Open Sans"/>
                <a:sym typeface="Open Sans"/>
              </a:rPr>
              <a:t>What would the BURN UP charts look like for Sprints 1-6?</a:t>
            </a:r>
            <a:endParaRPr sz="4000" b="1" dirty="0">
              <a:solidFill>
                <a:srgbClr val="002060"/>
              </a:solidFill>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US" sz="4000" dirty="0">
                <a:latin typeface="Open Sans"/>
                <a:ea typeface="Open Sans"/>
                <a:cs typeface="Open Sans"/>
                <a:sym typeface="Open Sans"/>
              </a:rPr>
              <a:t>The chart is placed to the right.</a:t>
            </a:r>
            <a:endParaRPr sz="4000" dirty="0">
              <a:latin typeface="Open Sans"/>
              <a:ea typeface="Open Sans"/>
              <a:cs typeface="Open Sans"/>
              <a:sym typeface="Open Sans"/>
            </a:endParaRPr>
          </a:p>
          <a:p>
            <a:pPr marL="0" lvl="0" indent="0" algn="l" rtl="0">
              <a:spcBef>
                <a:spcPts val="6100"/>
              </a:spcBef>
              <a:spcAft>
                <a:spcPts val="0"/>
              </a:spcAft>
              <a:buNone/>
            </a:pPr>
            <a:r>
              <a:rPr lang="en" sz="4000" b="1" dirty="0">
                <a:solidFill>
                  <a:srgbClr val="002060"/>
                </a:solidFill>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000" b="1" dirty="0">
              <a:solidFill>
                <a:srgbClr val="002060"/>
              </a:solidFill>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US" sz="4000" dirty="0">
                <a:latin typeface="Open Sans"/>
                <a:ea typeface="Open Sans"/>
                <a:cs typeface="Open Sans"/>
                <a:sym typeface="Open Sans"/>
              </a:rPr>
              <a:t>Based on the velocity of the previous sprints and the estimated story points for the remaining backlog items, it appeared that the team would be able to complete all the work in the backlog. However, the unexpected global pandemic caused a shift in priorities, and a new user story was added that required immediate attention. The team was able to reprioritize the backlog and complete the new user story, but it resulted in lower-priority items being pushed to future sprints.</a:t>
            </a:r>
          </a:p>
        </p:txBody>
      </p:sp>
      <p:pic>
        <p:nvPicPr>
          <p:cNvPr id="3" name="Picture 2">
            <a:extLst>
              <a:ext uri="{FF2B5EF4-FFF2-40B4-BE49-F238E27FC236}">
                <a16:creationId xmlns:a16="http://schemas.microsoft.com/office/drawing/2014/main" id="{A909E9D1-289F-578D-ABEF-3BE2C721E98A}"/>
              </a:ext>
            </a:extLst>
          </p:cNvPr>
          <p:cNvPicPr>
            <a:picLocks noChangeAspect="1"/>
          </p:cNvPicPr>
          <p:nvPr/>
        </p:nvPicPr>
        <p:blipFill>
          <a:blip r:embed="rId3"/>
          <a:stretch>
            <a:fillRect/>
          </a:stretch>
        </p:blipFill>
        <p:spPr>
          <a:xfrm>
            <a:off x="17137201" y="3285628"/>
            <a:ext cx="13671628" cy="7130582"/>
          </a:xfrm>
          <a:prstGeom prst="rect">
            <a:avLst/>
          </a:prstGeom>
        </p:spPr>
      </p:pic>
      <p:pic>
        <p:nvPicPr>
          <p:cNvPr id="5" name="Picture 4">
            <a:extLst>
              <a:ext uri="{FF2B5EF4-FFF2-40B4-BE49-F238E27FC236}">
                <a16:creationId xmlns:a16="http://schemas.microsoft.com/office/drawing/2014/main" id="{050441D1-C314-674B-AC5F-129A37DC036E}"/>
              </a:ext>
            </a:extLst>
          </p:cNvPr>
          <p:cNvPicPr>
            <a:picLocks noChangeAspect="1"/>
          </p:cNvPicPr>
          <p:nvPr/>
        </p:nvPicPr>
        <p:blipFill>
          <a:blip r:embed="rId4"/>
          <a:stretch>
            <a:fillRect/>
          </a:stretch>
        </p:blipFill>
        <p:spPr>
          <a:xfrm>
            <a:off x="17137200" y="11546508"/>
            <a:ext cx="13643553" cy="71305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6" name="Google Shape;156;p23"/>
          <p:cNvSpPr txBox="1">
            <a:spLocks noGrp="1"/>
          </p:cNvSpPr>
          <p:nvPr>
            <p:ph type="ctrTitle" idx="4294967295"/>
          </p:nvPr>
        </p:nvSpPr>
        <p:spPr>
          <a:xfrm>
            <a:off x="5728574" y="5187832"/>
            <a:ext cx="11952185" cy="8822596"/>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solidFill>
                  <a:srgbClr val="002060"/>
                </a:solidFill>
              </a:rPr>
              <a:t>User Stories in Sprint 6</a:t>
            </a:r>
            <a:br>
              <a:rPr lang="en" sz="9000" u="sng" dirty="0">
                <a:solidFill>
                  <a:srgbClr val="002060"/>
                </a:solidFill>
              </a:rPr>
            </a:br>
            <a:endParaRPr sz="9000" u="sng" dirty="0">
              <a:solidFill>
                <a:srgbClr val="002060"/>
              </a:solidFill>
            </a:endParaRPr>
          </a:p>
          <a:p>
            <a:pPr marL="0" lvl="0" indent="0" algn="l" rtl="0">
              <a:spcBef>
                <a:spcPts val="0"/>
              </a:spcBef>
              <a:spcAft>
                <a:spcPts val="0"/>
              </a:spcAft>
              <a:buClr>
                <a:schemeClr val="dk1"/>
              </a:buClr>
              <a:buSzPts val="1100"/>
              <a:buFont typeface="Arial"/>
              <a:buNone/>
            </a:pPr>
            <a:r>
              <a:rPr lang="en" sz="4500" b="0" dirty="0"/>
              <a:t>1. Story # 18 with 15 points</a:t>
            </a:r>
            <a:endParaRPr sz="4500" b="0" dirty="0"/>
          </a:p>
          <a:p>
            <a:pPr marL="0" lvl="0" indent="0" algn="l" rtl="0">
              <a:spcBef>
                <a:spcPts val="0"/>
              </a:spcBef>
              <a:spcAft>
                <a:spcPts val="0"/>
              </a:spcAft>
              <a:buClr>
                <a:schemeClr val="dk1"/>
              </a:buClr>
              <a:buSzPts val="1100"/>
              <a:buFont typeface="Arial"/>
              <a:buNone/>
            </a:pPr>
            <a:r>
              <a:rPr lang="en" sz="4500" b="0" dirty="0"/>
              <a:t>2. Story # 19 with 01 points</a:t>
            </a:r>
            <a:endParaRPr sz="4500" b="0" dirty="0"/>
          </a:p>
          <a:p>
            <a:pPr marL="0" lvl="0" indent="0" algn="l" rtl="0">
              <a:spcBef>
                <a:spcPts val="0"/>
              </a:spcBef>
              <a:spcAft>
                <a:spcPts val="0"/>
              </a:spcAft>
              <a:buClr>
                <a:schemeClr val="dk1"/>
              </a:buClr>
              <a:buSzPts val="1100"/>
              <a:buFont typeface="Arial"/>
              <a:buNone/>
            </a:pPr>
            <a:r>
              <a:rPr lang="en" sz="4500" b="0" dirty="0"/>
              <a:t>3. Story # 23 with 05 points</a:t>
            </a:r>
            <a:br>
              <a:rPr lang="en" sz="4500" b="0" dirty="0"/>
            </a:br>
            <a:endParaRPr sz="4500" dirty="0"/>
          </a:p>
          <a:p>
            <a:pPr marL="0" lvl="0" indent="0" algn="l" rtl="0">
              <a:spcBef>
                <a:spcPts val="0"/>
              </a:spcBef>
              <a:spcAft>
                <a:spcPts val="0"/>
              </a:spcAft>
              <a:buClr>
                <a:schemeClr val="dk1"/>
              </a:buClr>
              <a:buSzPts val="1100"/>
              <a:buFont typeface="Arial"/>
              <a:buNone/>
            </a:pPr>
            <a:r>
              <a:rPr lang="en" sz="4500" dirty="0">
                <a:solidFill>
                  <a:srgbClr val="002060"/>
                </a:solidFill>
              </a:rPr>
              <a:t>Total Sprint 5 Points: </a:t>
            </a:r>
            <a:r>
              <a:rPr lang="en" sz="4500" dirty="0"/>
              <a:t>21</a:t>
            </a:r>
            <a:endParaRPr sz="9000" u="sng" dirty="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2" name="Picture 1">
            <a:extLst>
              <a:ext uri="{FF2B5EF4-FFF2-40B4-BE49-F238E27FC236}">
                <a16:creationId xmlns:a16="http://schemas.microsoft.com/office/drawing/2014/main" id="{5A80E05F-A555-DC71-F98A-D738C79CC20B}"/>
              </a:ext>
            </a:extLst>
          </p:cNvPr>
          <p:cNvPicPr>
            <a:picLocks noChangeAspect="1"/>
          </p:cNvPicPr>
          <p:nvPr/>
        </p:nvPicPr>
        <p:blipFill>
          <a:blip r:embed="rId3"/>
          <a:stretch>
            <a:fillRect/>
          </a:stretch>
        </p:blipFill>
        <p:spPr>
          <a:xfrm>
            <a:off x="19098225" y="731676"/>
            <a:ext cx="12078314" cy="13362716"/>
          </a:xfrm>
          <a:prstGeom prst="rect">
            <a:avLst/>
          </a:prstGeom>
        </p:spPr>
      </p:pic>
      <p:sp>
        <p:nvSpPr>
          <p:cNvPr id="3" name="Google Shape;125;p19">
            <a:extLst>
              <a:ext uri="{FF2B5EF4-FFF2-40B4-BE49-F238E27FC236}">
                <a16:creationId xmlns:a16="http://schemas.microsoft.com/office/drawing/2014/main" id="{0D1D23E0-3DE2-8964-66D8-247BFCD53979}"/>
              </a:ext>
            </a:extLst>
          </p:cNvPr>
          <p:cNvSpPr txBox="1">
            <a:spLocks/>
          </p:cNvSpPr>
          <p:nvPr/>
        </p:nvSpPr>
        <p:spPr>
          <a:xfrm>
            <a:off x="5728573" y="929314"/>
            <a:ext cx="11952186" cy="3581700"/>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r>
              <a:rPr lang="en-US" sz="6600" u="sng" dirty="0">
                <a:solidFill>
                  <a:srgbClr val="002060"/>
                </a:solidFill>
              </a:rPr>
              <a:t>Sprint 6 Name</a:t>
            </a:r>
          </a:p>
          <a:p>
            <a:pPr marL="0" lvl="0" indent="0" algn="l" rtl="0">
              <a:spcBef>
                <a:spcPts val="0"/>
              </a:spcBef>
              <a:spcAft>
                <a:spcPts val="0"/>
              </a:spcAft>
              <a:buNone/>
            </a:pPr>
            <a:r>
              <a:rPr lang="en-US" sz="6600" b="0" dirty="0"/>
              <a:t>Improving User Experience and Sales Analysis</a:t>
            </a:r>
          </a:p>
        </p:txBody>
      </p:sp>
      <p:sp>
        <p:nvSpPr>
          <p:cNvPr id="4" name="Google Shape;124;p19">
            <a:extLst>
              <a:ext uri="{FF2B5EF4-FFF2-40B4-BE49-F238E27FC236}">
                <a16:creationId xmlns:a16="http://schemas.microsoft.com/office/drawing/2014/main" id="{B798C56B-CDE1-4911-45B9-625EDDD3BFB9}"/>
              </a:ext>
            </a:extLst>
          </p:cNvPr>
          <p:cNvSpPr txBox="1">
            <a:spLocks/>
          </p:cNvSpPr>
          <p:nvPr/>
        </p:nvSpPr>
        <p:spPr>
          <a:xfrm>
            <a:off x="682255" y="929314"/>
            <a:ext cx="4692137" cy="20116799"/>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pPr algn="ctr"/>
            <a:r>
              <a:rPr lang="en-US" sz="7200">
                <a:solidFill>
                  <a:srgbClr val="002060"/>
                </a:solidFill>
              </a:rPr>
              <a:t>A-Team</a:t>
            </a:r>
            <a:endParaRPr lang="en-US" sz="7200" dirty="0">
              <a:solidFill>
                <a:srgbClr val="002060"/>
              </a:solidFill>
            </a:endParaRPr>
          </a:p>
        </p:txBody>
      </p:sp>
      <p:sp>
        <p:nvSpPr>
          <p:cNvPr id="5" name="Google Shape;127;p19">
            <a:extLst>
              <a:ext uri="{FF2B5EF4-FFF2-40B4-BE49-F238E27FC236}">
                <a16:creationId xmlns:a16="http://schemas.microsoft.com/office/drawing/2014/main" id="{FFA190BA-5C9F-96D1-D697-E1E1BF981290}"/>
              </a:ext>
            </a:extLst>
          </p:cNvPr>
          <p:cNvSpPr txBox="1">
            <a:spLocks/>
          </p:cNvSpPr>
          <p:nvPr/>
        </p:nvSpPr>
        <p:spPr>
          <a:xfrm>
            <a:off x="5728573" y="14214357"/>
            <a:ext cx="25408208" cy="6831756"/>
          </a:xfrm>
          <a:prstGeom prst="rect">
            <a:avLst/>
          </a:prstGeom>
          <a:noFill/>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10700"/>
              <a:buFont typeface="Raleway"/>
              <a:buNone/>
              <a:defRPr sz="10700" b="1" i="0" u="none" strike="noStrike" cap="none">
                <a:solidFill>
                  <a:srgbClr val="000000"/>
                </a:solidFill>
                <a:latin typeface="Raleway"/>
                <a:ea typeface="Raleway"/>
                <a:cs typeface="Raleway"/>
                <a:sym typeface="Raleway"/>
              </a:defRPr>
            </a:lvl9pPr>
          </a:lstStyle>
          <a:p>
            <a:r>
              <a:rPr lang="en-US" sz="2800" dirty="0">
                <a:solidFill>
                  <a:srgbClr val="002060"/>
                </a:solidFill>
              </a:rPr>
              <a:t>Narrative: </a:t>
            </a:r>
            <a:br>
              <a:rPr lang="en-US" sz="2800" dirty="0">
                <a:solidFill>
                  <a:srgbClr val="002060"/>
                </a:solidFill>
              </a:rPr>
            </a:br>
            <a:r>
              <a:rPr lang="en-US" sz="2800" b="0" dirty="0">
                <a:solidFill>
                  <a:schemeClr val="bg2"/>
                </a:solidFill>
              </a:rPr>
              <a:t>In sprint 6, Mark, the Manager, wants to ensure the website is highly available for customers to purchase software by targeting a 99.99% uptime. He also wants to have the ability to approve software for sale so that the Site Administrator can publish the software on the website for customer purchase. Additionally, a BOGO offer will be implemented for equal or lower-priced items to enhance customer value.</a:t>
            </a:r>
          </a:p>
          <a:p>
            <a:r>
              <a:rPr lang="en-US" sz="2800" dirty="0">
                <a:solidFill>
                  <a:srgbClr val="002060"/>
                </a:solidFill>
              </a:rPr>
              <a:t>Results: </a:t>
            </a:r>
            <a:br>
              <a:rPr lang="en-US" sz="2800" dirty="0">
                <a:solidFill>
                  <a:srgbClr val="002060"/>
                </a:solidFill>
              </a:rPr>
            </a:br>
            <a:r>
              <a:rPr lang="en-US" sz="2800" b="0" dirty="0">
                <a:solidFill>
                  <a:schemeClr val="bg2"/>
                </a:solidFill>
              </a:rPr>
              <a:t>The team successfully implemented a high availability strategy for the website, resulting in a 99.99% uptime for customers. Mark was also able to review and approve software for sale, allowing the Site Administrator to publish software for customer purchase. The BOGO offer was also implemented, increasing customer satisfaction and value.</a:t>
            </a:r>
          </a:p>
          <a:p>
            <a:r>
              <a:rPr lang="en-US" sz="2800" dirty="0">
                <a:solidFill>
                  <a:srgbClr val="002060"/>
                </a:solidFill>
              </a:rPr>
              <a:t>Learnings: </a:t>
            </a:r>
            <a:br>
              <a:rPr lang="en-US" sz="2800" dirty="0">
                <a:solidFill>
                  <a:srgbClr val="002060"/>
                </a:solidFill>
              </a:rPr>
            </a:br>
            <a:r>
              <a:rPr lang="en-US" sz="2800" b="0" dirty="0">
                <a:solidFill>
                  <a:schemeClr val="bg2"/>
                </a:solidFill>
              </a:rPr>
              <a:t>The team learned the importance of having a highly available website and the benefits of implementing a BOGO offer to increase customer value. They also gained experience in managing software approvals and the associated processes.</a:t>
            </a:r>
          </a:p>
          <a:p>
            <a:r>
              <a:rPr lang="en-US" sz="2800" dirty="0">
                <a:solidFill>
                  <a:srgbClr val="002060"/>
                </a:solidFill>
              </a:rPr>
              <a:t>Risks: </a:t>
            </a:r>
            <a:br>
              <a:rPr lang="en-US" sz="2800" b="0" dirty="0">
                <a:solidFill>
                  <a:schemeClr val="bg2"/>
                </a:solidFill>
              </a:rPr>
            </a:br>
            <a:r>
              <a:rPr lang="en-US" sz="2800" b="0" dirty="0">
                <a:solidFill>
                  <a:schemeClr val="bg2"/>
                </a:solidFill>
              </a:rPr>
              <a:t>The risks associated with implementing these stories include potential website downtime during implementation and the possibility of incorrect software approvals, leading to customer dissatisfaction. The team mitigated these risks by conducting thorough testing and validation before deploying any changes.</a:t>
            </a:r>
          </a:p>
        </p:txBody>
      </p:sp>
    </p:spTree>
    <p:extLst>
      <p:ext uri="{BB962C8B-B14F-4D97-AF65-F5344CB8AC3E}">
        <p14:creationId xmlns:p14="http://schemas.microsoft.com/office/powerpoint/2010/main" val="180357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475" y="734275"/>
            <a:ext cx="30674400" cy="3996751"/>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solidFill>
                  <a:srgbClr val="002060"/>
                </a:solidFill>
                <a:latin typeface="Open Sans"/>
                <a:ea typeface="Open Sans"/>
                <a:cs typeface="Open Sans"/>
                <a:sym typeface="Open Sans"/>
              </a:rPr>
              <a:t>BVIR for Management Questions</a:t>
            </a:r>
            <a:r>
              <a:rPr lang="en" sz="4800" b="1" dirty="0">
                <a:solidFill>
                  <a:srgbClr val="002060"/>
                </a:solidFill>
                <a:latin typeface="Open Sans"/>
                <a:ea typeface="Open Sans"/>
                <a:cs typeface="Open Sans"/>
                <a:sym typeface="Open Sans"/>
              </a:rPr>
              <a:t> </a:t>
            </a: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endParaRPr sz="4800" b="1" dirty="0">
              <a:solidFill>
                <a:srgbClr val="00206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rgbClr val="002060"/>
                </a:solidFill>
                <a:latin typeface="Open Sans"/>
                <a:ea typeface="Open Sans"/>
                <a:cs typeface="Open Sans"/>
                <a:sym typeface="Open Sans"/>
              </a:rPr>
              <a:t>Which charts would you want to include in the BVIR that Management would need and why?</a:t>
            </a:r>
            <a:r>
              <a:rPr lang="en" sz="4800" dirty="0">
                <a:solidFill>
                  <a:srgbClr val="002060"/>
                </a:solidFill>
                <a:latin typeface="Open Sans"/>
                <a:ea typeface="Open Sans"/>
                <a:cs typeface="Open Sans"/>
                <a:sym typeface="Open Sans"/>
              </a:rPr>
              <a:t> </a:t>
            </a: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r>
              <a:rPr lang="en" sz="4800" dirty="0">
                <a:solidFill>
                  <a:srgbClr val="002060"/>
                </a:solidFill>
                <a:latin typeface="Open Sans"/>
                <a:ea typeface="Open Sans"/>
                <a:cs typeface="Open Sans"/>
                <a:sym typeface="Open Sans"/>
              </a:rPr>
              <a:t>Move the Orange boxes to the correct column below</a:t>
            </a:r>
            <a:br>
              <a:rPr lang="en" sz="4800" dirty="0">
                <a:solidFill>
                  <a:srgbClr val="002060"/>
                </a:solidFill>
                <a:latin typeface="Open Sans"/>
                <a:ea typeface="Open Sans"/>
                <a:cs typeface="Open Sans"/>
                <a:sym typeface="Open Sans"/>
              </a:rPr>
            </a:br>
            <a:endParaRPr sz="4400" b="1" dirty="0">
              <a:latin typeface="Open Sans"/>
              <a:ea typeface="Open Sans"/>
              <a:cs typeface="Open Sans"/>
              <a:sym typeface="Open Sans"/>
            </a:endParaRPr>
          </a:p>
          <a:p>
            <a:r>
              <a:rPr lang="en-US" sz="4400" b="0" dirty="0">
                <a:latin typeface="Open Sans"/>
                <a:ea typeface="Open Sans"/>
                <a:cs typeface="Open Sans"/>
                <a:sym typeface="Open Sans"/>
              </a:rPr>
              <a:t>As the leader of the project, I prioritize transparency in reporting the project status to management, and I believe the Burn up and Burn down charts provide sufficient information on the project's progress without overwhelming management with excessive charts. We faced some disruptions in the project flow during Sprint 4, including a serious security risk that needed immediate resolution. In Sprint 5, we had to address significant user experience issues to prevent customer losses, and in Sprint 6, the pandemic forced us to prioritize the BOGO promo as our top priority. The Burn Up and Burn Down charts are suitable for management as they demonstrate value being delivered, constant and sustainable progress, and the team's adherence to delivering what was promised. The Committed vs Delivered Chart is useful to ensure that the team is not adding unnecessary features and driving up costs or delivering less than expected per sprint. However, I would avoid using the Story Point Cost per Team chart as it may lead us into a complex analysis that could be unproductive.</a:t>
            </a:r>
            <a:br>
              <a:rPr lang="en-US" sz="4400" b="0" dirty="0">
                <a:latin typeface="Open Sans"/>
                <a:ea typeface="Open Sans"/>
                <a:cs typeface="Open Sans"/>
                <a:sym typeface="Open Sans"/>
              </a:rPr>
            </a:br>
            <a:endParaRPr sz="4400" b="0" dirty="0">
              <a:latin typeface="Open Sans"/>
              <a:ea typeface="Open Sans"/>
              <a:cs typeface="Open Sans"/>
              <a:sym typeface="Open Sans"/>
            </a:endParaRPr>
          </a:p>
        </p:txBody>
      </p:sp>
      <p:cxnSp>
        <p:nvCxnSpPr>
          <p:cNvPr id="195" name="Google Shape;195;p28"/>
          <p:cNvCxnSpPr>
            <a:cxnSpLocks/>
          </p:cNvCxnSpPr>
          <p:nvPr/>
        </p:nvCxnSpPr>
        <p:spPr>
          <a:xfrm>
            <a:off x="16270388" y="12821489"/>
            <a:ext cx="0" cy="7851902"/>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6380916" y="12821489"/>
            <a:ext cx="3965700" cy="14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u="sng" dirty="0">
                <a:latin typeface="Open Sans"/>
                <a:ea typeface="Open Sans"/>
                <a:cs typeface="Open Sans"/>
                <a:sym typeface="Open Sans"/>
              </a:rPr>
              <a:t>Included</a:t>
            </a:r>
            <a:endParaRPr sz="6000" b="1" u="sng" dirty="0">
              <a:latin typeface="Open Sans"/>
              <a:ea typeface="Open Sans"/>
              <a:cs typeface="Open Sans"/>
              <a:sym typeface="Open Sans"/>
            </a:endParaRPr>
          </a:p>
        </p:txBody>
      </p:sp>
      <p:sp>
        <p:nvSpPr>
          <p:cNvPr id="197" name="Google Shape;197;p28"/>
          <p:cNvSpPr txBox="1"/>
          <p:nvPr/>
        </p:nvSpPr>
        <p:spPr>
          <a:xfrm>
            <a:off x="20009237" y="12821489"/>
            <a:ext cx="6235200" cy="14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u="sng" dirty="0">
                <a:latin typeface="Open Sans"/>
                <a:ea typeface="Open Sans"/>
                <a:cs typeface="Open Sans"/>
                <a:sym typeface="Open Sans"/>
              </a:rPr>
              <a:t>Not included</a:t>
            </a:r>
            <a:endParaRPr sz="6000" b="1" u="sng" dirty="0">
              <a:latin typeface="Open Sans"/>
              <a:ea typeface="Open Sans"/>
              <a:cs typeface="Open Sans"/>
              <a:sym typeface="Open Sans"/>
            </a:endParaRPr>
          </a:p>
          <a:p>
            <a:pPr marL="0" lvl="0" indent="0" algn="l" rtl="0">
              <a:spcBef>
                <a:spcPts val="0"/>
              </a:spcBef>
              <a:spcAft>
                <a:spcPts val="0"/>
              </a:spcAft>
              <a:buNone/>
            </a:pPr>
            <a:endParaRPr sz="6000" dirty="0">
              <a:latin typeface="Open Sans"/>
              <a:ea typeface="Open Sans"/>
              <a:cs typeface="Open Sans"/>
              <a:sym typeface="Open Sans"/>
            </a:endParaRPr>
          </a:p>
        </p:txBody>
      </p:sp>
      <p:sp>
        <p:nvSpPr>
          <p:cNvPr id="198" name="Google Shape;198;p28"/>
          <p:cNvSpPr txBox="1"/>
          <p:nvPr/>
        </p:nvSpPr>
        <p:spPr>
          <a:xfrm>
            <a:off x="4875066" y="16935784"/>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Down Charts</a:t>
            </a:r>
            <a:endParaRPr sz="6000" dirty="0">
              <a:latin typeface="Open Sans"/>
              <a:ea typeface="Open Sans"/>
              <a:cs typeface="Open Sans"/>
              <a:sym typeface="Open Sans"/>
            </a:endParaRPr>
          </a:p>
        </p:txBody>
      </p:sp>
      <p:sp>
        <p:nvSpPr>
          <p:cNvPr id="199" name="Google Shape;199;p28"/>
          <p:cNvSpPr txBox="1"/>
          <p:nvPr/>
        </p:nvSpPr>
        <p:spPr>
          <a:xfrm>
            <a:off x="4875066" y="15674023"/>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Up Charts</a:t>
            </a:r>
            <a:endParaRPr sz="6000" dirty="0">
              <a:latin typeface="Open Sans"/>
              <a:ea typeface="Open Sans"/>
              <a:cs typeface="Open Sans"/>
              <a:sym typeface="Open Sans"/>
            </a:endParaRPr>
          </a:p>
        </p:txBody>
      </p:sp>
      <p:sp>
        <p:nvSpPr>
          <p:cNvPr id="200" name="Google Shape;200;p28"/>
          <p:cNvSpPr txBox="1"/>
          <p:nvPr/>
        </p:nvSpPr>
        <p:spPr>
          <a:xfrm>
            <a:off x="3626118" y="18197545"/>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Committed vs. Delivered Chart</a:t>
            </a:r>
            <a:endParaRPr sz="6000" dirty="0">
              <a:latin typeface="Open Sans"/>
              <a:ea typeface="Open Sans"/>
              <a:cs typeface="Open Sans"/>
              <a:sym typeface="Open Sans"/>
            </a:endParaRPr>
          </a:p>
        </p:txBody>
      </p:sp>
      <p:sp>
        <p:nvSpPr>
          <p:cNvPr id="201" name="Google Shape;201;p28"/>
          <p:cNvSpPr txBox="1"/>
          <p:nvPr/>
        </p:nvSpPr>
        <p:spPr>
          <a:xfrm>
            <a:off x="17656969" y="18197545"/>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Story Point Cost per Team</a:t>
            </a: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solidFill>
                  <a:srgbClr val="002060"/>
                </a:solidFill>
                <a:latin typeface="Open Sans"/>
                <a:ea typeface="Open Sans"/>
                <a:cs typeface="Open Sans"/>
                <a:sym typeface="Open Sans"/>
              </a:rPr>
              <a:t>Creating the BVIR for Management</a:t>
            </a: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r>
              <a:rPr lang="en" sz="4800" b="1" dirty="0">
                <a:solidFill>
                  <a:srgbClr val="002060"/>
                </a:solidFill>
                <a:latin typeface="Open Sans"/>
                <a:ea typeface="Open Sans"/>
                <a:cs typeface="Open Sans"/>
                <a:sym typeface="Open Sans"/>
              </a:rPr>
              <a:t>Questions to answer before you start the BVIR</a:t>
            </a:r>
            <a:endParaRPr sz="4800" b="1" dirty="0">
              <a:solidFill>
                <a:srgbClr val="002060"/>
              </a:solidFill>
              <a:latin typeface="Open Sans"/>
              <a:ea typeface="Open Sans"/>
              <a:cs typeface="Open Sans"/>
              <a:sym typeface="Open Sans"/>
            </a:endParaRPr>
          </a:p>
          <a:p>
            <a:pPr marL="457200" lvl="0" indent="0" algn="l" rtl="0">
              <a:spcBef>
                <a:spcPts val="0"/>
              </a:spcBef>
              <a:spcAft>
                <a:spcPts val="0"/>
              </a:spcAft>
              <a:buNone/>
            </a:pPr>
            <a:endParaRPr sz="4800" b="1" dirty="0">
              <a:solidFill>
                <a:srgbClr val="002060"/>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rgbClr val="002060"/>
                </a:solidFill>
                <a:latin typeface="Open Sans"/>
                <a:ea typeface="Open Sans"/>
                <a:cs typeface="Open Sans"/>
                <a:sym typeface="Open Sans"/>
              </a:rPr>
              <a:t>What would tell Management if they want to know the details about actual stories?</a:t>
            </a:r>
            <a:endParaRPr sz="4800" b="1" dirty="0">
              <a:solidFill>
                <a:srgbClr val="002060"/>
              </a:solidFill>
              <a:latin typeface="Open Sans"/>
              <a:ea typeface="Open Sans"/>
              <a:cs typeface="Open Sans"/>
              <a:sym typeface="Open Sans"/>
            </a:endParaRPr>
          </a:p>
          <a:p>
            <a:pPr marL="0" lvl="0" indent="0" algn="l" rtl="0">
              <a:spcBef>
                <a:spcPts val="0"/>
              </a:spcBef>
              <a:spcAft>
                <a:spcPts val="0"/>
              </a:spcAft>
              <a:buNone/>
            </a:pPr>
            <a:r>
              <a:rPr lang="en" sz="4800" dirty="0">
                <a:solidFill>
                  <a:srgbClr val="002060"/>
                </a:solidFill>
                <a:latin typeface="Open Sans"/>
                <a:ea typeface="Open Sans"/>
                <a:cs typeface="Open Sans"/>
                <a:sym typeface="Open Sans"/>
              </a:rPr>
              <a:t>[Select from the choices below]</a:t>
            </a:r>
            <a:endParaRPr sz="4800" dirty="0">
              <a:solidFill>
                <a:srgbClr val="002060"/>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rgbClr val="002060"/>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rgbClr val="002060"/>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rgbClr val="002060"/>
                </a:solidFill>
                <a:latin typeface="Open Sans"/>
                <a:ea typeface="Open Sans"/>
                <a:cs typeface="Open Sans"/>
                <a:sym typeface="Open Sans"/>
              </a:rPr>
              <a:t>Absolutely, let's get into the details!</a:t>
            </a:r>
            <a:endParaRPr sz="4800" dirty="0">
              <a:solidFill>
                <a:srgbClr val="002060"/>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rgbClr val="002060"/>
                </a:solidFill>
                <a:latin typeface="Open Sans"/>
                <a:ea typeface="Open Sans"/>
                <a:cs typeface="Open Sans"/>
                <a:sym typeface="Open Sans"/>
              </a:rPr>
              <a:t>No, that is none of your business</a:t>
            </a: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endParaRPr sz="4800" dirty="0">
              <a:solidFill>
                <a:srgbClr val="002060"/>
              </a:solidFill>
              <a:latin typeface="Open Sans"/>
              <a:ea typeface="Open Sans"/>
              <a:cs typeface="Open Sans"/>
              <a:sym typeface="Open Sans"/>
            </a:endParaRPr>
          </a:p>
          <a:p>
            <a:pPr marL="0" lvl="0" indent="0" algn="l" rtl="0">
              <a:spcBef>
                <a:spcPts val="0"/>
              </a:spcBef>
              <a:spcAft>
                <a:spcPts val="0"/>
              </a:spcAft>
              <a:buNone/>
            </a:pPr>
            <a:r>
              <a:rPr lang="en" sz="4800" dirty="0">
                <a:solidFill>
                  <a:srgbClr val="002060"/>
                </a:solidFill>
                <a:latin typeface="Open Sans"/>
                <a:ea typeface="Open Sans"/>
                <a:cs typeface="Open Sans"/>
                <a:sym typeface="Open Sans"/>
              </a:rPr>
              <a:t>Which of the above did you choose (1,2,3) and why?</a:t>
            </a:r>
            <a:endParaRPr sz="4800" dirty="0">
              <a:solidFill>
                <a:srgbClr val="002060"/>
              </a:solidFill>
              <a:latin typeface="Open Sans"/>
              <a:ea typeface="Open Sans"/>
              <a:cs typeface="Open Sans"/>
              <a:sym typeface="Open Sans"/>
            </a:endParaRPr>
          </a:p>
          <a:p>
            <a:r>
              <a:rPr lang="en" sz="4800" dirty="0">
                <a:solidFill>
                  <a:srgbClr val="002060"/>
                </a:solidFill>
                <a:latin typeface="Open Sans"/>
                <a:ea typeface="Open Sans"/>
                <a:cs typeface="Open Sans"/>
                <a:sym typeface="Open Sans"/>
              </a:rPr>
              <a:t>[Your Answer]</a:t>
            </a:r>
            <a:br>
              <a:rPr lang="en" sz="4800" dirty="0">
                <a:solidFill>
                  <a:srgbClr val="002060"/>
                </a:solidFill>
                <a:latin typeface="Open Sans"/>
                <a:ea typeface="Open Sans"/>
                <a:cs typeface="Open Sans"/>
                <a:sym typeface="Open Sans"/>
              </a:rPr>
            </a:br>
            <a:br>
              <a:rPr lang="en" sz="4800" dirty="0">
                <a:solidFill>
                  <a:srgbClr val="002060"/>
                </a:solidFill>
                <a:latin typeface="Open Sans"/>
                <a:ea typeface="Open Sans"/>
                <a:cs typeface="Open Sans"/>
                <a:sym typeface="Open Sans"/>
              </a:rPr>
            </a:br>
            <a:r>
              <a:rPr lang="en-US" sz="4800" b="0" dirty="0">
                <a:solidFill>
                  <a:schemeClr val="bg2"/>
                </a:solidFill>
                <a:latin typeface="Open Sans"/>
                <a:ea typeface="Open Sans"/>
                <a:cs typeface="Open Sans"/>
                <a:sym typeface="Open Sans"/>
              </a:rPr>
              <a:t>I’d choose 1 because it clearly explains and underlines the roles for Management and for the Team in a true Agile working environment.</a:t>
            </a:r>
            <a:endParaRPr sz="4800" b="0" dirty="0">
              <a:solidFill>
                <a:schemeClr val="bg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solidFill>
                  <a:schemeClr val="accent5"/>
                </a:solidFill>
                <a:latin typeface="Open Sans"/>
                <a:ea typeface="Open Sans"/>
                <a:cs typeface="Open Sans"/>
                <a:sym typeface="Open Sans"/>
              </a:rPr>
              <a:t>Creating the BVIR for Management</a:t>
            </a:r>
            <a:endParaRPr sz="4800" dirty="0">
              <a:solidFill>
                <a:schemeClr val="accent5"/>
              </a:solidFill>
              <a:latin typeface="Open Sans"/>
              <a:ea typeface="Open Sans"/>
              <a:cs typeface="Open Sans"/>
              <a:sym typeface="Open Sans"/>
            </a:endParaRPr>
          </a:p>
          <a:p>
            <a:pPr marL="0" lvl="0" indent="0" algn="l" rtl="0">
              <a:spcBef>
                <a:spcPts val="0"/>
              </a:spcBef>
              <a:spcAft>
                <a:spcPts val="0"/>
              </a:spcAft>
              <a:buNone/>
            </a:pPr>
            <a:r>
              <a:rPr lang="en" sz="4800" b="1" dirty="0">
                <a:solidFill>
                  <a:schemeClr val="accent5"/>
                </a:solidFill>
                <a:latin typeface="Open Sans"/>
                <a:ea typeface="Open Sans"/>
                <a:cs typeface="Open Sans"/>
                <a:sym typeface="Open Sans"/>
              </a:rPr>
              <a:t>Questions to answer before you start the BVIR</a:t>
            </a:r>
            <a:endParaRPr sz="4800" b="1" dirty="0">
              <a:solidFill>
                <a:schemeClr val="accent5"/>
              </a:solidFill>
              <a:latin typeface="Open Sans"/>
              <a:ea typeface="Open Sans"/>
              <a:cs typeface="Open Sans"/>
              <a:sym typeface="Open Sans"/>
            </a:endParaRPr>
          </a:p>
          <a:p>
            <a:pPr marL="457200" lvl="0" indent="0" algn="l" rtl="0">
              <a:spcBef>
                <a:spcPts val="0"/>
              </a:spcBef>
              <a:spcAft>
                <a:spcPts val="0"/>
              </a:spcAft>
              <a:buNone/>
            </a:pPr>
            <a:endParaRPr sz="4800" b="1" dirty="0">
              <a:solidFill>
                <a:schemeClr val="accent5"/>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accent5"/>
                </a:solidFill>
                <a:latin typeface="Open Sans"/>
                <a:ea typeface="Open Sans"/>
                <a:cs typeface="Open Sans"/>
                <a:sym typeface="Open Sans"/>
              </a:rPr>
              <a:t>Is it project considered a failure because backlog items still remain? Explain. </a:t>
            </a:r>
            <a:endParaRPr sz="4800" b="1" dirty="0">
              <a:solidFill>
                <a:schemeClr val="accent5"/>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dirty="0">
                <a:solidFill>
                  <a:schemeClr val="accent5"/>
                </a:solidFill>
                <a:latin typeface="Open Sans"/>
                <a:ea typeface="Open Sans"/>
                <a:cs typeface="Open Sans"/>
                <a:sym typeface="Open Sans"/>
              </a:rPr>
              <a:t>[Your Answer]</a:t>
            </a:r>
            <a:endParaRPr sz="4800" dirty="0">
              <a:solidFill>
                <a:schemeClr val="accent5"/>
              </a:solidFill>
              <a:latin typeface="Open Sans"/>
              <a:ea typeface="Open Sans"/>
              <a:cs typeface="Open Sans"/>
              <a:sym typeface="Open Sans"/>
            </a:endParaRPr>
          </a:p>
          <a:p>
            <a:pPr>
              <a:buClr>
                <a:schemeClr val="dk1"/>
              </a:buClr>
              <a:buSzPts val="1100"/>
            </a:pPr>
            <a:br>
              <a:rPr lang="en-US" sz="4800" dirty="0">
                <a:solidFill>
                  <a:schemeClr val="dk2"/>
                </a:solidFill>
                <a:latin typeface="Open Sans"/>
                <a:ea typeface="Open Sans"/>
                <a:cs typeface="Open Sans"/>
                <a:sym typeface="Open Sans"/>
              </a:rPr>
            </a:br>
            <a:r>
              <a:rPr lang="en-US" sz="4800" b="0" dirty="0">
                <a:solidFill>
                  <a:schemeClr val="bg2"/>
                </a:solidFill>
                <a:latin typeface="Open Sans"/>
                <a:ea typeface="Open Sans"/>
                <a:cs typeface="Open Sans"/>
                <a:sym typeface="Open Sans"/>
              </a:rPr>
              <a:t>The mere presence of backlog items does not necessarily mean that the project is a failure. In Agile project management, it is common for teams to maintain a product backlog that includes items that have not yet been completed or delivered. It is the responsibility of the team to prioritize the backlog items and work on them in the order of their importance, based on the product vision and stakeholder needs. As long as the team is making progress towards completing the most important backlog items, and the product is delivering value to stakeholders, the project can still be considered a success. Therefore, the presence of backlog items alone should not be used as the sole measure of project success or failure.</a:t>
            </a:r>
            <a:br>
              <a:rPr lang="en-US" sz="4800" b="0" dirty="0">
                <a:solidFill>
                  <a:schemeClr val="bg2"/>
                </a:solidFill>
                <a:latin typeface="Open Sans"/>
                <a:ea typeface="Open Sans"/>
                <a:cs typeface="Open Sans"/>
                <a:sym typeface="Open Sans"/>
              </a:rPr>
            </a:br>
            <a:endParaRPr sz="4800" b="0" dirty="0">
              <a:solidFill>
                <a:schemeClr val="bg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a:latin typeface="Open Sans"/>
                <a:ea typeface="Open Sans"/>
                <a:cs typeface="Open Sans"/>
                <a:sym typeface="Open Sans"/>
              </a:rPr>
              <a:t>BVIR for Management</a:t>
            </a:r>
            <a:endParaRPr sz="6200" b="1">
              <a:latin typeface="Open Sans"/>
              <a:ea typeface="Open Sans"/>
              <a:cs typeface="Open Sans"/>
              <a:sym typeface="Open Sans"/>
            </a:endParaRPr>
          </a:p>
          <a:p>
            <a:pPr marL="0" lvl="0" indent="0" algn="l" rtl="0">
              <a:spcBef>
                <a:spcPts val="0"/>
              </a:spcBef>
              <a:spcAft>
                <a:spcPts val="0"/>
              </a:spcAft>
              <a:buNone/>
            </a:pPr>
            <a:r>
              <a:rPr lang="en" sz="6200" b="1">
                <a:latin typeface="Open Sans"/>
                <a:ea typeface="Open Sans"/>
                <a:cs typeface="Open Sans"/>
                <a:sym typeface="Open Sans"/>
              </a:rPr>
              <a:t>[Use this slide to create your BVIR. We have not provided a template for this, you get to decide what it looks like using the information from the previous slide]</a:t>
            </a:r>
            <a:endParaRPr sz="62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a:p>
            <a:pPr marL="0" lvl="0" indent="0" algn="l" rtl="0">
              <a:spcBef>
                <a:spcPts val="0"/>
              </a:spcBef>
              <a:spcAft>
                <a:spcPts val="0"/>
              </a:spcAft>
              <a:buNone/>
            </a:pPr>
            <a:endParaRPr sz="480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p:txBody>
      </p:sp>
      <p:sp>
        <p:nvSpPr>
          <p:cNvPr id="2" name="Google Shape;217;p31">
            <a:extLst>
              <a:ext uri="{FF2B5EF4-FFF2-40B4-BE49-F238E27FC236}">
                <a16:creationId xmlns:a16="http://schemas.microsoft.com/office/drawing/2014/main" id="{411D7F9B-3744-F04D-1C08-4C8EF7721D86}"/>
              </a:ext>
            </a:extLst>
          </p:cNvPr>
          <p:cNvSpPr txBox="1"/>
          <p:nvPr/>
        </p:nvSpPr>
        <p:spPr>
          <a:xfrm>
            <a:off x="5523957" y="14878316"/>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dirty="0">
                <a:solidFill>
                  <a:srgbClr val="000000"/>
                </a:solidFill>
              </a:rPr>
              <a:t>MVP VISION</a:t>
            </a:r>
            <a:endParaRPr sz="9000" dirty="0">
              <a:solidFill>
                <a:srgbClr val="000000"/>
              </a:solidFill>
            </a:endParaRPr>
          </a:p>
        </p:txBody>
      </p:sp>
      <p:sp>
        <p:nvSpPr>
          <p:cNvPr id="3" name="Google Shape;218;p31">
            <a:extLst>
              <a:ext uri="{FF2B5EF4-FFF2-40B4-BE49-F238E27FC236}">
                <a16:creationId xmlns:a16="http://schemas.microsoft.com/office/drawing/2014/main" id="{BD657C7A-627E-E79B-D737-8F29B6A74733}"/>
              </a:ext>
            </a:extLst>
          </p:cNvPr>
          <p:cNvSpPr txBox="1"/>
          <p:nvPr/>
        </p:nvSpPr>
        <p:spPr>
          <a:xfrm>
            <a:off x="5523957" y="6756512"/>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dirty="0">
                <a:solidFill>
                  <a:srgbClr val="000000"/>
                </a:solidFill>
              </a:rPr>
              <a:t>Team Name</a:t>
            </a:r>
            <a:endParaRPr sz="9600" dirty="0">
              <a:solidFill>
                <a:srgbClr val="000000"/>
              </a:solidFill>
            </a:endParaRPr>
          </a:p>
        </p:txBody>
      </p:sp>
      <p:pic>
        <p:nvPicPr>
          <p:cNvPr id="4" name="Google Shape;222;p31" title="Chart">
            <a:extLst>
              <a:ext uri="{FF2B5EF4-FFF2-40B4-BE49-F238E27FC236}">
                <a16:creationId xmlns:a16="http://schemas.microsoft.com/office/drawing/2014/main" id="{20CD2CD1-A84B-8906-EE6D-7B0ED94DE530}"/>
              </a:ext>
            </a:extLst>
          </p:cNvPr>
          <p:cNvPicPr preferRelativeResize="0"/>
          <p:nvPr/>
        </p:nvPicPr>
        <p:blipFill>
          <a:blip r:embed="rId3">
            <a:alphaModFix/>
          </a:blip>
          <a:stretch>
            <a:fillRect/>
          </a:stretch>
        </p:blipFill>
        <p:spPr>
          <a:xfrm>
            <a:off x="17027050" y="6756512"/>
            <a:ext cx="9580711" cy="6344683"/>
          </a:xfrm>
          <a:prstGeom prst="rect">
            <a:avLst/>
          </a:prstGeom>
          <a:noFill/>
          <a:ln>
            <a:noFill/>
          </a:ln>
        </p:spPr>
      </p:pic>
      <p:pic>
        <p:nvPicPr>
          <p:cNvPr id="5" name="Google Shape;223;p31" title="Chart">
            <a:extLst>
              <a:ext uri="{FF2B5EF4-FFF2-40B4-BE49-F238E27FC236}">
                <a16:creationId xmlns:a16="http://schemas.microsoft.com/office/drawing/2014/main" id="{75211050-E328-342C-4CAA-AFBF939DF488}"/>
              </a:ext>
            </a:extLst>
          </p:cNvPr>
          <p:cNvPicPr preferRelativeResize="0"/>
          <p:nvPr/>
        </p:nvPicPr>
        <p:blipFill>
          <a:blip r:embed="rId4">
            <a:alphaModFix/>
          </a:blip>
          <a:stretch>
            <a:fillRect/>
          </a:stretch>
        </p:blipFill>
        <p:spPr>
          <a:xfrm>
            <a:off x="17121510" y="12639980"/>
            <a:ext cx="9533481" cy="5485902"/>
          </a:xfrm>
          <a:prstGeom prst="rect">
            <a:avLst/>
          </a:prstGeom>
          <a:noFill/>
          <a:ln>
            <a:noFill/>
          </a:ln>
        </p:spPr>
      </p:pic>
      <p:sp>
        <p:nvSpPr>
          <p:cNvPr id="6" name="Google Shape;219;p31">
            <a:extLst>
              <a:ext uri="{FF2B5EF4-FFF2-40B4-BE49-F238E27FC236}">
                <a16:creationId xmlns:a16="http://schemas.microsoft.com/office/drawing/2014/main" id="{14AD82BB-7F68-49BD-C5BA-012BE365EFCA}"/>
              </a:ext>
            </a:extLst>
          </p:cNvPr>
          <p:cNvSpPr txBox="1"/>
          <p:nvPr/>
        </p:nvSpPr>
        <p:spPr>
          <a:xfrm>
            <a:off x="5523957" y="10467614"/>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dirty="0">
                <a:solidFill>
                  <a:srgbClr val="000000"/>
                </a:solidFill>
              </a:rPr>
              <a:t>Roadmap</a:t>
            </a:r>
            <a:endParaRPr sz="90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a:t>
            </a:r>
            <a:endParaRPr/>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solidFill>
                  <a:schemeClr val="accent5"/>
                </a:solidFill>
                <a:latin typeface="Open Sans"/>
                <a:ea typeface="Open Sans"/>
                <a:cs typeface="Open Sans"/>
                <a:sym typeface="Open Sans"/>
              </a:rPr>
              <a:t>BVIR for Management</a:t>
            </a:r>
            <a:endParaRPr sz="6200" b="1" dirty="0">
              <a:solidFill>
                <a:schemeClr val="accent5"/>
              </a:solidFill>
              <a:latin typeface="Open Sans"/>
              <a:ea typeface="Open Sans"/>
              <a:cs typeface="Open Sans"/>
              <a:sym typeface="Open Sans"/>
            </a:endParaRPr>
          </a:p>
          <a:p>
            <a:br>
              <a:rPr lang="en-US" sz="4800" b="0" dirty="0">
                <a:solidFill>
                  <a:schemeClr val="dk2"/>
                </a:solidFill>
                <a:latin typeface="Open Sans"/>
                <a:ea typeface="Open Sans"/>
                <a:cs typeface="Open Sans"/>
                <a:sym typeface="Open Sans"/>
              </a:rPr>
            </a:br>
            <a:r>
              <a:rPr lang="en-US" sz="4800" b="0" dirty="0">
                <a:solidFill>
                  <a:schemeClr val="dk2"/>
                </a:solidFill>
                <a:latin typeface="Open Sans"/>
                <a:ea typeface="Open Sans"/>
                <a:cs typeface="Open Sans"/>
                <a:sym typeface="Open Sans"/>
              </a:rPr>
              <a:t>Good morning everyone, I’m Amnah, the project leader. It's a pleasure to meet you all today. In this meeting, I will present the current status of our project. Our vision is to provide our customers with the fastest and most satisfying way to purchase our software through our new website. I'm thrilled to report that the A-Team has been doing an excellent job in achieving this mission during the last sprint.</a:t>
            </a:r>
            <a:br>
              <a:rPr lang="en-US" sz="4800" b="0" dirty="0">
                <a:solidFill>
                  <a:schemeClr val="dk2"/>
                </a:solidFill>
                <a:latin typeface="Open Sans"/>
                <a:ea typeface="Open Sans"/>
                <a:cs typeface="Open Sans"/>
                <a:sym typeface="Open Sans"/>
              </a:rPr>
            </a:br>
            <a:r>
              <a:rPr lang="en-US" sz="4800" b="0" dirty="0">
                <a:solidFill>
                  <a:schemeClr val="dk2"/>
                </a:solidFill>
                <a:latin typeface="Open Sans"/>
                <a:ea typeface="Open Sans"/>
                <a:cs typeface="Open Sans"/>
                <a:sym typeface="Open Sans"/>
              </a:rPr>
              <a:t>During the presentation, you'll see the Sprint Burn Down and Burn Up Charts for sprints 1-6. However, we've faced some challenges since sprint 4, which required our immediate attention and disrupted the project flow. In sprint 4, we had to resolve a serious security risk urgently. Following that, in sprint 5, a customer pointed out significant issues with the user experience that would have led to losing customers, so we had to fix them immediately. Finally, in sprint 6, due to the pandemic, we had to prioritize the BOGO promo, which became our top priority.</a:t>
            </a:r>
            <a:br>
              <a:rPr lang="en-US" sz="4800" b="0" dirty="0">
                <a:solidFill>
                  <a:schemeClr val="dk2"/>
                </a:solidFill>
                <a:latin typeface="Open Sans"/>
                <a:ea typeface="Open Sans"/>
                <a:cs typeface="Open Sans"/>
                <a:sym typeface="Open Sans"/>
              </a:rPr>
            </a:br>
            <a:r>
              <a:rPr lang="en-US" sz="4800" b="0" dirty="0">
                <a:solidFill>
                  <a:schemeClr val="dk2"/>
                </a:solidFill>
                <a:latin typeface="Open Sans"/>
                <a:ea typeface="Open Sans"/>
                <a:cs typeface="Open Sans"/>
                <a:sym typeface="Open Sans"/>
              </a:rPr>
              <a:t>Unfortunately, we have 8 remaining story points, which means the project is not yet completed. These 8 stories are reserved for our final sprint, sprint 7. Thank you for your attention.</a:t>
            </a:r>
            <a:br>
              <a:rPr lang="en-US" sz="4800" b="0" dirty="0">
                <a:solidFill>
                  <a:schemeClr val="dk2"/>
                </a:solidFill>
                <a:latin typeface="Open Sans"/>
                <a:ea typeface="Open Sans"/>
                <a:cs typeface="Open Sans"/>
                <a:sym typeface="Open Sans"/>
              </a:rPr>
            </a:br>
            <a:endParaRPr sz="4800" b="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0050" y="5308188"/>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2400" b="1" dirty="0">
                <a:solidFill>
                  <a:schemeClr val="accent5"/>
                </a:solidFill>
                <a:latin typeface="Open Sans"/>
                <a:ea typeface="Open Sans"/>
                <a:cs typeface="Open Sans"/>
                <a:sym typeface="Open Sans"/>
              </a:rPr>
              <a:t>Questions from Management (Using Videos would be great!)</a:t>
            </a:r>
            <a:endParaRPr sz="2400" dirty="0">
              <a:solidFill>
                <a:schemeClr val="accent5"/>
              </a:solidFill>
              <a:latin typeface="Open Sans"/>
              <a:ea typeface="Open Sans"/>
              <a:cs typeface="Open Sans"/>
              <a:sym typeface="Open Sans"/>
            </a:endParaRPr>
          </a:p>
          <a:p>
            <a:pPr marL="0" lvl="0" indent="0" algn="l" rtl="0">
              <a:spcBef>
                <a:spcPts val="0"/>
              </a:spcBef>
              <a:spcAft>
                <a:spcPts val="0"/>
              </a:spcAft>
              <a:buNone/>
            </a:pPr>
            <a:endParaRPr sz="2400" dirty="0">
              <a:latin typeface="Open Sans"/>
              <a:ea typeface="Open Sans"/>
              <a:cs typeface="Open Sans"/>
              <a:sym typeface="Open Sans"/>
            </a:endParaRPr>
          </a:p>
          <a:p>
            <a:pPr marL="0" lvl="0" indent="0" algn="l" rtl="0">
              <a:spcBef>
                <a:spcPts val="0"/>
              </a:spcBef>
              <a:spcAft>
                <a:spcPts val="0"/>
              </a:spcAft>
              <a:buNone/>
            </a:pPr>
            <a:r>
              <a:rPr lang="en" sz="2400" b="1" dirty="0">
                <a:solidFill>
                  <a:schemeClr val="accent5"/>
                </a:solidFill>
                <a:latin typeface="Open Sans"/>
                <a:ea typeface="Open Sans"/>
                <a:cs typeface="Open Sans"/>
                <a:sym typeface="Open Sans"/>
              </a:rPr>
              <a:t>Instructions:</a:t>
            </a:r>
            <a:endParaRPr sz="2400" b="1" dirty="0">
              <a:solidFill>
                <a:schemeClr val="accent5"/>
              </a:solidFill>
              <a:latin typeface="Open Sans"/>
              <a:ea typeface="Open Sans"/>
              <a:cs typeface="Open Sans"/>
              <a:sym typeface="Open Sans"/>
            </a:endParaRPr>
          </a:p>
          <a:p>
            <a:pPr marL="0" lvl="0" indent="0" algn="l" rtl="0">
              <a:spcBef>
                <a:spcPts val="0"/>
              </a:spcBef>
              <a:spcAft>
                <a:spcPts val="0"/>
              </a:spcAft>
              <a:buNone/>
            </a:pPr>
            <a:endParaRPr sz="2400" b="1" dirty="0">
              <a:solidFill>
                <a:schemeClr val="accent5"/>
              </a:solidFill>
              <a:latin typeface="Open Sans"/>
              <a:ea typeface="Open Sans"/>
              <a:cs typeface="Open Sans"/>
              <a:sym typeface="Open Sans"/>
            </a:endParaRPr>
          </a:p>
          <a:p>
            <a:pPr marL="0" lvl="0" indent="0" algn="l" rtl="0">
              <a:spcBef>
                <a:spcPts val="0"/>
              </a:spcBef>
              <a:spcAft>
                <a:spcPts val="0"/>
              </a:spcAft>
              <a:buNone/>
            </a:pPr>
            <a:r>
              <a:rPr lang="en" sz="2400" b="1" dirty="0">
                <a:solidFill>
                  <a:schemeClr val="accent5"/>
                </a:solidFill>
                <a:latin typeface="Open Sans"/>
                <a:ea typeface="Open Sans"/>
                <a:cs typeface="Open Sans"/>
                <a:sym typeface="Open Sans"/>
              </a:rPr>
              <a:t>Watch the videos in the classroom.</a:t>
            </a:r>
            <a:endParaRPr sz="2400" b="1" dirty="0">
              <a:solidFill>
                <a:schemeClr val="accent5"/>
              </a:solidFill>
              <a:latin typeface="Open Sans"/>
              <a:ea typeface="Open Sans"/>
              <a:cs typeface="Open Sans"/>
              <a:sym typeface="Open Sans"/>
            </a:endParaRPr>
          </a:p>
          <a:p>
            <a:pPr marL="0" lvl="0" indent="0" algn="l" rtl="0">
              <a:spcBef>
                <a:spcPts val="0"/>
              </a:spcBef>
              <a:spcAft>
                <a:spcPts val="0"/>
              </a:spcAft>
              <a:buNone/>
            </a:pPr>
            <a:endParaRPr sz="2400" b="1" dirty="0">
              <a:latin typeface="Open Sans"/>
              <a:ea typeface="Open Sans"/>
              <a:cs typeface="Open Sans"/>
              <a:sym typeface="Open Sans"/>
            </a:endParaRPr>
          </a:p>
          <a:p>
            <a:pPr marL="0" lvl="0" indent="0" algn="l" rtl="0">
              <a:spcBef>
                <a:spcPts val="0"/>
              </a:spcBef>
              <a:spcAft>
                <a:spcPts val="0"/>
              </a:spcAft>
              <a:buNone/>
            </a:pPr>
            <a:r>
              <a:rPr lang="en" sz="2400" b="1" dirty="0">
                <a:solidFill>
                  <a:schemeClr val="accent5"/>
                </a:solidFill>
                <a:latin typeface="Open Sans"/>
                <a:ea typeface="Open Sans"/>
                <a:cs typeface="Open Sans"/>
                <a:sym typeface="Open Sans"/>
              </a:rPr>
              <a:t>Record your videos or provide your answers below. Remember to justify your answer.</a:t>
            </a:r>
            <a:endParaRPr sz="2400" b="1" dirty="0">
              <a:solidFill>
                <a:schemeClr val="accent5"/>
              </a:solidFill>
              <a:latin typeface="Open Sans"/>
              <a:ea typeface="Open Sans"/>
              <a:cs typeface="Open Sans"/>
              <a:sym typeface="Open Sans"/>
            </a:endParaRPr>
          </a:p>
          <a:p>
            <a:pPr marL="0" lvl="0" indent="0" algn="l" rtl="0">
              <a:spcBef>
                <a:spcPts val="0"/>
              </a:spcBef>
              <a:spcAft>
                <a:spcPts val="0"/>
              </a:spcAft>
              <a:buNone/>
            </a:pPr>
            <a:endParaRPr sz="2400" b="1" dirty="0">
              <a:latin typeface="Open Sans"/>
              <a:ea typeface="Open Sans"/>
              <a:cs typeface="Open Sans"/>
              <a:sym typeface="Open Sans"/>
            </a:endParaRPr>
          </a:p>
          <a:p>
            <a:r>
              <a:rPr lang="en" sz="2400" b="1" dirty="0">
                <a:solidFill>
                  <a:schemeClr val="accent5"/>
                </a:solidFill>
                <a:latin typeface="Open Sans"/>
                <a:ea typeface="Open Sans"/>
                <a:cs typeface="Open Sans"/>
                <a:sym typeface="Open Sans"/>
              </a:rPr>
              <a:t>Video # 1:</a:t>
            </a:r>
            <a:br>
              <a:rPr lang="en" sz="2400" b="1" dirty="0">
                <a:solidFill>
                  <a:schemeClr val="accent5"/>
                </a:solidFill>
                <a:latin typeface="Open Sans"/>
                <a:ea typeface="Open Sans"/>
                <a:cs typeface="Open Sans"/>
                <a:sym typeface="Open Sans"/>
              </a:rPr>
            </a:br>
            <a:r>
              <a:rPr lang="en-US" sz="2400" b="0" dirty="0">
                <a:latin typeface="Open Sans"/>
                <a:ea typeface="Open Sans"/>
                <a:cs typeface="Open Sans"/>
                <a:sym typeface="Open Sans"/>
              </a:rPr>
              <a:t>It's understandable that you may have concerns about the MVP not being a perfect product. However, the purpose of an MVP is to launch a functional product with the minimum viable features to test the market and gather feedback. This allows us to iterate and improve the product based on actual user feedback rather than relying solely on assumptions. Waiting for a product to be 100% perfect before releasing it to the market is not feasible, and it may result in missing out on valuable insights that can only be gained through real-world usage. Our goal is to continuously improve the product and work towards a more complete and refined version based on user feedback.</a:t>
            </a:r>
            <a:br>
              <a:rPr lang="en-US" sz="2400" b="1" dirty="0">
                <a:latin typeface="Open Sans"/>
                <a:ea typeface="Open Sans"/>
                <a:cs typeface="Open Sans"/>
                <a:sym typeface="Open Sans"/>
              </a:rPr>
            </a:br>
            <a:endParaRPr sz="2400" b="1" dirty="0">
              <a:solidFill>
                <a:schemeClr val="accent5"/>
              </a:solidFill>
              <a:latin typeface="Open Sans"/>
              <a:ea typeface="Open Sans"/>
              <a:cs typeface="Open Sans"/>
              <a:sym typeface="Open Sans"/>
            </a:endParaRPr>
          </a:p>
          <a:p>
            <a:r>
              <a:rPr lang="en-US" sz="2400" b="1" dirty="0">
                <a:solidFill>
                  <a:schemeClr val="accent5"/>
                </a:solidFill>
                <a:latin typeface="Open Sans"/>
                <a:ea typeface="Open Sans"/>
                <a:cs typeface="Open Sans"/>
                <a:sym typeface="Open Sans"/>
              </a:rPr>
              <a:t>Video # 2:</a:t>
            </a:r>
            <a:br>
              <a:rPr lang="en-US" sz="2400" b="1" dirty="0">
                <a:solidFill>
                  <a:schemeClr val="accent5"/>
                </a:solidFill>
                <a:latin typeface="Open Sans"/>
                <a:ea typeface="Open Sans"/>
                <a:cs typeface="Open Sans"/>
                <a:sym typeface="Open Sans"/>
              </a:rPr>
            </a:br>
            <a:r>
              <a:rPr lang="en-US" sz="2400" b="0" dirty="0">
                <a:solidFill>
                  <a:schemeClr val="bg2"/>
                </a:solidFill>
                <a:latin typeface="Open Sans"/>
                <a:ea typeface="Open Sans"/>
                <a:cs typeface="Open Sans"/>
                <a:sym typeface="Open Sans"/>
              </a:rPr>
              <a:t>It's important to remember that the Agile approach we are using values flexibility and adaptability over strict adherence to a plan. While we did have a plan, we encountered unforeseen challenges and had to make adjustments to ensure we were still delivering value to the customer. Prioritization and continuous improvement are at the heart of Agile, so we made decisions to focus on the most critical features and address urgent issues as they arose. We believe this approach ultimately led to a better product, even if we didn't complete everything in the original backlog.</a:t>
            </a:r>
            <a:br>
              <a:rPr lang="en-US" sz="2400" b="1" dirty="0">
                <a:solidFill>
                  <a:schemeClr val="accent5"/>
                </a:solidFill>
                <a:latin typeface="Open Sans"/>
                <a:ea typeface="Open Sans"/>
                <a:cs typeface="Open Sans"/>
                <a:sym typeface="Open Sans"/>
              </a:rPr>
            </a:br>
            <a:br>
              <a:rPr lang="en-US" sz="2400" b="1" dirty="0">
                <a:latin typeface="Open Sans"/>
                <a:ea typeface="Open Sans"/>
                <a:cs typeface="Open Sans"/>
                <a:sym typeface="Open Sans"/>
              </a:rPr>
            </a:br>
            <a:r>
              <a:rPr lang="en-US" sz="2400" b="1" dirty="0">
                <a:solidFill>
                  <a:schemeClr val="accent5"/>
                </a:solidFill>
                <a:latin typeface="Open Sans"/>
                <a:ea typeface="Open Sans"/>
                <a:cs typeface="Open Sans"/>
                <a:sym typeface="Open Sans"/>
              </a:rPr>
              <a:t>Video # 3:</a:t>
            </a:r>
            <a:br>
              <a:rPr lang="en-US" sz="2400" b="1" dirty="0">
                <a:solidFill>
                  <a:schemeClr val="accent5"/>
                </a:solidFill>
                <a:latin typeface="Open Sans"/>
                <a:ea typeface="Open Sans"/>
                <a:cs typeface="Open Sans"/>
                <a:sym typeface="Open Sans"/>
              </a:rPr>
            </a:br>
            <a:r>
              <a:rPr lang="en-US" sz="2400" b="0" dirty="0">
                <a:solidFill>
                  <a:schemeClr val="bg2"/>
                </a:solidFill>
                <a:latin typeface="Open Sans"/>
                <a:ea typeface="Open Sans"/>
                <a:cs typeface="Open Sans"/>
                <a:sym typeface="Open Sans"/>
              </a:rPr>
              <a:t>I understand that you are concerned about the incomplete work. However, we need to consider the feasibility and sustainability of our approach. Burning out our team by forcing them to work around the clock is not a long-term solution, and it may lead to decreased productivity and quality. Additionally, we need to prioritize the most critical tasks and allocate our resources accordingly. In this case, we had to address urgent issues that arose during the project, which affected our original plan. We need to be agile and flexible in our approach to ensure that we can adapt to changing circumstances and deliver a product that meets the needs of our customers.</a:t>
            </a:r>
            <a:br>
              <a:rPr lang="en-US" sz="2400" b="0" dirty="0">
                <a:solidFill>
                  <a:schemeClr val="bg2"/>
                </a:solidFill>
                <a:latin typeface="Open Sans"/>
                <a:ea typeface="Open Sans"/>
                <a:cs typeface="Open Sans"/>
                <a:sym typeface="Open Sans"/>
              </a:rPr>
            </a:br>
            <a:br>
              <a:rPr lang="en-US" sz="2400" b="1" dirty="0">
                <a:solidFill>
                  <a:schemeClr val="accent5"/>
                </a:solidFill>
                <a:latin typeface="Open Sans"/>
                <a:ea typeface="Open Sans"/>
                <a:cs typeface="Open Sans"/>
                <a:sym typeface="Open Sans"/>
              </a:rPr>
            </a:br>
            <a:r>
              <a:rPr lang="en-US" sz="2400" b="1" dirty="0">
                <a:solidFill>
                  <a:schemeClr val="accent5"/>
                </a:solidFill>
                <a:latin typeface="Open Sans"/>
                <a:ea typeface="Open Sans"/>
                <a:cs typeface="Open Sans"/>
                <a:sym typeface="Open Sans"/>
              </a:rPr>
              <a:t>Video # 4</a:t>
            </a:r>
            <a:r>
              <a:rPr lang="en-US" sz="2400" dirty="0">
                <a:solidFill>
                  <a:schemeClr val="accent5"/>
                </a:solidFill>
                <a:latin typeface="Open Sans"/>
                <a:ea typeface="Open Sans"/>
                <a:cs typeface="Open Sans"/>
                <a:sym typeface="Open Sans"/>
              </a:rPr>
              <a:t>:</a:t>
            </a:r>
            <a:br>
              <a:rPr lang="en-US" sz="2400" dirty="0">
                <a:solidFill>
                  <a:schemeClr val="accent5"/>
                </a:solidFill>
                <a:latin typeface="Open Sans"/>
                <a:ea typeface="Open Sans"/>
                <a:cs typeface="Open Sans"/>
                <a:sym typeface="Open Sans"/>
              </a:rPr>
            </a:br>
            <a:r>
              <a:rPr lang="en-US" sz="2400" b="0" dirty="0">
                <a:solidFill>
                  <a:schemeClr val="bg2"/>
                </a:solidFill>
                <a:latin typeface="Open Sans"/>
                <a:ea typeface="Open Sans"/>
                <a:cs typeface="Open Sans"/>
                <a:sym typeface="Open Sans"/>
              </a:rPr>
              <a:t>Based on the criticality of the remaining 8 stories and the team's confidence in their ability to complete them within a reasonable timeframe, I would recommend adding a 7th sprint to the project. However, we should also assess the potential impact of this decision on other projects and resources before finalizing the plan.</a:t>
            </a:r>
            <a:br>
              <a:rPr lang="en-US" sz="2400" dirty="0">
                <a:solidFill>
                  <a:schemeClr val="accent5"/>
                </a:solidFill>
                <a:latin typeface="Open Sans"/>
                <a:ea typeface="Open Sans"/>
                <a:cs typeface="Open Sans"/>
                <a:sym typeface="Open Sans"/>
              </a:rPr>
            </a:br>
            <a:endParaRPr lang="en-US" sz="2400" b="1"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861457"/>
            <a:ext cx="14847343" cy="14956972"/>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US" sz="2800" b="1" dirty="0">
                <a:solidFill>
                  <a:srgbClr val="002060"/>
                </a:solidFill>
                <a:latin typeface="Open Sans"/>
                <a:ea typeface="Open Sans"/>
                <a:cs typeface="Open Sans"/>
                <a:sym typeface="Open Sans"/>
              </a:rPr>
              <a:t>What is your Velocity for the past 3 sprints?</a:t>
            </a:r>
          </a:p>
          <a:p>
            <a:pPr marL="0" lvl="0" indent="0" algn="l" rtl="0">
              <a:spcBef>
                <a:spcPts val="6100"/>
              </a:spcBef>
              <a:spcAft>
                <a:spcPts val="0"/>
              </a:spcAft>
              <a:buNone/>
            </a:pPr>
            <a:r>
              <a:rPr lang="en-US" sz="2800" dirty="0">
                <a:latin typeface="Open Sans"/>
                <a:ea typeface="Open Sans"/>
                <a:cs typeface="Open Sans"/>
                <a:sym typeface="Open Sans"/>
              </a:rPr>
              <a:t>Our Velocity from the past three sprints is 21.67 (rounded to 2 decimal places).</a:t>
            </a:r>
          </a:p>
          <a:p>
            <a:pPr marL="0" lvl="0" indent="0" algn="l" rtl="0">
              <a:spcBef>
                <a:spcPts val="6100"/>
              </a:spcBef>
              <a:spcAft>
                <a:spcPts val="0"/>
              </a:spcAft>
              <a:buNone/>
            </a:pPr>
            <a:r>
              <a:rPr lang="en-US" sz="2800" b="1" dirty="0">
                <a:solidFill>
                  <a:srgbClr val="002060"/>
                </a:solidFill>
                <a:latin typeface="Open Sans"/>
                <a:ea typeface="Open Sans"/>
                <a:cs typeface="Open Sans"/>
                <a:sym typeface="Open Sans"/>
              </a:rPr>
              <a:t>How do you know your Velocity is correct?</a:t>
            </a:r>
          </a:p>
          <a:p>
            <a:pPr marL="0" lvl="0" indent="0" algn="l" rtl="0">
              <a:spcBef>
                <a:spcPts val="6100"/>
              </a:spcBef>
              <a:spcAft>
                <a:spcPts val="0"/>
              </a:spcAft>
              <a:buNone/>
            </a:pPr>
            <a:r>
              <a:rPr lang="en-US" sz="2800" dirty="0">
                <a:latin typeface="Open Sans"/>
                <a:ea typeface="Open Sans"/>
                <a:cs typeface="Open Sans"/>
                <a:sym typeface="Open Sans"/>
              </a:rPr>
              <a:t>Velocity is the average amount of work a team can complete in a sprint. It is determined by adding up the total number of story points completed in the past sprints and dividing it by the number of sprints. To ensure the accuracy of the velocity, it is important to ensure that the story points assigned to each user story are consistent across sprints, and the team has a shared understanding of what each story point represents. Additionally, any changes in team composition or work processes can affect the velocity, so it is important to regularly review and adjust the velocity as needed.</a:t>
            </a:r>
          </a:p>
          <a:p>
            <a:pPr marL="0" lvl="0" indent="0" algn="l" rtl="0">
              <a:spcBef>
                <a:spcPts val="6100"/>
              </a:spcBef>
              <a:spcAft>
                <a:spcPts val="0"/>
              </a:spcAft>
              <a:buNone/>
            </a:pPr>
            <a:r>
              <a:rPr lang="en" sz="2800" b="1" dirty="0">
                <a:solidFill>
                  <a:srgbClr val="002060"/>
                </a:solidFill>
                <a:latin typeface="Open Sans"/>
                <a:ea typeface="Open Sans"/>
                <a:cs typeface="Open Sans"/>
                <a:sym typeface="Open Sans"/>
              </a:rPr>
              <a:t>What would the BURN DOWN chart look like for Sprints 1-3?</a:t>
            </a:r>
            <a:r>
              <a:rPr lang="en" sz="2800" dirty="0">
                <a:solidFill>
                  <a:srgbClr val="002060"/>
                </a:solidFill>
                <a:latin typeface="Open Sans"/>
                <a:ea typeface="Open Sans"/>
                <a:cs typeface="Open Sans"/>
                <a:sym typeface="Open Sans"/>
              </a:rPr>
              <a:t> </a:t>
            </a:r>
            <a:endParaRPr sz="2800"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2800" dirty="0">
                <a:latin typeface="Open Sans"/>
                <a:ea typeface="Open Sans"/>
                <a:cs typeface="Open Sans"/>
                <a:sym typeface="Open Sans"/>
              </a:rPr>
              <a:t>The chart is placed to the right.</a:t>
            </a:r>
          </a:p>
          <a:p>
            <a:pPr marL="0" lvl="0" indent="0" algn="l" rtl="0">
              <a:spcBef>
                <a:spcPts val="6100"/>
              </a:spcBef>
              <a:spcAft>
                <a:spcPts val="0"/>
              </a:spcAft>
              <a:buNone/>
            </a:pPr>
            <a:r>
              <a:rPr lang="en" sz="2800" b="1" dirty="0">
                <a:solidFill>
                  <a:srgbClr val="002060"/>
                </a:solidFill>
                <a:latin typeface="Open Sans"/>
                <a:ea typeface="Open Sans"/>
                <a:cs typeface="Open Sans"/>
                <a:sym typeface="Open Sans"/>
              </a:rPr>
              <a:t>What would the BURN UP charts look like for Sprints 1-3?</a:t>
            </a:r>
            <a:endParaRPr sz="2800" b="1"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2800" dirty="0">
                <a:latin typeface="Open Sans"/>
                <a:ea typeface="Open Sans"/>
                <a:cs typeface="Open Sans"/>
                <a:sym typeface="Open Sans"/>
              </a:rPr>
              <a:t>The chart is placed to the right.</a:t>
            </a:r>
          </a:p>
          <a:p>
            <a:pPr marL="0" lvl="0" indent="0" algn="l" rtl="0">
              <a:spcBef>
                <a:spcPts val="6100"/>
              </a:spcBef>
              <a:spcAft>
                <a:spcPts val="0"/>
              </a:spcAft>
              <a:buNone/>
            </a:pPr>
            <a:r>
              <a:rPr lang="en-US" sz="2800" b="1" dirty="0">
                <a:solidFill>
                  <a:srgbClr val="002060"/>
                </a:solidFill>
                <a:latin typeface="Open Sans"/>
                <a:ea typeface="Open Sans"/>
                <a:cs typeface="Open Sans"/>
                <a:sym typeface="Open Sans"/>
              </a:rPr>
              <a:t>How many points do you think the Team should commit to for Sprint 4 and justify your answer?</a:t>
            </a:r>
          </a:p>
          <a:p>
            <a:pPr marL="0" lvl="0" indent="0" algn="l" rtl="0">
              <a:spcBef>
                <a:spcPts val="6100"/>
              </a:spcBef>
              <a:spcAft>
                <a:spcPts val="6100"/>
              </a:spcAft>
              <a:buClr>
                <a:schemeClr val="dk1"/>
              </a:buClr>
              <a:buSzPts val="1100"/>
              <a:buFont typeface="Arial"/>
              <a:buNone/>
            </a:pPr>
            <a:r>
              <a:rPr lang="en-US" sz="2800" dirty="0">
                <a:latin typeface="Open Sans"/>
                <a:ea typeface="Open Sans"/>
                <a:cs typeface="Open Sans"/>
                <a:sym typeface="Open Sans"/>
              </a:rPr>
              <a:t>Based on the velocity of the past three sprints and the remaining story points, it seems reasonable for the team to commit to 20-23 story points for Sprint 4. However, it's important to consider any external factors that may impact the team's ability to complete this amount of work, such as upcoming holidays or team members being unavailable</a:t>
            </a: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 Questions</a:t>
            </a:r>
            <a:endParaRPr/>
          </a:p>
        </p:txBody>
      </p:sp>
      <p:pic>
        <p:nvPicPr>
          <p:cNvPr id="4" name="Picture 3">
            <a:extLst>
              <a:ext uri="{FF2B5EF4-FFF2-40B4-BE49-F238E27FC236}">
                <a16:creationId xmlns:a16="http://schemas.microsoft.com/office/drawing/2014/main" id="{862C372F-0A84-774D-32F1-F897589314BE}"/>
              </a:ext>
            </a:extLst>
          </p:cNvPr>
          <p:cNvPicPr>
            <a:picLocks noChangeAspect="1"/>
          </p:cNvPicPr>
          <p:nvPr/>
        </p:nvPicPr>
        <p:blipFill>
          <a:blip r:embed="rId3"/>
          <a:stretch>
            <a:fillRect/>
          </a:stretch>
        </p:blipFill>
        <p:spPr>
          <a:xfrm>
            <a:off x="17650285" y="3686192"/>
            <a:ext cx="13346015" cy="6960755"/>
          </a:xfrm>
          <a:prstGeom prst="rect">
            <a:avLst/>
          </a:prstGeom>
        </p:spPr>
      </p:pic>
      <p:pic>
        <p:nvPicPr>
          <p:cNvPr id="7" name="Picture 6">
            <a:extLst>
              <a:ext uri="{FF2B5EF4-FFF2-40B4-BE49-F238E27FC236}">
                <a16:creationId xmlns:a16="http://schemas.microsoft.com/office/drawing/2014/main" id="{8F41A6E2-9678-0047-C848-D2893B6D9CB7}"/>
              </a:ext>
            </a:extLst>
          </p:cNvPr>
          <p:cNvPicPr>
            <a:picLocks noChangeAspect="1"/>
          </p:cNvPicPr>
          <p:nvPr/>
        </p:nvPicPr>
        <p:blipFill>
          <a:blip r:embed="rId4"/>
          <a:stretch>
            <a:fillRect/>
          </a:stretch>
        </p:blipFill>
        <p:spPr>
          <a:xfrm>
            <a:off x="17650285" y="12823536"/>
            <a:ext cx="13346015" cy="6975078"/>
          </a:xfrm>
          <a:prstGeom prst="rect">
            <a:avLst/>
          </a:prstGeom>
        </p:spPr>
      </p:pic>
    </p:spTree>
    <p:extLst>
      <p:ext uri="{BB962C8B-B14F-4D97-AF65-F5344CB8AC3E}">
        <p14:creationId xmlns:p14="http://schemas.microsoft.com/office/powerpoint/2010/main" val="303427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8E915CC9-F0AE-F1E9-A58A-0A8D0F259E18}"/>
              </a:ext>
            </a:extLst>
          </p:cNvPr>
          <p:cNvPicPr>
            <a:picLocks noChangeAspect="1"/>
          </p:cNvPicPr>
          <p:nvPr/>
        </p:nvPicPr>
        <p:blipFill rotWithShape="1">
          <a:blip r:embed="rId3"/>
          <a:srcRect l="180" t="222"/>
          <a:stretch/>
        </p:blipFill>
        <p:spPr>
          <a:xfrm>
            <a:off x="5162550" y="1967344"/>
            <a:ext cx="22634166" cy="17204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333905"/>
            <a:ext cx="19380000" cy="19225500"/>
          </a:xfrm>
          <a:prstGeom prst="rect">
            <a:avLst/>
          </a:prstGeom>
        </p:spPr>
        <p:txBody>
          <a:bodyPr spcFirstLastPara="1" wrap="square" lIns="349450" tIns="349450" rIns="349450" bIns="349450" anchor="t" anchorCtr="0">
            <a:noAutofit/>
          </a:bodyPr>
          <a:lstStyle/>
          <a:p>
            <a:pPr marL="0" lvl="0" indent="0" algn="l" rtl="0">
              <a:spcBef>
                <a:spcPts val="6100"/>
              </a:spcBef>
              <a:spcAft>
                <a:spcPts val="0"/>
              </a:spcAft>
              <a:buNone/>
            </a:pPr>
            <a:r>
              <a:rPr lang="en" sz="4800" b="1" dirty="0">
                <a:solidFill>
                  <a:srgbClr val="002060"/>
                </a:solidFill>
                <a:latin typeface="Open Sans"/>
                <a:ea typeface="Open Sans"/>
                <a:cs typeface="Open Sans"/>
                <a:sym typeface="Open Sans"/>
              </a:rPr>
              <a:t>What would the BURN DOWN chart look like for Sprints 1-4?</a:t>
            </a:r>
            <a:r>
              <a:rPr lang="en" sz="4800" dirty="0">
                <a:solidFill>
                  <a:srgbClr val="002060"/>
                </a:solidFill>
                <a:latin typeface="Open Sans"/>
                <a:ea typeface="Open Sans"/>
                <a:cs typeface="Open Sans"/>
                <a:sym typeface="Open Sans"/>
              </a:rPr>
              <a:t> </a:t>
            </a:r>
            <a:endParaRPr sz="4800"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4800" dirty="0">
                <a:latin typeface="Open Sans"/>
                <a:ea typeface="Open Sans"/>
                <a:cs typeface="Open Sans"/>
                <a:sym typeface="Open Sans"/>
              </a:rPr>
              <a:t>The chart is placed to the right.</a:t>
            </a:r>
          </a:p>
          <a:p>
            <a:pPr marL="0" lvl="0" indent="0" algn="l" rtl="0">
              <a:spcBef>
                <a:spcPts val="6100"/>
              </a:spcBef>
              <a:spcAft>
                <a:spcPts val="0"/>
              </a:spcAft>
              <a:buNone/>
            </a:pPr>
            <a:r>
              <a:rPr lang="en" sz="4800" b="1" dirty="0">
                <a:solidFill>
                  <a:srgbClr val="002060"/>
                </a:solidFill>
                <a:latin typeface="Open Sans"/>
                <a:ea typeface="Open Sans"/>
                <a:cs typeface="Open Sans"/>
                <a:sym typeface="Open Sans"/>
              </a:rPr>
              <a:t>What would the BURN UP charts look like for Sprints 1-4?</a:t>
            </a:r>
            <a:endParaRPr sz="4800" b="1" dirty="0">
              <a:solidFill>
                <a:srgbClr val="002060"/>
              </a:solidFill>
              <a:latin typeface="Open Sans"/>
              <a:ea typeface="Open Sans"/>
              <a:cs typeface="Open Sans"/>
              <a:sym typeface="Open Sans"/>
            </a:endParaRPr>
          </a:p>
          <a:p>
            <a:pPr marL="0" lvl="0" indent="0" algn="l" rtl="0">
              <a:spcBef>
                <a:spcPts val="6100"/>
              </a:spcBef>
              <a:spcAft>
                <a:spcPts val="0"/>
              </a:spcAft>
              <a:buNone/>
            </a:pPr>
            <a:r>
              <a:rPr lang="en-US" sz="4800" dirty="0">
                <a:latin typeface="Open Sans"/>
                <a:ea typeface="Open Sans"/>
                <a:cs typeface="Open Sans"/>
                <a:sym typeface="Open Sans"/>
              </a:rPr>
              <a:t>The chart is placed to the right.</a:t>
            </a:r>
          </a:p>
          <a:p>
            <a:pPr marL="0" lvl="0" indent="0" algn="l" rtl="0">
              <a:spcBef>
                <a:spcPts val="6100"/>
              </a:spcBef>
              <a:spcAft>
                <a:spcPts val="0"/>
              </a:spcAft>
              <a:buNone/>
            </a:pPr>
            <a:r>
              <a:rPr lang="en" sz="4800" b="1" dirty="0">
                <a:solidFill>
                  <a:srgbClr val="002060"/>
                </a:solidFill>
                <a:latin typeface="Open Sans"/>
                <a:ea typeface="Open Sans"/>
                <a:cs typeface="Open Sans"/>
                <a:sym typeface="Open Sans"/>
              </a:rPr>
              <a:t>What Risks did you identify in Sprint 4 and how do they affect the project? (Note: These would be your narrative findings)</a:t>
            </a:r>
            <a:endParaRPr sz="4800" b="1" dirty="0">
              <a:solidFill>
                <a:srgbClr val="002060"/>
              </a:solidFill>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US" sz="4800" dirty="0">
                <a:latin typeface="Open Sans"/>
                <a:ea typeface="Open Sans"/>
                <a:cs typeface="Open Sans"/>
                <a:sym typeface="Open Sans"/>
              </a:rPr>
              <a:t>There are several risks that could affect Sprint 4 and the project, including security vulnerabilities, integration issues with Git, and technical challenges. These risks have the potential to impact the project's timeline, budget, and ability to meet project objectives. The team should monitor and mitigate these risks as much as possible to ensure the security and integrity of the website and protect customer data.</a:t>
            </a:r>
          </a:p>
          <a:p>
            <a:pPr marL="0" lvl="0" indent="0" algn="l" rtl="0">
              <a:spcBef>
                <a:spcPts val="6100"/>
              </a:spcBef>
              <a:spcAft>
                <a:spcPts val="0"/>
              </a:spcAft>
              <a:buClr>
                <a:schemeClr val="dk1"/>
              </a:buClr>
              <a:buSzPts val="1100"/>
              <a:buFont typeface="Arial"/>
              <a:buNone/>
            </a:pPr>
            <a:r>
              <a:rPr lang="en" sz="4800" b="1" dirty="0">
                <a:solidFill>
                  <a:srgbClr val="002060"/>
                </a:solidFill>
                <a:latin typeface="Open Sans"/>
                <a:ea typeface="Open Sans"/>
                <a:cs typeface="Open Sans"/>
                <a:sym typeface="Open Sans"/>
              </a:rPr>
              <a:t>What Theme or Name did you give to Sprint 4? </a:t>
            </a:r>
            <a:endParaRPr sz="4800" b="1" dirty="0">
              <a:solidFill>
                <a:srgbClr val="002060"/>
              </a:solidFill>
              <a:latin typeface="Open Sans"/>
              <a:ea typeface="Open Sans"/>
              <a:cs typeface="Open Sans"/>
              <a:sym typeface="Open Sans"/>
            </a:endParaRPr>
          </a:p>
          <a:p>
            <a:pPr marL="0" indent="0">
              <a:spcBef>
                <a:spcPts val="6100"/>
              </a:spcBef>
              <a:spcAft>
                <a:spcPts val="6100"/>
              </a:spcAft>
              <a:buClr>
                <a:schemeClr val="dk1"/>
              </a:buClr>
              <a:buSzPts val="1100"/>
              <a:buNone/>
            </a:pPr>
            <a:r>
              <a:rPr lang="en-US" sz="4800" dirty="0">
                <a:latin typeface="Open Sans"/>
                <a:ea typeface="Open Sans"/>
                <a:cs typeface="Open Sans"/>
                <a:sym typeface="Open Sans"/>
              </a:rPr>
              <a:t>Security and Vulnerability Scanning.</a:t>
            </a:r>
            <a:endParaRPr sz="4800" dirty="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dirty="0"/>
              <a:t>Sprint 4 Questions</a:t>
            </a:r>
            <a:endParaRPr dirty="0"/>
          </a:p>
        </p:txBody>
      </p:sp>
      <p:pic>
        <p:nvPicPr>
          <p:cNvPr id="3" name="Picture 2">
            <a:extLst>
              <a:ext uri="{FF2B5EF4-FFF2-40B4-BE49-F238E27FC236}">
                <a16:creationId xmlns:a16="http://schemas.microsoft.com/office/drawing/2014/main" id="{470D9028-5086-DB6A-A812-61BBDFD19DB0}"/>
              </a:ext>
            </a:extLst>
          </p:cNvPr>
          <p:cNvPicPr>
            <a:picLocks noChangeAspect="1"/>
          </p:cNvPicPr>
          <p:nvPr/>
        </p:nvPicPr>
        <p:blipFill>
          <a:blip r:embed="rId3"/>
          <a:stretch>
            <a:fillRect/>
          </a:stretch>
        </p:blipFill>
        <p:spPr>
          <a:xfrm>
            <a:off x="18876801" y="12297062"/>
            <a:ext cx="12735410" cy="6655955"/>
          </a:xfrm>
          <a:prstGeom prst="rect">
            <a:avLst/>
          </a:prstGeom>
        </p:spPr>
      </p:pic>
      <p:pic>
        <p:nvPicPr>
          <p:cNvPr id="5" name="Picture 4">
            <a:extLst>
              <a:ext uri="{FF2B5EF4-FFF2-40B4-BE49-F238E27FC236}">
                <a16:creationId xmlns:a16="http://schemas.microsoft.com/office/drawing/2014/main" id="{EB5A3183-54BB-F084-3C2E-83C1EA34D6E1}"/>
              </a:ext>
            </a:extLst>
          </p:cNvPr>
          <p:cNvPicPr>
            <a:picLocks noChangeAspect="1"/>
          </p:cNvPicPr>
          <p:nvPr/>
        </p:nvPicPr>
        <p:blipFill>
          <a:blip r:embed="rId4"/>
          <a:stretch>
            <a:fillRect/>
          </a:stretch>
        </p:blipFill>
        <p:spPr>
          <a:xfrm>
            <a:off x="18876801" y="3290700"/>
            <a:ext cx="12785748" cy="66559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49" y="914400"/>
            <a:ext cx="4692137" cy="20116799"/>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ctr" rtl="0">
              <a:spcBef>
                <a:spcPts val="0"/>
              </a:spcBef>
              <a:spcAft>
                <a:spcPts val="0"/>
              </a:spcAft>
              <a:buNone/>
            </a:pPr>
            <a:r>
              <a:rPr lang="en" sz="7200" dirty="0">
                <a:solidFill>
                  <a:srgbClr val="002060"/>
                </a:solidFill>
              </a:rPr>
              <a:t>A-Team</a:t>
            </a:r>
            <a:endParaRPr sz="7200" dirty="0">
              <a:solidFill>
                <a:srgbClr val="002060"/>
              </a:solidFill>
            </a:endParaRPr>
          </a:p>
        </p:txBody>
      </p:sp>
      <p:sp>
        <p:nvSpPr>
          <p:cNvPr id="125" name="Google Shape;125;p19"/>
          <p:cNvSpPr txBox="1">
            <a:spLocks noGrp="1"/>
          </p:cNvSpPr>
          <p:nvPr>
            <p:ph type="ctrTitle" idx="4294967295"/>
          </p:nvPr>
        </p:nvSpPr>
        <p:spPr>
          <a:xfrm>
            <a:off x="5837050" y="914400"/>
            <a:ext cx="11952186"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6600" u="sng" dirty="0">
                <a:solidFill>
                  <a:srgbClr val="002060"/>
                </a:solidFill>
              </a:rPr>
              <a:t>Sprint 4 Name</a:t>
            </a:r>
            <a:endParaRPr sz="6600" u="sng" dirty="0">
              <a:solidFill>
                <a:srgbClr val="002060"/>
              </a:solidFill>
            </a:endParaRPr>
          </a:p>
          <a:p>
            <a:r>
              <a:rPr lang="en-US" sz="6600" b="0" dirty="0"/>
              <a:t>Security and Vulnerability Scanning</a:t>
            </a:r>
            <a:endParaRPr sz="6600" b="0" dirty="0"/>
          </a:p>
        </p:txBody>
      </p:sp>
      <p:sp>
        <p:nvSpPr>
          <p:cNvPr id="126" name="Google Shape;126;p19"/>
          <p:cNvSpPr txBox="1">
            <a:spLocks noGrp="1"/>
          </p:cNvSpPr>
          <p:nvPr>
            <p:ph type="ctrTitle" idx="4294967295"/>
          </p:nvPr>
        </p:nvSpPr>
        <p:spPr>
          <a:xfrm>
            <a:off x="5837049" y="5274911"/>
            <a:ext cx="11952185" cy="9189233"/>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solidFill>
                  <a:srgbClr val="002060"/>
                </a:solidFill>
              </a:rPr>
              <a:t>User Stories in Sprint 4</a:t>
            </a:r>
            <a:br>
              <a:rPr lang="en" sz="9000" u="sng" dirty="0">
                <a:solidFill>
                  <a:srgbClr val="002060"/>
                </a:solidFill>
              </a:rPr>
            </a:br>
            <a:endParaRPr sz="9000" u="sng" dirty="0">
              <a:solidFill>
                <a:srgbClr val="002060"/>
              </a:solidFill>
            </a:endParaRPr>
          </a:p>
          <a:p>
            <a:pPr marL="0" lvl="0" indent="0" algn="l" rtl="0">
              <a:spcBef>
                <a:spcPts val="0"/>
              </a:spcBef>
              <a:spcAft>
                <a:spcPts val="0"/>
              </a:spcAft>
              <a:buClr>
                <a:schemeClr val="dk1"/>
              </a:buClr>
              <a:buSzPts val="1100"/>
              <a:buFont typeface="Arial"/>
              <a:buNone/>
            </a:pPr>
            <a:r>
              <a:rPr lang="en" sz="4500" b="0" dirty="0"/>
              <a:t>1. Story # 15 with 13 points</a:t>
            </a:r>
            <a:endParaRPr sz="4500" b="0" dirty="0"/>
          </a:p>
          <a:p>
            <a:pPr marL="0" lvl="0" indent="0" algn="l" rtl="0">
              <a:spcBef>
                <a:spcPts val="0"/>
              </a:spcBef>
              <a:spcAft>
                <a:spcPts val="0"/>
              </a:spcAft>
              <a:buClr>
                <a:schemeClr val="dk1"/>
              </a:buClr>
              <a:buSzPts val="1100"/>
              <a:buFont typeface="Arial"/>
              <a:buNone/>
            </a:pPr>
            <a:r>
              <a:rPr lang="en" sz="4500" b="0" dirty="0"/>
              <a:t>2. Story # 21 with 08 points</a:t>
            </a:r>
            <a:endParaRPr sz="4500" b="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solidFill>
                  <a:srgbClr val="002060"/>
                </a:solidFill>
              </a:rPr>
              <a:t>Total Sprint 4 Points</a:t>
            </a:r>
            <a:r>
              <a:rPr lang="en" sz="4500" dirty="0"/>
              <a:t>: 21</a:t>
            </a:r>
            <a:endParaRPr sz="9000" u="sng" dirty="0"/>
          </a:p>
        </p:txBody>
      </p:sp>
      <p:sp>
        <p:nvSpPr>
          <p:cNvPr id="127" name="Google Shape;127;p19"/>
          <p:cNvSpPr txBox="1">
            <a:spLocks noGrp="1"/>
          </p:cNvSpPr>
          <p:nvPr>
            <p:ph type="ctrTitle" idx="4294967295"/>
          </p:nvPr>
        </p:nvSpPr>
        <p:spPr>
          <a:xfrm>
            <a:off x="5837049" y="14701978"/>
            <a:ext cx="25408208" cy="6329221"/>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r>
              <a:rPr lang="en-US" sz="3200" dirty="0">
                <a:solidFill>
                  <a:srgbClr val="002060"/>
                </a:solidFill>
              </a:rPr>
              <a:t>Narrative: </a:t>
            </a:r>
            <a:br>
              <a:rPr lang="en-US" sz="3200" dirty="0">
                <a:solidFill>
                  <a:srgbClr val="002060"/>
                </a:solidFill>
              </a:rPr>
            </a:br>
            <a:r>
              <a:rPr lang="en-US" sz="3200" b="0" dirty="0"/>
              <a:t>The team aimed to address security risks by conducting website vulnerability scans and providing Git access for code security checks.</a:t>
            </a:r>
            <a:br>
              <a:rPr lang="en-US" sz="3200" b="0" dirty="0"/>
            </a:br>
            <a:r>
              <a:rPr lang="en-US" sz="3200" dirty="0">
                <a:solidFill>
                  <a:srgbClr val="002060"/>
                </a:solidFill>
              </a:rPr>
              <a:t>Results: </a:t>
            </a:r>
            <a:br>
              <a:rPr lang="en-US" sz="3200" dirty="0">
                <a:solidFill>
                  <a:srgbClr val="002060"/>
                </a:solidFill>
              </a:rPr>
            </a:br>
            <a:r>
              <a:rPr lang="en-US" sz="3200" b="0" dirty="0"/>
              <a:t>The team successfully completed the user stories for Sprint 4, which included vulnerability scans and Git access for security checks.</a:t>
            </a:r>
            <a:br>
              <a:rPr lang="en-US" sz="3200" b="0" dirty="0"/>
            </a:br>
            <a:r>
              <a:rPr lang="en-US" sz="3200" dirty="0">
                <a:solidFill>
                  <a:srgbClr val="002060"/>
                </a:solidFill>
              </a:rPr>
              <a:t>Learnings: </a:t>
            </a:r>
            <a:br>
              <a:rPr lang="en-US" sz="3200" dirty="0">
                <a:solidFill>
                  <a:srgbClr val="002060"/>
                </a:solidFill>
              </a:rPr>
            </a:br>
            <a:r>
              <a:rPr lang="en-US" sz="3200" b="0" dirty="0"/>
              <a:t>The team gained knowledge on conducting vulnerability scans and integrating Git for security checks, which will benefit future security efforts.</a:t>
            </a:r>
            <a:br>
              <a:rPr lang="en-US" sz="3200" b="0" dirty="0"/>
            </a:br>
            <a:r>
              <a:rPr lang="en-US" sz="3200" dirty="0">
                <a:solidFill>
                  <a:srgbClr val="002060"/>
                </a:solidFill>
              </a:rPr>
              <a:t>Risks: </a:t>
            </a:r>
            <a:br>
              <a:rPr lang="en-US" sz="3200" dirty="0">
                <a:solidFill>
                  <a:srgbClr val="002060"/>
                </a:solidFill>
              </a:rPr>
            </a:br>
            <a:r>
              <a:rPr lang="en-US" sz="3200" b="0" dirty="0"/>
              <a:t>Technical issues with conducting scans and integrating Git, as well as potential security vulnerabilities discovered, could impact the project timeline and budget.</a:t>
            </a:r>
            <a:endParaRPr lang="en-US" sz="4400" b="0" dirty="0"/>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SPRINT 4 DEMO of Working Product</a:t>
            </a:r>
            <a:endParaRPr sz="3100" dirty="0"/>
          </a:p>
        </p:txBody>
      </p:sp>
      <p:pic>
        <p:nvPicPr>
          <p:cNvPr id="2" name="Picture 1">
            <a:extLst>
              <a:ext uri="{FF2B5EF4-FFF2-40B4-BE49-F238E27FC236}">
                <a16:creationId xmlns:a16="http://schemas.microsoft.com/office/drawing/2014/main" id="{414409AD-1320-1B97-1AAE-10F434DC7A8D}"/>
              </a:ext>
            </a:extLst>
          </p:cNvPr>
          <p:cNvPicPr>
            <a:picLocks noChangeAspect="1"/>
          </p:cNvPicPr>
          <p:nvPr/>
        </p:nvPicPr>
        <p:blipFill>
          <a:blip r:embed="rId3"/>
          <a:stretch>
            <a:fillRect/>
          </a:stretch>
        </p:blipFill>
        <p:spPr>
          <a:xfrm>
            <a:off x="18509847" y="7808189"/>
            <a:ext cx="12735410" cy="6655955"/>
          </a:xfrm>
          <a:prstGeom prst="rect">
            <a:avLst/>
          </a:prstGeom>
        </p:spPr>
      </p:pic>
      <p:pic>
        <p:nvPicPr>
          <p:cNvPr id="3" name="Picture 2">
            <a:extLst>
              <a:ext uri="{FF2B5EF4-FFF2-40B4-BE49-F238E27FC236}">
                <a16:creationId xmlns:a16="http://schemas.microsoft.com/office/drawing/2014/main" id="{0C6BB634-2613-A08C-D3AE-B7DB2535FCE6}"/>
              </a:ext>
            </a:extLst>
          </p:cNvPr>
          <p:cNvPicPr>
            <a:picLocks noChangeAspect="1"/>
          </p:cNvPicPr>
          <p:nvPr/>
        </p:nvPicPr>
        <p:blipFill>
          <a:blip r:embed="rId4"/>
          <a:stretch>
            <a:fillRect/>
          </a:stretch>
        </p:blipFill>
        <p:spPr>
          <a:xfrm>
            <a:off x="18509847" y="914400"/>
            <a:ext cx="12785748" cy="6655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1" name="Picture 10" descr="Table&#10;&#10;Description automatically generated">
            <a:extLst>
              <a:ext uri="{FF2B5EF4-FFF2-40B4-BE49-F238E27FC236}">
                <a16:creationId xmlns:a16="http://schemas.microsoft.com/office/drawing/2014/main" id="{B9F95B12-8514-D4B1-AC25-B1A581D99C58}"/>
              </a:ext>
            </a:extLst>
          </p:cNvPr>
          <p:cNvPicPr>
            <a:picLocks noChangeAspect="1"/>
          </p:cNvPicPr>
          <p:nvPr/>
        </p:nvPicPr>
        <p:blipFill>
          <a:blip r:embed="rId3"/>
          <a:stretch>
            <a:fillRect/>
          </a:stretch>
        </p:blipFill>
        <p:spPr>
          <a:xfrm>
            <a:off x="375580" y="3695562"/>
            <a:ext cx="32167240" cy="14554476"/>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1184</TotalTime>
  <Words>2725</Words>
  <Application>Microsoft Macintosh PowerPoint</Application>
  <PresentationFormat>Custom</PresentationFormat>
  <Paragraphs>136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Raleway</vt:lpstr>
      <vt:lpstr>Open Sans</vt:lpstr>
      <vt:lpstr>Arial</vt:lpstr>
      <vt:lpstr>Lato</vt:lpstr>
      <vt:lpstr>Streamline</vt:lpstr>
      <vt:lpstr>Agile Communication Project </vt:lpstr>
      <vt:lpstr>Agile Communication Project </vt:lpstr>
      <vt:lpstr>PowerPoint Presentation</vt:lpstr>
      <vt:lpstr>Agile Communication Project </vt:lpstr>
      <vt:lpstr>PowerPoint Presentation</vt:lpstr>
      <vt:lpstr>PowerPoint Presentation</vt:lpstr>
      <vt:lpstr>A-Team</vt:lpstr>
      <vt:lpstr>Agile Communication Project </vt:lpstr>
      <vt:lpstr>PowerPoint Presentation</vt:lpstr>
      <vt:lpstr>PowerPoint Presentation</vt:lpstr>
      <vt:lpstr>User Stories in Sprint 5  1. Story # 14 with 05 points 2. Story # 16 with 08 points 3. Story # 17 with 05 points 4. Story # 22 with 03 points  Total Sprint 5 Points: 21</vt:lpstr>
      <vt:lpstr>Agile Communication Project </vt:lpstr>
      <vt:lpstr>PowerPoint Presentation</vt:lpstr>
      <vt:lpstr>PowerPoint Presentation</vt:lpstr>
      <vt:lpstr>User Stories in Sprint 6  1. Story # 18 with 15 points 2. Story # 19 with 01 points 3. Story # 23 with 05 points  Total Sprint 5 Points: 21</vt:lpstr>
      <vt:lpstr>BVIR for Management Questions   Which charts would you want to include in the BVIR that Management would need and why?  Move the Orange boxes to the correct column below  As the leader of the project, I prioritize transparency in reporting the project status to management, and I believe the Burn up and Burn down charts provide sufficient information on the project's progress without overwhelming management with excessive charts. We faced some disruptions in the project flow during Sprint 4, including a serious security risk that needed immediate resolution. In Sprint 5, we had to address significant user experience issues to prevent customer losses, and in Sprint 6, the pandemic forced us to prioritize the BOGO promo as our top priority. The Burn Up and Burn Down charts are suitable for management as they demonstrate value being delivered, constant and sustainable progress, and the team's adherence to delivering what was promised. The Committed vs Delivered Chart is useful to ensure that the team is not adding unnecessary features and driving up costs or delivering less than expected per sprint. However, I would avoid using the Story Point Cost per Team chart as it may lead us into a complex analysis that could be unproductive. </vt:lpstr>
      <vt:lpstr>Creating the BVIR for Management  Questions to answer before you start the BVIR  What would tell Management if they want to know the details about actual stories? [Select from the choices below] "While I understand that you want to get into individual stories and know all the details, we would prefer that Management spends your valuable time guiding and influencing the Roadmap and direction of the project and leave the story delivery to the Teams you have empowered." Absolutely, let's get into the details! No, that is none of your business  Which of the above did you choose (1,2,3) and why? [Your Answer]  I’d choose 1 because it clearly explains and underlines the roles for Management and for the Team in a true Agile working environment.    </vt:lpstr>
      <vt:lpstr>Creating the BVIR for Management Questions to answer before you start the BVIR  Is it project considered a failure because backlog items still remain? Explain.  [Your Answer]  The mere presence of backlog items does not necessarily mean that the project is a failure. In Agile project management, it is common for teams to maintain a product backlog that includes items that have not yet been completed or delivered. It is the responsibility of the team to prioritize the backlog items and work on them in the order of their importance, based on the product vision and stakeholder needs. As long as the team is making progress towards completing the most important backlog items, and the product is delivering value to stakeholders, the project can still be considered a success. Therefore, the presence of backlog items alone should not be used as the sole measure of project success or failure.   </vt:lpstr>
      <vt:lpstr>BVIR for Management [Use this slide to create your BVIR. We have not provided a template for this, you get to decide what it looks like using the information from the previous slide]    </vt:lpstr>
      <vt:lpstr>BVIR for Management  Good morning everyone, I’m Amnah, the project leader. It's a pleasure to meet you all today. In this meeting, I will present the current status of our project. Our vision is to provide our customers with the fastest and most satisfying way to purchase our software through our new website. I'm thrilled to report that the A-Team has been doing an excellent job in achieving this mission during the last sprint. During the presentation, you'll see the Sprint Burn Down and Burn Up Charts for sprints 1-6. However, we've faced some challenges since sprint 4, which required our immediate attention and disrupted the project flow. In sprint 4, we had to resolve a serious security risk urgently. Following that, in sprint 5, a customer pointed out significant issues with the user experience that would have led to losing customers, so we had to fix them immediately. Finally, in sprint 6, due to the pandemic, we had to prioritize the BOGO promo, which became our top priority. Unfortunately, we have 8 remaining story points, which means the project is not yet completed. These 8 stories are reserved for our final sprint, sprint 7. Thank you for your attention.    </vt:lpstr>
      <vt:lpstr>Questions from Management (Using Videos would be great!)  Instructions:  Watch the videos in the classroom.  Record your videos or provide your answers below. Remember to justify your answer.  Video # 1: It's understandable that you may have concerns about the MVP not being a perfect product. However, the purpose of an MVP is to launch a functional product with the minimum viable features to test the market and gather feedback. This allows us to iterate and improve the product based on actual user feedback rather than relying solely on assumptions. Waiting for a product to be 100% perfect before releasing it to the market is not feasible, and it may result in missing out on valuable insights that can only be gained through real-world usage. Our goal is to continuously improve the product and work towards a more complete and refined version based on user feedback.  Video # 2: It's important to remember that the Agile approach we are using values flexibility and adaptability over strict adherence to a plan. While we did have a plan, we encountered unforeseen challenges and had to make adjustments to ensure we were still delivering value to the customer. Prioritization and continuous improvement are at the heart of Agile, so we made decisions to focus on the most critical features and address urgent issues as they arose. We believe this approach ultimately led to a better product, even if we didn't complete everything in the original backlog.  Video # 3: I understand that you are concerned about the incomplete work. However, we need to consider the feasibility and sustainability of our approach. Burning out our team by forcing them to work around the clock is not a long-term solution, and it may lead to decreased productivity and quality. Additionally, we need to prioritize the most critical tasks and allocate our resources accordingly. In this case, we had to address urgent issues that arose during the project, which affected our original plan. We need to be agile and flexible in our approach to ensure that we can adapt to changing circumstances and deliver a product that meets the needs of our customers.  Video # 4: Based on the criticality of the remaining 8 stories and the team's confidence in their ability to complete them within a reasonable timeframe, I would recommend adding a 7th sprint to the project. However, we should also assess the potential impact of this decision on other projects and resources before finalizing the plan.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Communication Project </dc:title>
  <cp:lastModifiedBy>Amnah Al.Shammari</cp:lastModifiedBy>
  <cp:revision>3</cp:revision>
  <dcterms:modified xsi:type="dcterms:W3CDTF">2023-05-01T14:10:45Z</dcterms:modified>
</cp:coreProperties>
</file>