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TI2TaiJugZ/hwkBjzdFehA9D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4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0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0" name="Google Shape;16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6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8303741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"/>
          <p:cNvSpPr txBox="1"/>
          <p:nvPr>
            <p:ph type="ctrTitle"/>
          </p:nvPr>
        </p:nvSpPr>
        <p:spPr>
          <a:xfrm>
            <a:off x="1036700" y="1110050"/>
            <a:ext cx="65733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t/>
            </a:r>
            <a:endParaRPr b="1" sz="8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b="1" lang="en-US" sz="8000"/>
              <a:t> </a:t>
            </a:r>
            <a:endParaRPr sz="8000"/>
          </a:p>
        </p:txBody>
      </p:sp>
      <p:sp>
        <p:nvSpPr>
          <p:cNvPr id="181" name="Google Shape;181;p1"/>
          <p:cNvSpPr/>
          <p:nvPr/>
        </p:nvSpPr>
        <p:spPr>
          <a:xfrm>
            <a:off x="920834" y="928117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885470" y="1110053"/>
            <a:ext cx="3386371" cy="4580301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920834" y="5780565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4" name="Google Shape;184;p1"/>
          <p:cNvGrpSpPr/>
          <p:nvPr/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85" name="Google Shape;185;p1"/>
            <p:cNvSpPr/>
            <p:nvPr/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1"/>
          <p:cNvPicPr preferRelativeResize="0"/>
          <p:nvPr/>
        </p:nvPicPr>
        <p:blipFill rotWithShape="1">
          <a:blip r:embed="rId5">
            <a:alphaModFix/>
          </a:blip>
          <a:srcRect b="15893" l="0" r="0" t="21531"/>
          <a:stretch/>
        </p:blipFill>
        <p:spPr>
          <a:xfrm>
            <a:off x="565350" y="668375"/>
            <a:ext cx="10924450" cy="573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292" name="Google Shape;292;p10"/>
          <p:cNvSpPr txBox="1"/>
          <p:nvPr>
            <p:ph idx="1" type="body"/>
          </p:nvPr>
        </p:nvSpPr>
        <p:spPr>
          <a:xfrm>
            <a:off x="746291" y="2121407"/>
            <a:ext cx="4759452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Distribution of tasks (we will discussion this part with our advisor and T.A.).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Execution plan (Gantt Chart).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generated with high confidence" id="293" name="Google Shape;293;p10"/>
          <p:cNvPicPr preferRelativeResize="0"/>
          <p:nvPr/>
        </p:nvPicPr>
        <p:blipFill rotWithShape="1">
          <a:blip r:embed="rId3">
            <a:alphaModFix/>
          </a:blip>
          <a:srcRect b="-1" l="18831" r="6823" t="0"/>
          <a:stretch/>
        </p:blipFill>
        <p:spPr>
          <a:xfrm>
            <a:off x="5790469" y="1657057"/>
            <a:ext cx="5655240" cy="471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type="title"/>
          </p:nvPr>
        </p:nvSpPr>
        <p:spPr>
          <a:xfrm>
            <a:off x="1069848" y="212140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9" name="Google Shape;299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3600"/>
              <a:t>We believe the plan, scope, and approach is best fit for the projects duration and objective. 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05" name="Google Shape;305;p12"/>
          <p:cNvSpPr txBox="1"/>
          <p:nvPr>
            <p:ph idx="1" type="body"/>
          </p:nvPr>
        </p:nvSpPr>
        <p:spPr>
          <a:xfrm>
            <a:off x="1320370" y="2063730"/>
            <a:ext cx="955126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Wells, B. D. (n.d.). Extreme Programming: A gentle introduction. Retrieved from http://www.extremeprogramming.org/index.html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Ken Schwaber, J. S. (n.d.). WHAT IS SCRUM? Retrieved from https://www.scrum.org/resources/what-is-scrum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Guo, Y.-L &amp; Ho, C.-W &amp; Ko, Ming-Tat. (2013). The Longest Path Problem on Distance-Hereditary Graphs. Smart Innovation, Systems and Technologies. 20. 69-77. 10.1007/978-3-642-35452-6_9.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Rehfeldt, Daniel &amp; Koch, Thorsten. (2017). Combining NP-Hard Reduction Techniques and Strong Heuristics in an Exact Algorithm for the Maximum-Weight Connected Subgraph Problem.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p2"/>
          <p:cNvSpPr txBox="1"/>
          <p:nvPr>
            <p:ph type="ctrTitle"/>
          </p:nvPr>
        </p:nvSpPr>
        <p:spPr>
          <a:xfrm>
            <a:off x="1051560" y="1110054"/>
            <a:ext cx="6558608" cy="45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ckwell"/>
              <a:buNone/>
            </a:pPr>
            <a:r>
              <a:rPr lang="en-US" sz="3500">
                <a:solidFill>
                  <a:schemeClr val="accent1"/>
                </a:solidFill>
              </a:rPr>
              <a:t>ADVISOR</a:t>
            </a:r>
            <a:r>
              <a:rPr lang="en-US" sz="3500"/>
              <a:t>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ockwell"/>
              <a:buNone/>
            </a:pPr>
            <a:r>
              <a:rPr b="1" lang="en-US" sz="3500"/>
              <a:t>DR. MAHA AL-ALABDULJALIL </a:t>
            </a:r>
            <a:r>
              <a:rPr lang="en-US" sz="3500"/>
              <a:t>  </a:t>
            </a:r>
            <a:br>
              <a:rPr lang="en-US" sz="3500"/>
            </a:br>
            <a:endParaRPr sz="3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ckwell"/>
              <a:buNone/>
            </a:pPr>
            <a:r>
              <a:rPr lang="en-US" sz="3500">
                <a:solidFill>
                  <a:schemeClr val="accent1"/>
                </a:solidFill>
              </a:rPr>
              <a:t>GROUP MEMBERS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ockwell"/>
              <a:buNone/>
            </a:pPr>
            <a:r>
              <a:rPr lang="en-US" sz="3500"/>
              <a:t>ASMAA SULTAN 2151117051 {LEADER} 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ockwell"/>
              <a:buNone/>
            </a:pPr>
            <a:r>
              <a:rPr lang="en-US" sz="3500"/>
              <a:t>AMNA ALI 2131110038 </a:t>
            </a:r>
            <a:br>
              <a:rPr lang="en-US" sz="3500"/>
            </a:br>
            <a:r>
              <a:rPr lang="en-US" sz="3500"/>
              <a:t>SHARIFA MOUSAED 2121111141 </a:t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920834" y="928117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7885470" y="1110053"/>
            <a:ext cx="3386371" cy="4580301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920834" y="5780565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98" name="Google Shape;198;p2"/>
            <p:cNvSpPr/>
            <p:nvPr/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/>
          <p:nvPr/>
        </p:nvSpPr>
        <p:spPr>
          <a:xfrm>
            <a:off x="1500" y="36750"/>
            <a:ext cx="12192000" cy="67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INTRODUCTION </a:t>
            </a:r>
            <a:endParaRPr b="0" i="0" sz="6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885470" y="1110053"/>
            <a:ext cx="3386400" cy="4580400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920834" y="928117"/>
            <a:ext cx="10350900" cy="80700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920834" y="5780565"/>
            <a:ext cx="10350900" cy="80700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8" name="Google Shape;208;p3"/>
          <p:cNvGrpSpPr/>
          <p:nvPr/>
        </p:nvGrpSpPr>
        <p:grpSpPr>
          <a:xfrm>
            <a:off x="9646920" y="5257800"/>
            <a:ext cx="1080900" cy="1080900"/>
            <a:chOff x="9646920" y="5257800"/>
            <a:chExt cx="1080900" cy="1080900"/>
          </a:xfrm>
        </p:grpSpPr>
        <p:sp>
          <p:nvSpPr>
            <p:cNvPr id="209" name="Google Shape;209;p3"/>
            <p:cNvSpPr/>
            <p:nvPr/>
          </p:nvSpPr>
          <p:spPr>
            <a:xfrm>
              <a:off x="9646920" y="5257800"/>
              <a:ext cx="1080900" cy="10809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755011" y="5365890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4645152" y="928117"/>
            <a:ext cx="6629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4641336" y="1110053"/>
            <a:ext cx="6630506" cy="4580301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4"/>
          <p:cNvSpPr txBox="1"/>
          <p:nvPr>
            <p:ph type="ctrTitle"/>
          </p:nvPr>
        </p:nvSpPr>
        <p:spPr>
          <a:xfrm>
            <a:off x="4931276" y="1750011"/>
            <a:ext cx="60570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METHODOLOGY : </a:t>
            </a:r>
            <a:br>
              <a:rPr b="1" lang="en-US" sz="2000"/>
            </a:br>
            <a:r>
              <a:rPr b="1" lang="en-US" sz="2000"/>
              <a:t>SOFTWARE DEVELOPMENT MODEL</a:t>
            </a:r>
            <a:endParaRPr sz="2000"/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None/>
            </a:pPr>
            <a:r>
              <a:rPr lang="en-US" sz="2600"/>
              <a:t>XP</a:t>
            </a:r>
            <a:br>
              <a:rPr lang="en-US" sz="2600"/>
            </a:br>
            <a:endParaRPr sz="2600"/>
          </a:p>
        </p:txBody>
      </p:sp>
      <p:sp>
        <p:nvSpPr>
          <p:cNvPr id="219" name="Google Shape;219;p4"/>
          <p:cNvSpPr/>
          <p:nvPr/>
        </p:nvSpPr>
        <p:spPr>
          <a:xfrm>
            <a:off x="4645152" y="5780565"/>
            <a:ext cx="6629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0" name="Google Shape;220;p4"/>
          <p:cNvGrpSpPr/>
          <p:nvPr/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21" name="Google Shape;221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generated with high confidence" id="223" name="Google Shape;223;p4"/>
          <p:cNvPicPr preferRelativeResize="0"/>
          <p:nvPr/>
        </p:nvPicPr>
        <p:blipFill rotWithShape="1">
          <a:blip r:embed="rId5">
            <a:alphaModFix/>
          </a:blip>
          <a:srcRect b="11795" l="3490" r="8487" t="10850"/>
          <a:stretch/>
        </p:blipFill>
        <p:spPr>
          <a:xfrm>
            <a:off x="512618" y="1856508"/>
            <a:ext cx="3657600" cy="3214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REQUIRED TOOLS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1069848" y="2121408"/>
            <a:ext cx="4759452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LucidChart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Google Doc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TeamGantt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Phpstrom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cPanel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Microsoft Visual Studio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Bootstrap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phpMyAdmin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MySQL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GitHub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201" y="2093976"/>
            <a:ext cx="5613951" cy="393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TECHNICAL CHALLENGES  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37" name="Google Shape;237;p6"/>
          <p:cNvGrpSpPr/>
          <p:nvPr/>
        </p:nvGrpSpPr>
        <p:grpSpPr>
          <a:xfrm>
            <a:off x="1105581" y="2596812"/>
            <a:ext cx="9987187" cy="3195000"/>
            <a:chOff x="35606" y="211422"/>
            <a:chExt cx="9987187" cy="3195000"/>
          </a:xfrm>
        </p:grpSpPr>
        <p:sp>
          <p:nvSpPr>
            <p:cNvPr id="238" name="Google Shape;238;p6"/>
            <p:cNvSpPr/>
            <p:nvPr/>
          </p:nvSpPr>
          <p:spPr>
            <a:xfrm>
              <a:off x="616949" y="211422"/>
              <a:ext cx="1818562" cy="1818562"/>
            </a:xfrm>
            <a:prstGeom prst="ellipse">
              <a:avLst/>
            </a:prstGeom>
            <a:solidFill>
              <a:srgbClr val="9B2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004512" y="598984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5606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 txBox="1"/>
            <p:nvPr/>
          </p:nvSpPr>
          <p:spPr>
            <a:xfrm>
              <a:off x="35606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INVALID ADVICES PLAN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119918" y="211422"/>
              <a:ext cx="1818562" cy="18185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507481" y="598984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538574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 txBox="1"/>
            <p:nvPr/>
          </p:nvSpPr>
          <p:spPr>
            <a:xfrm>
              <a:off x="3538574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FINDING OPTIMAL SOLUTIONS FROM LIMITED OPTIONS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622887" y="211422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010450" y="598984"/>
              <a:ext cx="1043437" cy="1043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041543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7041543" y="2596422"/>
              <a:ext cx="298125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HARDWARE PROBLEMS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RISKS</a:t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56" name="Google Shape;256;p7"/>
          <p:cNvGrpSpPr/>
          <p:nvPr/>
        </p:nvGrpSpPr>
        <p:grpSpPr>
          <a:xfrm>
            <a:off x="1039377" y="2480104"/>
            <a:ext cx="10489399" cy="3446708"/>
            <a:chOff x="-30598" y="94714"/>
            <a:chExt cx="10489399" cy="3446708"/>
          </a:xfrm>
        </p:grpSpPr>
        <p:sp>
          <p:nvSpPr>
            <p:cNvPr id="257" name="Google Shape;257;p7"/>
            <p:cNvSpPr/>
            <p:nvPr/>
          </p:nvSpPr>
          <p:spPr>
            <a:xfrm>
              <a:off x="520059" y="175723"/>
              <a:ext cx="1818562" cy="1818562"/>
            </a:xfrm>
            <a:prstGeom prst="ellipse">
              <a:avLst/>
            </a:prstGeom>
            <a:solidFill>
              <a:srgbClr val="9B2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907621" y="482276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5606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-30598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TEAM ISSUES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016856" y="175723"/>
              <a:ext cx="1818562" cy="1818562"/>
            </a:xfrm>
            <a:prstGeom prst="ellipse">
              <a:avLst/>
            </a:prstGeom>
            <a:solidFill>
              <a:srgbClr val="C7B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397945" y="563285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538574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2180828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ALGORITHM COMPLEXITY AND FINDING THE OPTIMAL SOLUTION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010450" y="94714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398012" y="482276"/>
              <a:ext cx="1043437" cy="1043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041543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7477551" y="2461422"/>
              <a:ext cx="2981250" cy="10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SECURITY ISSUES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7"/>
          <p:cNvSpPr/>
          <p:nvPr/>
        </p:nvSpPr>
        <p:spPr>
          <a:xfrm>
            <a:off x="6583628" y="2561113"/>
            <a:ext cx="1818562" cy="1818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6002284" y="4846812"/>
            <a:ext cx="298125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SCALABILITY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 rot="-7736199">
            <a:off x="7404856" y="2980169"/>
            <a:ext cx="369884" cy="604845"/>
          </a:xfrm>
          <a:prstGeom prst="downArrow">
            <a:avLst>
              <a:gd fmla="val 17296" name="adj1"/>
              <a:gd fmla="val 7529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 rot="2859325">
            <a:off x="7253908" y="3385890"/>
            <a:ext cx="369884" cy="604845"/>
          </a:xfrm>
          <a:prstGeom prst="downArrow">
            <a:avLst>
              <a:gd fmla="val 17296" name="adj1"/>
              <a:gd fmla="val 7529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DOCUMENTS </a:t>
            </a:r>
            <a:endParaRPr/>
          </a:p>
        </p:txBody>
      </p:sp>
      <p:sp>
        <p:nvSpPr>
          <p:cNvPr id="278" name="Google Shape;278;p8"/>
          <p:cNvSpPr txBox="1"/>
          <p:nvPr>
            <p:ph idx="1" type="body"/>
          </p:nvPr>
        </p:nvSpPr>
        <p:spPr>
          <a:xfrm>
            <a:off x="1069847" y="2121408"/>
            <a:ext cx="6482419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Project proposal.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First report of progress.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Second report of progress.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Final report of progress.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manual for the student.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manual for the instructor.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manual for the general advisor.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manual for it maintenance team.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Testing documents.</a:t>
            </a:r>
            <a:endParaRPr/>
          </a:p>
        </p:txBody>
      </p:sp>
      <p:pic>
        <p:nvPicPr>
          <p:cNvPr descr="Check List"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2307" y="2381985"/>
            <a:ext cx="3261974" cy="32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	SOFTWARE COMPONENTS</a:t>
            </a:r>
            <a:endParaRPr/>
          </a:p>
        </p:txBody>
      </p:sp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1070405" y="2248720"/>
            <a:ext cx="5592993" cy="370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HTML source codes.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CSS source codes.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PHP source codes.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JavaScript source codes.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A WebApp hosted on a server.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MYSQL database.</a:t>
            </a:r>
            <a:endParaRPr/>
          </a:p>
        </p:txBody>
      </p:sp>
      <p:pic>
        <p:nvPicPr>
          <p:cNvPr descr="A picture containing drawing&#10;&#10;Description generated with very high confidence"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4195" y="3016198"/>
            <a:ext cx="4346023" cy="217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2019-12-03T00:08:22Z</dcterms:created>
  <dc:creator>Bashayer Aleid</dc:creator>
</cp:coreProperties>
</file>