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4" r:id="rId18"/>
    <p:sldId id="278" r:id="rId19"/>
    <p:sldId id="280" r:id="rId20"/>
    <p:sldId id="279" r:id="rId21"/>
    <p:sldId id="281" r:id="rId22"/>
    <p:sldId id="283" r:id="rId23"/>
    <p:sldId id="282" r:id="rId24"/>
    <p:sldId id="284" r:id="rId25"/>
    <p:sldId id="286" r:id="rId26"/>
    <p:sldId id="285" r:id="rId27"/>
    <p:sldId id="287" r:id="rId28"/>
    <p:sldId id="288" r:id="rId29"/>
    <p:sldId id="289" r:id="rId30"/>
    <p:sldId id="290" r:id="rId31"/>
    <p:sldId id="291" r:id="rId32"/>
    <p:sldId id="299" r:id="rId33"/>
    <p:sldId id="2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9"/>
    <p:restoredTop sz="94674"/>
  </p:normalViewPr>
  <p:slideViewPr>
    <p:cSldViewPr snapToGrid="0">
      <p:cViewPr varScale="1">
        <p:scale>
          <a:sx n="49" d="100"/>
          <a:sy n="49" d="100"/>
        </p:scale>
        <p:origin x="192" y="1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13F14-ACCC-BD4A-B28D-AA98BB100C6F}" type="datetimeFigureOut">
              <a:rPr lang="en-US" smtClean="0"/>
              <a:t>9/15/20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646F4-F750-9A4E-BF36-79EDC2DD82F5}" type="slidenum">
              <a:rPr lang="en-US" smtClean="0"/>
              <a:t>‹#›</a:t>
            </a:fld>
            <a:endParaRPr lang="en-US"/>
          </a:p>
        </p:txBody>
      </p:sp>
    </p:spTree>
    <p:extLst>
      <p:ext uri="{BB962C8B-B14F-4D97-AF65-F5344CB8AC3E}">
        <p14:creationId xmlns:p14="http://schemas.microsoft.com/office/powerpoint/2010/main" val="511914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a:spLocks noGrp="1" noRot="1" noChangeAspect="1"/>
          </p:cNvSpPr>
          <p:nvPr>
            <p:ph type="sldImg"/>
          </p:nvPr>
        </p:nvSpPr>
        <p:spPr>
          <a:prstGeom prst="rect">
            <a:avLst/>
          </a:prstGeom>
        </p:spPr>
        <p:txBody>
          <a:bodyPr/>
          <a:lstStyle/>
          <a:p>
            <a:endParaRPr/>
          </a:p>
        </p:txBody>
      </p:sp>
      <p:sp>
        <p:nvSpPr>
          <p:cNvPr id="426" name="Shape 426"/>
          <p:cNvSpPr>
            <a:spLocks noGrp="1"/>
          </p:cNvSpPr>
          <p:nvPr>
            <p:ph type="body" sz="quarter" idx="1"/>
          </p:nvPr>
        </p:nvSpPr>
        <p:spPr>
          <a:prstGeom prst="rect">
            <a:avLst/>
          </a:prstGeom>
        </p:spPr>
        <p:txBody>
          <a:bodyPr/>
          <a:lstStyle/>
          <a:p>
            <a:pPr>
              <a:defRPr b="1"/>
            </a:pPr>
            <a:r>
              <a:t>&lt;Rhian&gt;</a:t>
            </a:r>
          </a:p>
          <a:p>
            <a:endParaRPr/>
          </a:p>
          <a:p>
            <a:pPr marL="171450" indent="-171450">
              <a:buSzPct val="100000"/>
              <a:buFont typeface="Arial"/>
              <a:buChar char="•"/>
            </a:pPr>
            <a:r>
              <a:t>Thanks very much for coming along to hear us today, we would be pleased to take any questions you may have.</a:t>
            </a:r>
          </a:p>
        </p:txBody>
      </p:sp>
    </p:spTree>
    <p:extLst>
      <p:ext uri="{BB962C8B-B14F-4D97-AF65-F5344CB8AC3E}">
        <p14:creationId xmlns:p14="http://schemas.microsoft.com/office/powerpoint/2010/main" val="371897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B445-D3FF-447B-A373-C40BEDF65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738BE2-E336-475D-94EB-B17496705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46EC76-5CAB-4486-86A6-19C2D4E8C0BC}"/>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5" name="Footer Placeholder 4">
            <a:extLst>
              <a:ext uri="{FF2B5EF4-FFF2-40B4-BE49-F238E27FC236}">
                <a16:creationId xmlns:a16="http://schemas.microsoft.com/office/drawing/2014/main" id="{3CE7711E-A99F-43FD-98E1-ADBB69318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97C56-2359-48F2-BEA1-D2C904B80623}"/>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146950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68AC-DF94-4DC8-9798-842173EF8D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A7EAD-A27D-449F-87EC-8EC06AC380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88367-5970-4168-B86E-DCE40EB16F2F}"/>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5" name="Footer Placeholder 4">
            <a:extLst>
              <a:ext uri="{FF2B5EF4-FFF2-40B4-BE49-F238E27FC236}">
                <a16:creationId xmlns:a16="http://schemas.microsoft.com/office/drawing/2014/main" id="{751FD15C-A455-4A33-9F33-350DBA0E6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A64CE-943B-4FC6-92C3-3302DB5273C9}"/>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121795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C177D-CE30-4B2F-B270-B43BE7E1F1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987362-D67B-4D7B-BB6B-467923495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E0C23-84C6-47BA-A670-083F065331D8}"/>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5" name="Footer Placeholder 4">
            <a:extLst>
              <a:ext uri="{FF2B5EF4-FFF2-40B4-BE49-F238E27FC236}">
                <a16:creationId xmlns:a16="http://schemas.microsoft.com/office/drawing/2014/main" id="{39481F22-6309-485A-B01B-601432A54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FD63A-6EF7-49FD-B33D-4E4011967747}"/>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59479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Opt 1">
    <p:spTree>
      <p:nvGrpSpPr>
        <p:cNvPr id="1" name=""/>
        <p:cNvGrpSpPr/>
        <p:nvPr/>
      </p:nvGrpSpPr>
      <p:grpSpPr>
        <a:xfrm>
          <a:off x="0" y="0"/>
          <a:ext cx="0" cy="0"/>
          <a:chOff x="0" y="0"/>
          <a:chExt cx="0" cy="0"/>
        </a:xfrm>
      </p:grpSpPr>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858667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20D3-6725-449A-BCBB-0320D297B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FDA65-FF01-4D9A-A449-CCF1F8046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93EC4-D04B-4005-98FF-F25679E8A5D3}"/>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5" name="Footer Placeholder 4">
            <a:extLst>
              <a:ext uri="{FF2B5EF4-FFF2-40B4-BE49-F238E27FC236}">
                <a16:creationId xmlns:a16="http://schemas.microsoft.com/office/drawing/2014/main" id="{D3E34958-4275-4783-AF5E-DBFE93894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FA60D-DF91-43D3-BFB4-1C47D1114EE6}"/>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229915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1F32-889E-4E45-9CFC-C736125B7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A8233B-1A70-4A0C-8EEE-3C04AAEE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28B780-F73A-4A2D-9B3F-5CE2F2550F7D}"/>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5" name="Footer Placeholder 4">
            <a:extLst>
              <a:ext uri="{FF2B5EF4-FFF2-40B4-BE49-F238E27FC236}">
                <a16:creationId xmlns:a16="http://schemas.microsoft.com/office/drawing/2014/main" id="{A8F42F86-D2EF-43C3-9AB6-01E8DD183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4C7BC-A2E9-4AA3-A63D-7205EBE57D67}"/>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189711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985E-BFF9-458C-957B-F298A8C8E5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1F6C3-1945-4BF1-88F4-4198D99A2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CEA4FC-F966-46C5-86DE-693889B02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7E40E6-F134-4262-9451-0B05903C2E08}"/>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6" name="Footer Placeholder 5">
            <a:extLst>
              <a:ext uri="{FF2B5EF4-FFF2-40B4-BE49-F238E27FC236}">
                <a16:creationId xmlns:a16="http://schemas.microsoft.com/office/drawing/2014/main" id="{25DDA24A-977B-4EBC-B577-741D89281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E46E0-653C-408C-81C6-96FA7389E46B}"/>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428721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3417-11C4-4353-AED6-C4952BCF2D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07869D-8977-4EB6-905D-29B17524B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2BD51-AA05-4EE0-BA37-B070BBA8D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5470FD-5E72-4F97-8C52-0A112B4DE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E64336-751B-41A1-A5BA-FB7718476B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56687-F540-43D9-983D-69CEE2620DB6}"/>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8" name="Footer Placeholder 7">
            <a:extLst>
              <a:ext uri="{FF2B5EF4-FFF2-40B4-BE49-F238E27FC236}">
                <a16:creationId xmlns:a16="http://schemas.microsoft.com/office/drawing/2014/main" id="{D70CEAD3-1CC5-4A08-866A-9EE0262324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40A50-82C0-431E-870C-104A9F350E73}"/>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133569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931C-C1EE-4EFA-BBFA-4393815BDF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16E522-E55C-4619-8D13-79D0AEB11F65}"/>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4" name="Footer Placeholder 3">
            <a:extLst>
              <a:ext uri="{FF2B5EF4-FFF2-40B4-BE49-F238E27FC236}">
                <a16:creationId xmlns:a16="http://schemas.microsoft.com/office/drawing/2014/main" id="{DF785A5F-FFDE-4E6E-BE1C-1428BDCB51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2F3A58-A2E7-47BC-909C-C9C0FDD42080}"/>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207204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742D7-C19D-40E8-A6D3-262C9E1DDCB2}"/>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3" name="Footer Placeholder 2">
            <a:extLst>
              <a:ext uri="{FF2B5EF4-FFF2-40B4-BE49-F238E27FC236}">
                <a16:creationId xmlns:a16="http://schemas.microsoft.com/office/drawing/2014/main" id="{00FADB26-7D3D-48CF-AD7E-D0F69727BF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641E80-FCD4-4ADF-90D7-DE5CC75C37A0}"/>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263606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623D-39EA-47BC-9640-1F66303FB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39E185-B385-487F-A08B-3642569FF6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D7F09-FA4C-4FD6-81C9-401C25F11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94CC2-486F-47EA-8C10-7A0C0813A5BF}"/>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6" name="Footer Placeholder 5">
            <a:extLst>
              <a:ext uri="{FF2B5EF4-FFF2-40B4-BE49-F238E27FC236}">
                <a16:creationId xmlns:a16="http://schemas.microsoft.com/office/drawing/2014/main" id="{D1E4D44B-F325-4616-B6B1-7F53BF36A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30669-C4C5-48A0-BFBC-B9A3CA613D52}"/>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114202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45CE-2F56-47BD-AAB9-754525812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6DF4B1-9AB6-4BC3-93F4-F32300765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BAA6D7-458E-441D-9779-1F809565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D3B35-6AE3-46E3-B8BE-5AB7B4D05336}"/>
              </a:ext>
            </a:extLst>
          </p:cNvPr>
          <p:cNvSpPr>
            <a:spLocks noGrp="1"/>
          </p:cNvSpPr>
          <p:nvPr>
            <p:ph type="dt" sz="half" idx="10"/>
          </p:nvPr>
        </p:nvSpPr>
        <p:spPr/>
        <p:txBody>
          <a:bodyPr/>
          <a:lstStyle/>
          <a:p>
            <a:fld id="{83959DE2-3418-4860-A85E-38C20A6503DF}" type="datetimeFigureOut">
              <a:rPr lang="en-US" smtClean="0"/>
              <a:t>9/15/20</a:t>
            </a:fld>
            <a:endParaRPr lang="en-US"/>
          </a:p>
        </p:txBody>
      </p:sp>
      <p:sp>
        <p:nvSpPr>
          <p:cNvPr id="6" name="Footer Placeholder 5">
            <a:extLst>
              <a:ext uri="{FF2B5EF4-FFF2-40B4-BE49-F238E27FC236}">
                <a16:creationId xmlns:a16="http://schemas.microsoft.com/office/drawing/2014/main" id="{619BC9EC-8C4C-4341-A34A-870F0F89A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F5AF-E149-480C-A572-435F39296FD6}"/>
              </a:ext>
            </a:extLst>
          </p:cNvPr>
          <p:cNvSpPr>
            <a:spLocks noGrp="1"/>
          </p:cNvSpPr>
          <p:nvPr>
            <p:ph type="sldNum" sz="quarter" idx="12"/>
          </p:nvPr>
        </p:nvSpPr>
        <p:spPr/>
        <p:txBody>
          <a:bodyPr/>
          <a:lstStyle/>
          <a:p>
            <a:fld id="{2CA1A8A9-269A-4EF0-987D-592B4A748467}" type="slidenum">
              <a:rPr lang="en-US" smtClean="0"/>
              <a:t>‹#›</a:t>
            </a:fld>
            <a:endParaRPr lang="en-US"/>
          </a:p>
        </p:txBody>
      </p:sp>
    </p:spTree>
    <p:extLst>
      <p:ext uri="{BB962C8B-B14F-4D97-AF65-F5344CB8AC3E}">
        <p14:creationId xmlns:p14="http://schemas.microsoft.com/office/powerpoint/2010/main" val="308232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0DEF0-5E45-45C5-948C-1CF1FDC06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7BFBF2-22B7-49B3-BEC1-F3A566C16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B37AA-C6E6-4B5C-9474-BA483B0330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59DE2-3418-4860-A85E-38C20A6503DF}" type="datetimeFigureOut">
              <a:rPr lang="en-US" smtClean="0"/>
              <a:t>9/15/20</a:t>
            </a:fld>
            <a:endParaRPr lang="en-US"/>
          </a:p>
        </p:txBody>
      </p:sp>
      <p:sp>
        <p:nvSpPr>
          <p:cNvPr id="5" name="Footer Placeholder 4">
            <a:extLst>
              <a:ext uri="{FF2B5EF4-FFF2-40B4-BE49-F238E27FC236}">
                <a16:creationId xmlns:a16="http://schemas.microsoft.com/office/drawing/2014/main" id="{BA17A932-DE0E-482F-ADC6-682CDB5FA2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613EC0-C8CF-4117-BC67-AA75345CF4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1A8A9-269A-4EF0-987D-592B4A748467}" type="slidenum">
              <a:rPr lang="en-US" smtClean="0"/>
              <a:t>‹#›</a:t>
            </a:fld>
            <a:endParaRPr lang="en-US"/>
          </a:p>
        </p:txBody>
      </p:sp>
    </p:spTree>
    <p:extLst>
      <p:ext uri="{BB962C8B-B14F-4D97-AF65-F5344CB8AC3E}">
        <p14:creationId xmlns:p14="http://schemas.microsoft.com/office/powerpoint/2010/main" val="2062961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F766D4-45D2-4E91-9691-D91259297E33}"/>
              </a:ext>
            </a:extLst>
          </p:cNvPr>
          <p:cNvSpPr>
            <a:spLocks noGrp="1"/>
          </p:cNvSpPr>
          <p:nvPr>
            <p:ph type="subTitle" idx="1"/>
          </p:nvPr>
        </p:nvSpPr>
        <p:spPr>
          <a:xfrm>
            <a:off x="1885585" y="3936160"/>
            <a:ext cx="8420830" cy="2458578"/>
          </a:xfrm>
        </p:spPr>
        <p:txBody>
          <a:bodyPr>
            <a:noAutofit/>
          </a:bodyPr>
          <a:lstStyle/>
          <a:p>
            <a:r>
              <a:rPr lang="en-US" b="1" i="0" u="none" strike="noStrike" baseline="0" dirty="0">
                <a:solidFill>
                  <a:srgbClr val="000000"/>
                </a:solidFill>
                <a:latin typeface="+mj-lt"/>
              </a:rPr>
              <a:t> Advisor </a:t>
            </a:r>
          </a:p>
          <a:p>
            <a:r>
              <a:rPr lang="en-US" b="0" i="1" u="none" strike="noStrike" baseline="0" dirty="0">
                <a:solidFill>
                  <a:schemeClr val="accent1">
                    <a:lumMod val="50000"/>
                  </a:schemeClr>
                </a:solidFill>
                <a:latin typeface="+mj-lt"/>
              </a:rPr>
              <a:t>Dr. </a:t>
            </a:r>
            <a:r>
              <a:rPr lang="en-US" b="0" i="1" u="none" strike="noStrike" baseline="0" dirty="0" err="1">
                <a:solidFill>
                  <a:schemeClr val="accent1">
                    <a:lumMod val="50000"/>
                  </a:schemeClr>
                </a:solidFill>
                <a:latin typeface="+mj-lt"/>
              </a:rPr>
              <a:t>Maha</a:t>
            </a:r>
            <a:r>
              <a:rPr lang="en-US" b="0" i="1" u="none" strike="noStrike" baseline="0" dirty="0">
                <a:solidFill>
                  <a:schemeClr val="accent1">
                    <a:lumMod val="50000"/>
                  </a:schemeClr>
                </a:solidFill>
                <a:latin typeface="+mj-lt"/>
              </a:rPr>
              <a:t> </a:t>
            </a:r>
            <a:r>
              <a:rPr lang="en-US" b="0" i="1" u="none" strike="noStrike" baseline="0" dirty="0" err="1">
                <a:solidFill>
                  <a:schemeClr val="accent1">
                    <a:lumMod val="50000"/>
                  </a:schemeClr>
                </a:solidFill>
                <a:latin typeface="+mj-lt"/>
              </a:rPr>
              <a:t>Alabuljalil</a:t>
            </a:r>
            <a:r>
              <a:rPr lang="en-US" b="0" i="1" u="none" strike="noStrike" baseline="0" dirty="0">
                <a:solidFill>
                  <a:schemeClr val="accent1">
                    <a:lumMod val="50000"/>
                  </a:schemeClr>
                </a:solidFill>
                <a:latin typeface="+mj-lt"/>
              </a:rPr>
              <a:t> </a:t>
            </a:r>
          </a:p>
          <a:p>
            <a:r>
              <a:rPr lang="en-US" b="1" i="0" u="none" strike="noStrike" baseline="0" dirty="0">
                <a:solidFill>
                  <a:srgbClr val="000000"/>
                </a:solidFill>
                <a:latin typeface="+mj-lt"/>
              </a:rPr>
              <a:t>Group Members </a:t>
            </a:r>
          </a:p>
          <a:p>
            <a:r>
              <a:rPr lang="en-US" i="1" dirty="0">
                <a:solidFill>
                  <a:schemeClr val="accent1">
                    <a:lumMod val="50000"/>
                  </a:schemeClr>
                </a:solidFill>
                <a:latin typeface="+mj-lt"/>
              </a:rPr>
              <a:t>Amna Almutairi 2131110038 </a:t>
            </a:r>
          </a:p>
          <a:p>
            <a:r>
              <a:rPr lang="en-US" b="0" i="1" u="none" strike="noStrike" baseline="0" dirty="0" err="1">
                <a:solidFill>
                  <a:schemeClr val="accent1">
                    <a:lumMod val="50000"/>
                  </a:schemeClr>
                </a:solidFill>
                <a:latin typeface="+mj-lt"/>
              </a:rPr>
              <a:t>Asmaa</a:t>
            </a:r>
            <a:r>
              <a:rPr lang="en-US" b="0" i="1" u="none" strike="noStrike" baseline="0" dirty="0">
                <a:solidFill>
                  <a:schemeClr val="accent1">
                    <a:lumMod val="50000"/>
                  </a:schemeClr>
                </a:solidFill>
                <a:latin typeface="+mj-lt"/>
              </a:rPr>
              <a:t> Sultan 2151117051 </a:t>
            </a:r>
          </a:p>
        </p:txBody>
      </p:sp>
      <p:pic>
        <p:nvPicPr>
          <p:cNvPr id="5" name="Picture 4">
            <a:extLst>
              <a:ext uri="{FF2B5EF4-FFF2-40B4-BE49-F238E27FC236}">
                <a16:creationId xmlns:a16="http://schemas.microsoft.com/office/drawing/2014/main" id="{ED867CC7-1AF4-4B9A-9E77-89BCB21BC045}"/>
              </a:ext>
            </a:extLst>
          </p:cNvPr>
          <p:cNvPicPr>
            <a:picLocks noChangeAspect="1"/>
          </p:cNvPicPr>
          <p:nvPr/>
        </p:nvPicPr>
        <p:blipFill>
          <a:blip r:embed="rId2"/>
          <a:stretch>
            <a:fillRect/>
          </a:stretch>
        </p:blipFill>
        <p:spPr>
          <a:xfrm>
            <a:off x="1754955" y="123627"/>
            <a:ext cx="8420830" cy="3533973"/>
          </a:xfrm>
          <a:prstGeom prst="rect">
            <a:avLst/>
          </a:prstGeom>
        </p:spPr>
      </p:pic>
    </p:spTree>
    <p:extLst>
      <p:ext uri="{BB962C8B-B14F-4D97-AF65-F5344CB8AC3E}">
        <p14:creationId xmlns:p14="http://schemas.microsoft.com/office/powerpoint/2010/main" val="2242060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8EA73-81C6-4EF9-8B3C-A99E11E3DBBE}"/>
              </a:ext>
            </a:extLst>
          </p:cNvPr>
          <p:cNvPicPr>
            <a:picLocks noChangeAspect="1"/>
          </p:cNvPicPr>
          <p:nvPr/>
        </p:nvPicPr>
        <p:blipFill>
          <a:blip r:embed="rId2"/>
          <a:stretch>
            <a:fillRect/>
          </a:stretch>
        </p:blipFill>
        <p:spPr>
          <a:xfrm>
            <a:off x="1740792" y="261281"/>
            <a:ext cx="9248050" cy="5987364"/>
          </a:xfrm>
          <a:prstGeom prst="rect">
            <a:avLst/>
          </a:prstGeom>
        </p:spPr>
      </p:pic>
    </p:spTree>
    <p:extLst>
      <p:ext uri="{BB962C8B-B14F-4D97-AF65-F5344CB8AC3E}">
        <p14:creationId xmlns:p14="http://schemas.microsoft.com/office/powerpoint/2010/main" val="218148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CB445-7A6B-414C-B3D9-4564F195750B}"/>
              </a:ext>
            </a:extLst>
          </p:cNvPr>
          <p:cNvPicPr>
            <a:picLocks noChangeAspect="1"/>
          </p:cNvPicPr>
          <p:nvPr/>
        </p:nvPicPr>
        <p:blipFill>
          <a:blip r:embed="rId2"/>
          <a:stretch>
            <a:fillRect/>
          </a:stretch>
        </p:blipFill>
        <p:spPr>
          <a:xfrm>
            <a:off x="2449514" y="266426"/>
            <a:ext cx="7292972" cy="6325148"/>
          </a:xfrm>
          <a:prstGeom prst="rect">
            <a:avLst/>
          </a:prstGeom>
        </p:spPr>
      </p:pic>
    </p:spTree>
    <p:extLst>
      <p:ext uri="{BB962C8B-B14F-4D97-AF65-F5344CB8AC3E}">
        <p14:creationId xmlns:p14="http://schemas.microsoft.com/office/powerpoint/2010/main" val="146702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EFC3-04BF-4C25-A6B4-6A37CDD6236D}"/>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CCE8AA81-81C5-44E8-B949-5314EAC5B4D3}"/>
              </a:ext>
            </a:extLst>
          </p:cNvPr>
          <p:cNvSpPr>
            <a:spLocks noGrp="1"/>
          </p:cNvSpPr>
          <p:nvPr>
            <p:ph idx="1"/>
          </p:nvPr>
        </p:nvSpPr>
        <p:spPr/>
        <p:txBody>
          <a:bodyPr>
            <a:normAutofit/>
          </a:bodyPr>
          <a:lstStyle/>
          <a:p>
            <a:r>
              <a:rPr lang="en-US" sz="3600" dirty="0"/>
              <a:t>Student</a:t>
            </a:r>
          </a:p>
          <a:p>
            <a:r>
              <a:rPr lang="en-US" sz="3600" dirty="0"/>
              <a:t>Instructor</a:t>
            </a:r>
          </a:p>
          <a:p>
            <a:r>
              <a:rPr lang="en-US" sz="3600" dirty="0"/>
              <a:t>Supervisor</a:t>
            </a:r>
          </a:p>
          <a:p>
            <a:r>
              <a:rPr lang="en-US" sz="3600" dirty="0"/>
              <a:t>Admin</a:t>
            </a:r>
          </a:p>
        </p:txBody>
      </p:sp>
    </p:spTree>
    <p:extLst>
      <p:ext uri="{BB962C8B-B14F-4D97-AF65-F5344CB8AC3E}">
        <p14:creationId xmlns:p14="http://schemas.microsoft.com/office/powerpoint/2010/main" val="275995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05613818-2D2C-4D8C-AE2D-5E8F2F46A63B}"/>
              </a:ext>
            </a:extLst>
          </p:cNvPr>
          <p:cNvPicPr>
            <a:picLocks noChangeAspect="1"/>
          </p:cNvPicPr>
          <p:nvPr/>
        </p:nvPicPr>
        <p:blipFill rotWithShape="1">
          <a:blip r:embed="rId2">
            <a:extLst>
              <a:ext uri="{28A0092B-C50C-407E-A947-70E740481C1C}">
                <a14:useLocalDpi xmlns:a14="http://schemas.microsoft.com/office/drawing/2010/main" val="0"/>
              </a:ext>
            </a:extLst>
          </a:blip>
          <a:srcRect b="39406"/>
          <a:stretch/>
        </p:blipFill>
        <p:spPr>
          <a:xfrm>
            <a:off x="841160" y="0"/>
            <a:ext cx="10911570" cy="6669741"/>
          </a:xfrm>
          <a:prstGeom prst="rect">
            <a:avLst/>
          </a:prstGeom>
        </p:spPr>
      </p:pic>
    </p:spTree>
    <p:extLst>
      <p:ext uri="{BB962C8B-B14F-4D97-AF65-F5344CB8AC3E}">
        <p14:creationId xmlns:p14="http://schemas.microsoft.com/office/powerpoint/2010/main" val="19171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F8F39397-4A01-49F6-898F-EB48828FBC73}"/>
              </a:ext>
            </a:extLst>
          </p:cNvPr>
          <p:cNvPicPr>
            <a:picLocks noChangeAspect="1"/>
          </p:cNvPicPr>
          <p:nvPr/>
        </p:nvPicPr>
        <p:blipFill rotWithShape="1">
          <a:blip r:embed="rId2">
            <a:extLst>
              <a:ext uri="{28A0092B-C50C-407E-A947-70E740481C1C}">
                <a14:useLocalDpi xmlns:a14="http://schemas.microsoft.com/office/drawing/2010/main" val="0"/>
              </a:ext>
            </a:extLst>
          </a:blip>
          <a:srcRect t="46667"/>
          <a:stretch/>
        </p:blipFill>
        <p:spPr>
          <a:xfrm>
            <a:off x="0" y="215153"/>
            <a:ext cx="11946997" cy="6427694"/>
          </a:xfrm>
          <a:prstGeom prst="rect">
            <a:avLst/>
          </a:prstGeom>
        </p:spPr>
      </p:pic>
    </p:spTree>
    <p:extLst>
      <p:ext uri="{BB962C8B-B14F-4D97-AF65-F5344CB8AC3E}">
        <p14:creationId xmlns:p14="http://schemas.microsoft.com/office/powerpoint/2010/main" val="370446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33A4-B13B-4C3A-AD1A-DF788AA0053F}"/>
              </a:ext>
            </a:extLst>
          </p:cNvPr>
          <p:cNvSpPr>
            <a:spLocks noGrp="1"/>
          </p:cNvSpPr>
          <p:nvPr>
            <p:ph type="title"/>
          </p:nvPr>
        </p:nvSpPr>
        <p:spPr/>
        <p:txBody>
          <a:bodyPr/>
          <a:lstStyle/>
          <a:p>
            <a:r>
              <a:rPr lang="en-US" dirty="0"/>
              <a:t>Class Diagram</a:t>
            </a:r>
          </a:p>
        </p:txBody>
      </p:sp>
      <p:pic>
        <p:nvPicPr>
          <p:cNvPr id="5" name="Picture 4" descr="A screenshot of a cell phone&#10;&#10;Description automatically generated">
            <a:extLst>
              <a:ext uri="{FF2B5EF4-FFF2-40B4-BE49-F238E27FC236}">
                <a16:creationId xmlns:a16="http://schemas.microsoft.com/office/drawing/2014/main" id="{6E04E440-40F5-46E4-B215-1B8F2C604CB4}"/>
              </a:ext>
            </a:extLst>
          </p:cNvPr>
          <p:cNvPicPr>
            <a:picLocks noChangeAspect="1"/>
          </p:cNvPicPr>
          <p:nvPr/>
        </p:nvPicPr>
        <p:blipFill rotWithShape="1">
          <a:blip r:embed="rId2">
            <a:extLst>
              <a:ext uri="{28A0092B-C50C-407E-A947-70E740481C1C}">
                <a14:useLocalDpi xmlns:a14="http://schemas.microsoft.com/office/drawing/2010/main" val="0"/>
              </a:ext>
            </a:extLst>
          </a:blip>
          <a:srcRect r="17339" b="45490"/>
          <a:stretch/>
        </p:blipFill>
        <p:spPr>
          <a:xfrm>
            <a:off x="4221132" y="182562"/>
            <a:ext cx="7132668" cy="6492875"/>
          </a:xfrm>
          <a:prstGeom prst="rect">
            <a:avLst/>
          </a:prstGeom>
        </p:spPr>
      </p:pic>
    </p:spTree>
    <p:extLst>
      <p:ext uri="{BB962C8B-B14F-4D97-AF65-F5344CB8AC3E}">
        <p14:creationId xmlns:p14="http://schemas.microsoft.com/office/powerpoint/2010/main" val="791615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2EC3-32F1-44C9-B6EC-D890EDB217F7}"/>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1299E2EA-5E4D-462F-B2C5-D7C766CE5A85}"/>
              </a:ext>
            </a:extLst>
          </p:cNvPr>
          <p:cNvSpPr>
            <a:spLocks noGrp="1"/>
          </p:cNvSpPr>
          <p:nvPr>
            <p:ph idx="1"/>
          </p:nvPr>
        </p:nvSpPr>
        <p:spPr>
          <a:xfrm>
            <a:off x="838200" y="1825625"/>
            <a:ext cx="7359316" cy="853407"/>
          </a:xfrm>
        </p:spPr>
        <p:txBody>
          <a:bodyPr>
            <a:normAutofit fontScale="92500" lnSpcReduction="10000"/>
          </a:bodyPr>
          <a:lstStyle/>
          <a:p>
            <a:r>
              <a:rPr lang="en-US" sz="3200" b="0" i="0" u="none" strike="noStrike" baseline="0" dirty="0">
                <a:solidFill>
                  <a:schemeClr val="accent1">
                    <a:lumMod val="50000"/>
                  </a:schemeClr>
                </a:solidFill>
                <a:latin typeface="+mj-lt"/>
              </a:rPr>
              <a:t>The interface design followed the eight golden rules of interface design </a:t>
            </a:r>
            <a:endParaRPr lang="en-US" sz="4400" dirty="0">
              <a:solidFill>
                <a:schemeClr val="accent1">
                  <a:lumMod val="50000"/>
                </a:schemeClr>
              </a:solidFill>
              <a:latin typeface="+mj-lt"/>
            </a:endParaRPr>
          </a:p>
        </p:txBody>
      </p:sp>
    </p:spTree>
    <p:extLst>
      <p:ext uri="{BB962C8B-B14F-4D97-AF65-F5344CB8AC3E}">
        <p14:creationId xmlns:p14="http://schemas.microsoft.com/office/powerpoint/2010/main" val="4111538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F0A7-BEFA-45AD-97CA-87189BB3BC07}"/>
              </a:ext>
            </a:extLst>
          </p:cNvPr>
          <p:cNvSpPr>
            <a:spLocks noGrp="1"/>
          </p:cNvSpPr>
          <p:nvPr>
            <p:ph type="title"/>
          </p:nvPr>
        </p:nvSpPr>
        <p:spPr>
          <a:xfrm>
            <a:off x="290816" y="470263"/>
            <a:ext cx="9767584" cy="1541417"/>
          </a:xfrm>
        </p:spPr>
        <p:txBody>
          <a:bodyPr>
            <a:noAutofit/>
          </a:bodyPr>
          <a:lstStyle/>
          <a:p>
            <a:r>
              <a:rPr lang="en-US" sz="3200" i="1" dirty="0">
                <a:solidFill>
                  <a:schemeClr val="accent1">
                    <a:lumMod val="50000"/>
                  </a:schemeClr>
                </a:solidFill>
              </a:rPr>
              <a:t>1. Consistency</a:t>
            </a:r>
            <a:br>
              <a:rPr lang="en-US" sz="3200" i="1" dirty="0">
                <a:solidFill>
                  <a:schemeClr val="accent1">
                    <a:lumMod val="50000"/>
                  </a:schemeClr>
                </a:solidFill>
              </a:rPr>
            </a:br>
            <a:r>
              <a:rPr lang="en-US" sz="3200" i="1" dirty="0">
                <a:solidFill>
                  <a:schemeClr val="accent1">
                    <a:lumMod val="50000"/>
                  </a:schemeClr>
                </a:solidFill>
              </a:rPr>
              <a:t>2. Keep users in control</a:t>
            </a:r>
            <a:br>
              <a:rPr lang="en-US" sz="3200" i="1" dirty="0">
                <a:solidFill>
                  <a:schemeClr val="accent1">
                    <a:lumMod val="50000"/>
                  </a:schemeClr>
                </a:solidFill>
              </a:rPr>
            </a:br>
            <a:r>
              <a:rPr lang="en-US" sz="3200" i="1" dirty="0">
                <a:solidFill>
                  <a:schemeClr val="accent1">
                    <a:lumMod val="50000"/>
                  </a:schemeClr>
                </a:solidFill>
              </a:rPr>
              <a:t>3. Reducing short-memory load</a:t>
            </a:r>
            <a:br>
              <a:rPr lang="en-US" sz="3200" i="1" dirty="0">
                <a:solidFill>
                  <a:schemeClr val="accent1">
                    <a:lumMod val="50000"/>
                  </a:schemeClr>
                </a:solidFill>
              </a:rPr>
            </a:br>
            <a:r>
              <a:rPr lang="en-US" sz="3200" i="1" dirty="0">
                <a:solidFill>
                  <a:schemeClr val="accent1">
                    <a:lumMod val="50000"/>
                  </a:schemeClr>
                </a:solidFill>
              </a:rPr>
              <a:t>4. Seek Universal Usability</a:t>
            </a:r>
          </a:p>
        </p:txBody>
      </p:sp>
      <p:pic>
        <p:nvPicPr>
          <p:cNvPr id="5" name="Picture 4">
            <a:extLst>
              <a:ext uri="{FF2B5EF4-FFF2-40B4-BE49-F238E27FC236}">
                <a16:creationId xmlns:a16="http://schemas.microsoft.com/office/drawing/2014/main" id="{FC422BB5-97F3-8D4D-BA88-E4FB61F7001E}"/>
              </a:ext>
            </a:extLst>
          </p:cNvPr>
          <p:cNvPicPr>
            <a:picLocks noChangeAspect="1"/>
          </p:cNvPicPr>
          <p:nvPr/>
        </p:nvPicPr>
        <p:blipFill>
          <a:blip r:embed="rId2"/>
          <a:stretch>
            <a:fillRect/>
          </a:stretch>
        </p:blipFill>
        <p:spPr>
          <a:xfrm>
            <a:off x="4717520" y="2011680"/>
            <a:ext cx="7183664" cy="4017726"/>
          </a:xfrm>
          <a:prstGeom prst="rect">
            <a:avLst/>
          </a:prstGeom>
        </p:spPr>
      </p:pic>
    </p:spTree>
    <p:extLst>
      <p:ext uri="{BB962C8B-B14F-4D97-AF65-F5344CB8AC3E}">
        <p14:creationId xmlns:p14="http://schemas.microsoft.com/office/powerpoint/2010/main" val="361581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6">
            <a:extLst>
              <a:ext uri="{FF2B5EF4-FFF2-40B4-BE49-F238E27FC236}">
                <a16:creationId xmlns:a16="http://schemas.microsoft.com/office/drawing/2014/main" id="{1D4E5747-9A4D-43E9-BACA-2045FA83B6A6}"/>
              </a:ext>
            </a:extLst>
          </p:cNvPr>
          <p:cNvPicPr>
            <a:picLocks noChangeAspect="1"/>
          </p:cNvPicPr>
          <p:nvPr/>
        </p:nvPicPr>
        <p:blipFill>
          <a:blip r:embed="rId2"/>
          <a:stretch>
            <a:fillRect/>
          </a:stretch>
        </p:blipFill>
        <p:spPr>
          <a:xfrm>
            <a:off x="4624250" y="2251007"/>
            <a:ext cx="7434803" cy="4023723"/>
          </a:xfrm>
          <a:prstGeom prst="rect">
            <a:avLst/>
          </a:prstGeom>
        </p:spPr>
      </p:pic>
      <p:sp>
        <p:nvSpPr>
          <p:cNvPr id="5" name="Title 1">
            <a:extLst>
              <a:ext uri="{FF2B5EF4-FFF2-40B4-BE49-F238E27FC236}">
                <a16:creationId xmlns:a16="http://schemas.microsoft.com/office/drawing/2014/main" id="{0E1B7023-75AA-4942-B6DB-26A729A71BDD}"/>
              </a:ext>
            </a:extLst>
          </p:cNvPr>
          <p:cNvSpPr>
            <a:spLocks noGrp="1"/>
          </p:cNvSpPr>
          <p:nvPr>
            <p:ph type="title"/>
          </p:nvPr>
        </p:nvSpPr>
        <p:spPr>
          <a:xfrm>
            <a:off x="403678" y="206329"/>
            <a:ext cx="6023247" cy="2212975"/>
          </a:xfrm>
        </p:spPr>
        <p:txBody>
          <a:bodyPr>
            <a:noAutofit/>
          </a:bodyPr>
          <a:lstStyle/>
          <a:p>
            <a:r>
              <a:rPr lang="en-US" sz="3200" i="1" dirty="0">
                <a:solidFill>
                  <a:schemeClr val="accent1">
                    <a:lumMod val="50000"/>
                  </a:schemeClr>
                </a:solidFill>
              </a:rPr>
              <a:t>1. Consistency</a:t>
            </a:r>
            <a:br>
              <a:rPr lang="en-US" sz="3200" i="1" dirty="0">
                <a:solidFill>
                  <a:schemeClr val="accent1">
                    <a:lumMod val="50000"/>
                  </a:schemeClr>
                </a:solidFill>
              </a:rPr>
            </a:br>
            <a:r>
              <a:rPr lang="en-US" sz="3200" i="1" dirty="0">
                <a:solidFill>
                  <a:schemeClr val="accent1">
                    <a:lumMod val="50000"/>
                  </a:schemeClr>
                </a:solidFill>
              </a:rPr>
              <a:t>2. Keep users in control</a:t>
            </a:r>
            <a:br>
              <a:rPr lang="en-US" sz="3200" i="1" dirty="0">
                <a:solidFill>
                  <a:schemeClr val="accent1">
                    <a:lumMod val="50000"/>
                  </a:schemeClr>
                </a:solidFill>
              </a:rPr>
            </a:br>
            <a:r>
              <a:rPr lang="en-US" sz="3200" i="1" dirty="0">
                <a:solidFill>
                  <a:schemeClr val="accent1">
                    <a:lumMod val="50000"/>
                  </a:schemeClr>
                </a:solidFill>
              </a:rPr>
              <a:t>3. Reducing short-memory load</a:t>
            </a:r>
            <a:br>
              <a:rPr lang="en-US" sz="3200" i="1" dirty="0">
                <a:solidFill>
                  <a:schemeClr val="accent1">
                    <a:lumMod val="50000"/>
                  </a:schemeClr>
                </a:solidFill>
              </a:rPr>
            </a:br>
            <a:r>
              <a:rPr lang="en-US" sz="3200" i="1" dirty="0">
                <a:solidFill>
                  <a:schemeClr val="accent1">
                    <a:lumMod val="50000"/>
                  </a:schemeClr>
                </a:solidFill>
              </a:rPr>
              <a:t>4. Seek Universal Usability</a:t>
            </a:r>
          </a:p>
        </p:txBody>
      </p:sp>
    </p:spTree>
    <p:extLst>
      <p:ext uri="{BB962C8B-B14F-4D97-AF65-F5344CB8AC3E}">
        <p14:creationId xmlns:p14="http://schemas.microsoft.com/office/powerpoint/2010/main" val="2750913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5E80CD7-E736-4EBA-BF51-56295AFED127}"/>
              </a:ext>
            </a:extLst>
          </p:cNvPr>
          <p:cNvPicPr>
            <a:picLocks noGrp="1" noChangeAspect="1"/>
          </p:cNvPicPr>
          <p:nvPr>
            <p:ph idx="1"/>
          </p:nvPr>
        </p:nvPicPr>
        <p:blipFill>
          <a:blip r:embed="rId2"/>
          <a:stretch>
            <a:fillRect/>
          </a:stretch>
        </p:blipFill>
        <p:spPr>
          <a:xfrm>
            <a:off x="4417655" y="2403566"/>
            <a:ext cx="7565339" cy="4115502"/>
          </a:xfrm>
        </p:spPr>
      </p:pic>
      <p:sp>
        <p:nvSpPr>
          <p:cNvPr id="7" name="Title 1">
            <a:extLst>
              <a:ext uri="{FF2B5EF4-FFF2-40B4-BE49-F238E27FC236}">
                <a16:creationId xmlns:a16="http://schemas.microsoft.com/office/drawing/2014/main" id="{7CDD586F-38E7-9747-A498-2698BB2557CB}"/>
              </a:ext>
            </a:extLst>
          </p:cNvPr>
          <p:cNvSpPr>
            <a:spLocks noGrp="1"/>
          </p:cNvSpPr>
          <p:nvPr>
            <p:ph type="title"/>
          </p:nvPr>
        </p:nvSpPr>
        <p:spPr>
          <a:xfrm>
            <a:off x="290816" y="470263"/>
            <a:ext cx="9767584" cy="1541417"/>
          </a:xfrm>
        </p:spPr>
        <p:txBody>
          <a:bodyPr>
            <a:noAutofit/>
          </a:bodyPr>
          <a:lstStyle/>
          <a:p>
            <a:r>
              <a:rPr lang="en-US" sz="3200" i="1" dirty="0">
                <a:solidFill>
                  <a:schemeClr val="accent1">
                    <a:lumMod val="50000"/>
                  </a:schemeClr>
                </a:solidFill>
              </a:rPr>
              <a:t>1. Consistency</a:t>
            </a:r>
            <a:br>
              <a:rPr lang="en-US" sz="3200" i="1" dirty="0">
                <a:solidFill>
                  <a:schemeClr val="accent1">
                    <a:lumMod val="50000"/>
                  </a:schemeClr>
                </a:solidFill>
              </a:rPr>
            </a:br>
            <a:r>
              <a:rPr lang="en-US" sz="3200" i="1" dirty="0">
                <a:solidFill>
                  <a:schemeClr val="accent1">
                    <a:lumMod val="50000"/>
                  </a:schemeClr>
                </a:solidFill>
              </a:rPr>
              <a:t>2. Keep users in control</a:t>
            </a:r>
            <a:br>
              <a:rPr lang="en-US" sz="3200" i="1" dirty="0">
                <a:solidFill>
                  <a:schemeClr val="accent1">
                    <a:lumMod val="50000"/>
                  </a:schemeClr>
                </a:solidFill>
              </a:rPr>
            </a:br>
            <a:r>
              <a:rPr lang="en-US" sz="3200" i="1" dirty="0">
                <a:solidFill>
                  <a:schemeClr val="accent1">
                    <a:lumMod val="50000"/>
                  </a:schemeClr>
                </a:solidFill>
              </a:rPr>
              <a:t>3. Reducing short-memory load</a:t>
            </a:r>
            <a:br>
              <a:rPr lang="en-US" sz="3200" i="1" dirty="0">
                <a:solidFill>
                  <a:schemeClr val="accent1">
                    <a:lumMod val="50000"/>
                  </a:schemeClr>
                </a:solidFill>
              </a:rPr>
            </a:br>
            <a:r>
              <a:rPr lang="en-US" sz="3200" i="1" dirty="0">
                <a:solidFill>
                  <a:schemeClr val="accent1">
                    <a:lumMod val="50000"/>
                  </a:schemeClr>
                </a:solidFill>
              </a:rPr>
              <a:t>4. Seek Universal Usability</a:t>
            </a:r>
          </a:p>
        </p:txBody>
      </p:sp>
    </p:spTree>
    <p:extLst>
      <p:ext uri="{BB962C8B-B14F-4D97-AF65-F5344CB8AC3E}">
        <p14:creationId xmlns:p14="http://schemas.microsoft.com/office/powerpoint/2010/main" val="94561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2680-8280-4FA4-B27E-FC4E3F716F72}"/>
              </a:ext>
            </a:extLst>
          </p:cNvPr>
          <p:cNvSpPr>
            <a:spLocks noGrp="1"/>
          </p:cNvSpPr>
          <p:nvPr>
            <p:ph type="title"/>
          </p:nvPr>
        </p:nvSpPr>
        <p:spPr>
          <a:xfrm>
            <a:off x="838200" y="949449"/>
            <a:ext cx="10515600" cy="1325563"/>
          </a:xfrm>
        </p:spPr>
        <p:txBody>
          <a:bodyPr>
            <a:normAutofit/>
          </a:bodyPr>
          <a:lstStyle/>
          <a:p>
            <a:pPr algn="ctr"/>
            <a:r>
              <a:rPr lang="en-US" sz="6000" b="1" i="0" u="none" strike="noStrike" baseline="0" dirty="0">
                <a:solidFill>
                  <a:srgbClr val="000000"/>
                </a:solidFill>
              </a:rPr>
              <a:t>Acknowledgements </a:t>
            </a:r>
            <a:endParaRPr lang="en-US" sz="13800" dirty="0"/>
          </a:p>
        </p:txBody>
      </p:sp>
      <p:sp>
        <p:nvSpPr>
          <p:cNvPr id="3" name="Content Placeholder 2">
            <a:extLst>
              <a:ext uri="{FF2B5EF4-FFF2-40B4-BE49-F238E27FC236}">
                <a16:creationId xmlns:a16="http://schemas.microsoft.com/office/drawing/2014/main" id="{EBB252B7-BF70-4993-B7CA-613E96D6C6FD}"/>
              </a:ext>
            </a:extLst>
          </p:cNvPr>
          <p:cNvSpPr>
            <a:spLocks noGrp="1"/>
          </p:cNvSpPr>
          <p:nvPr>
            <p:ph idx="1"/>
          </p:nvPr>
        </p:nvSpPr>
        <p:spPr>
          <a:xfrm>
            <a:off x="838200" y="2547520"/>
            <a:ext cx="10515600" cy="2698249"/>
          </a:xfrm>
        </p:spPr>
        <p:txBody>
          <a:bodyPr>
            <a:normAutofit/>
          </a:bodyPr>
          <a:lstStyle/>
          <a:p>
            <a:pPr marL="0" indent="0" algn="ctr">
              <a:buNone/>
            </a:pPr>
            <a:r>
              <a:rPr lang="en-US" b="0" i="0" u="none" strike="noStrike" baseline="0" dirty="0">
                <a:solidFill>
                  <a:schemeClr val="accent1">
                    <a:lumMod val="50000"/>
                  </a:schemeClr>
                </a:solidFill>
                <a:latin typeface="+mj-lt"/>
              </a:rPr>
              <a:t>The team would like to thank our advisor for her valuable vision that helped bring forth the motivation behind the project. And her efforts to support us throughout the software development. And to extend thanks to the committee for their valuable time to answer our questions and provide valuable feedback and guidance. We also thank our friends and families for their support and encouragement. </a:t>
            </a:r>
            <a:endParaRPr lang="en-US" sz="4000" dirty="0">
              <a:solidFill>
                <a:schemeClr val="accent1">
                  <a:lumMod val="50000"/>
                </a:schemeClr>
              </a:solidFill>
              <a:latin typeface="+mj-lt"/>
            </a:endParaRPr>
          </a:p>
        </p:txBody>
      </p:sp>
    </p:spTree>
    <p:extLst>
      <p:ext uri="{BB962C8B-B14F-4D97-AF65-F5344CB8AC3E}">
        <p14:creationId xmlns:p14="http://schemas.microsoft.com/office/powerpoint/2010/main" val="1163968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7B565421-4BAF-4976-BB50-1DFDDCA50DE7}"/>
              </a:ext>
            </a:extLst>
          </p:cNvPr>
          <p:cNvPicPr>
            <a:picLocks noGrp="1" noChangeAspect="1"/>
          </p:cNvPicPr>
          <p:nvPr>
            <p:ph idx="1"/>
          </p:nvPr>
        </p:nvPicPr>
        <p:blipFill>
          <a:blip r:embed="rId2"/>
          <a:stretch>
            <a:fillRect/>
          </a:stretch>
        </p:blipFill>
        <p:spPr>
          <a:xfrm>
            <a:off x="3961941" y="2285816"/>
            <a:ext cx="8021053" cy="4101921"/>
          </a:xfrm>
        </p:spPr>
      </p:pic>
      <p:sp>
        <p:nvSpPr>
          <p:cNvPr id="6" name="Title 1">
            <a:extLst>
              <a:ext uri="{FF2B5EF4-FFF2-40B4-BE49-F238E27FC236}">
                <a16:creationId xmlns:a16="http://schemas.microsoft.com/office/drawing/2014/main" id="{85010508-C84F-354F-BC5F-47413C29A0E4}"/>
              </a:ext>
            </a:extLst>
          </p:cNvPr>
          <p:cNvSpPr>
            <a:spLocks noGrp="1"/>
          </p:cNvSpPr>
          <p:nvPr>
            <p:ph type="title"/>
          </p:nvPr>
        </p:nvSpPr>
        <p:spPr>
          <a:xfrm>
            <a:off x="290816" y="470263"/>
            <a:ext cx="9767584" cy="1541417"/>
          </a:xfrm>
        </p:spPr>
        <p:txBody>
          <a:bodyPr>
            <a:noAutofit/>
          </a:bodyPr>
          <a:lstStyle/>
          <a:p>
            <a:r>
              <a:rPr lang="en-US" sz="3200" i="1" dirty="0">
                <a:solidFill>
                  <a:schemeClr val="accent1">
                    <a:lumMod val="50000"/>
                  </a:schemeClr>
                </a:solidFill>
              </a:rPr>
              <a:t>1. Consistency</a:t>
            </a:r>
            <a:br>
              <a:rPr lang="en-US" sz="3200" i="1" dirty="0">
                <a:solidFill>
                  <a:schemeClr val="accent1">
                    <a:lumMod val="50000"/>
                  </a:schemeClr>
                </a:solidFill>
              </a:rPr>
            </a:br>
            <a:r>
              <a:rPr lang="en-US" sz="3200" i="1" dirty="0">
                <a:solidFill>
                  <a:schemeClr val="accent1">
                    <a:lumMod val="50000"/>
                  </a:schemeClr>
                </a:solidFill>
              </a:rPr>
              <a:t>2. Keep users in control</a:t>
            </a:r>
            <a:br>
              <a:rPr lang="en-US" sz="3200" i="1" dirty="0">
                <a:solidFill>
                  <a:schemeClr val="accent1">
                    <a:lumMod val="50000"/>
                  </a:schemeClr>
                </a:solidFill>
              </a:rPr>
            </a:br>
            <a:r>
              <a:rPr lang="en-US" sz="3200" i="1" dirty="0">
                <a:solidFill>
                  <a:schemeClr val="accent1">
                    <a:lumMod val="50000"/>
                  </a:schemeClr>
                </a:solidFill>
              </a:rPr>
              <a:t>3. Reducing short-memory load</a:t>
            </a:r>
            <a:br>
              <a:rPr lang="en-US" sz="3200" i="1" dirty="0">
                <a:solidFill>
                  <a:schemeClr val="accent1">
                    <a:lumMod val="50000"/>
                  </a:schemeClr>
                </a:solidFill>
              </a:rPr>
            </a:br>
            <a:r>
              <a:rPr lang="en-US" sz="3200" i="1" dirty="0">
                <a:solidFill>
                  <a:schemeClr val="accent1">
                    <a:lumMod val="50000"/>
                  </a:schemeClr>
                </a:solidFill>
              </a:rPr>
              <a:t>4. Seek Universal Usability</a:t>
            </a:r>
          </a:p>
        </p:txBody>
      </p:sp>
    </p:spTree>
    <p:extLst>
      <p:ext uri="{BB962C8B-B14F-4D97-AF65-F5344CB8AC3E}">
        <p14:creationId xmlns:p14="http://schemas.microsoft.com/office/powerpoint/2010/main" val="2109410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9" name="Rectangle 15">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24EB9B1-8FCC-224A-8F52-8DCC82B776D0}"/>
              </a:ext>
            </a:extLst>
          </p:cNvPr>
          <p:cNvSpPr txBox="1">
            <a:spLocks/>
          </p:cNvSpPr>
          <p:nvPr/>
        </p:nvSpPr>
        <p:spPr>
          <a:xfrm>
            <a:off x="851183" y="1143000"/>
            <a:ext cx="4846320" cy="2898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i="1" dirty="0">
                <a:solidFill>
                  <a:schemeClr val="accent1">
                    <a:lumMod val="50000"/>
                  </a:schemeClr>
                </a:solidFill>
              </a:rPr>
              <a:t>5. Offer Informative Feedback</a:t>
            </a:r>
            <a:br>
              <a:rPr lang="en-US" sz="3000" i="1" dirty="0">
                <a:solidFill>
                  <a:schemeClr val="accent1">
                    <a:lumMod val="50000"/>
                  </a:schemeClr>
                </a:solidFill>
              </a:rPr>
            </a:br>
            <a:r>
              <a:rPr lang="en-US" sz="3000" i="1" dirty="0">
                <a:solidFill>
                  <a:schemeClr val="accent1">
                    <a:lumMod val="50000"/>
                  </a:schemeClr>
                </a:solidFill>
              </a:rPr>
              <a:t>6. Easy Reversal of Action</a:t>
            </a:r>
            <a:br>
              <a:rPr lang="en-US" sz="3000" i="1" dirty="0">
                <a:solidFill>
                  <a:schemeClr val="accent1">
                    <a:lumMod val="50000"/>
                  </a:schemeClr>
                </a:solidFill>
              </a:rPr>
            </a:br>
            <a:r>
              <a:rPr lang="en-US" sz="3000" i="1" dirty="0">
                <a:solidFill>
                  <a:schemeClr val="accent1">
                    <a:lumMod val="50000"/>
                  </a:schemeClr>
                </a:solidFill>
              </a:rPr>
              <a:t>7. Closure Dialogs</a:t>
            </a:r>
            <a:br>
              <a:rPr lang="en-US" sz="3000" i="1" dirty="0">
                <a:solidFill>
                  <a:schemeClr val="accent1">
                    <a:lumMod val="50000"/>
                  </a:schemeClr>
                </a:solidFill>
              </a:rPr>
            </a:br>
            <a:r>
              <a:rPr lang="en-US" sz="3000" i="1" dirty="0">
                <a:solidFill>
                  <a:schemeClr val="accent1">
                    <a:lumMod val="50000"/>
                  </a:schemeClr>
                </a:solidFill>
              </a:rPr>
              <a:t>8. Prevent Errors</a:t>
            </a:r>
          </a:p>
          <a:p>
            <a:pPr>
              <a:spcAft>
                <a:spcPts val="600"/>
              </a:spcAft>
            </a:pPr>
            <a:r>
              <a:rPr lang="en-US" sz="3000" i="1" dirty="0">
                <a:solidFill>
                  <a:schemeClr val="accent1">
                    <a:lumMod val="50000"/>
                  </a:schemeClr>
                </a:solidFill>
              </a:rPr>
              <a:t>9. Help and documentation </a:t>
            </a:r>
          </a:p>
          <a:p>
            <a:pPr>
              <a:spcAft>
                <a:spcPts val="600"/>
              </a:spcAft>
            </a:pPr>
            <a:endParaRPr lang="en-US" sz="3000" i="1" dirty="0"/>
          </a:p>
        </p:txBody>
      </p:sp>
      <p:sp>
        <p:nvSpPr>
          <p:cNvPr id="18" name="Rectangle 17">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82975"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1" name="Picture 10">
            <a:extLst>
              <a:ext uri="{FF2B5EF4-FFF2-40B4-BE49-F238E27FC236}">
                <a16:creationId xmlns:a16="http://schemas.microsoft.com/office/drawing/2014/main" id="{FAFD20EE-658A-4CD1-9EFF-33E83F9A90C2}"/>
              </a:ext>
            </a:extLst>
          </p:cNvPr>
          <p:cNvPicPr>
            <a:picLocks noChangeAspect="1"/>
          </p:cNvPicPr>
          <p:nvPr/>
        </p:nvPicPr>
        <p:blipFill>
          <a:blip r:embed="rId3"/>
          <a:stretch>
            <a:fillRect/>
          </a:stretch>
        </p:blipFill>
        <p:spPr>
          <a:xfrm>
            <a:off x="6260956" y="953426"/>
            <a:ext cx="5441001" cy="1620925"/>
          </a:xfrm>
          <a:prstGeom prst="rect">
            <a:avLst/>
          </a:prstGeom>
        </p:spPr>
      </p:pic>
      <p:sp>
        <p:nvSpPr>
          <p:cNvPr id="20" name="Rectangle 19">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897" y="4177748"/>
            <a:ext cx="4824407"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3B70EA7B-D222-DE4C-9A9B-4C0F79D4B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956" y="3611438"/>
            <a:ext cx="5441001" cy="2965344"/>
          </a:xfrm>
          <a:prstGeom prst="rect">
            <a:avLst/>
          </a:prstGeom>
        </p:spPr>
      </p:pic>
      <p:sp>
        <p:nvSpPr>
          <p:cNvPr id="10" name="Rectangle 9">
            <a:extLst>
              <a:ext uri="{FF2B5EF4-FFF2-40B4-BE49-F238E27FC236}">
                <a16:creationId xmlns:a16="http://schemas.microsoft.com/office/drawing/2014/main" id="{3291F3BB-4FD0-7E4B-963B-3FE7D420BBFC}"/>
              </a:ext>
            </a:extLst>
          </p:cNvPr>
          <p:cNvSpPr/>
          <p:nvPr/>
        </p:nvSpPr>
        <p:spPr>
          <a:xfrm>
            <a:off x="627017" y="625683"/>
            <a:ext cx="1384663" cy="327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10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C0D87-B4D6-4C97-95B4-880F3F2C9A41}"/>
              </a:ext>
            </a:extLst>
          </p:cNvPr>
          <p:cNvPicPr>
            <a:picLocks noChangeAspect="1"/>
          </p:cNvPicPr>
          <p:nvPr/>
        </p:nvPicPr>
        <p:blipFill>
          <a:blip r:embed="rId2"/>
          <a:stretch>
            <a:fillRect/>
          </a:stretch>
        </p:blipFill>
        <p:spPr>
          <a:xfrm>
            <a:off x="629258" y="5173180"/>
            <a:ext cx="8912180" cy="1062507"/>
          </a:xfrm>
          <a:prstGeom prst="rect">
            <a:avLst/>
          </a:prstGeom>
        </p:spPr>
      </p:pic>
      <p:pic>
        <p:nvPicPr>
          <p:cNvPr id="13" name="Picture 12">
            <a:extLst>
              <a:ext uri="{FF2B5EF4-FFF2-40B4-BE49-F238E27FC236}">
                <a16:creationId xmlns:a16="http://schemas.microsoft.com/office/drawing/2014/main" id="{9F96AB9D-8F6B-479B-B348-4EDBF663BD78}"/>
              </a:ext>
            </a:extLst>
          </p:cNvPr>
          <p:cNvPicPr>
            <a:picLocks noChangeAspect="1"/>
          </p:cNvPicPr>
          <p:nvPr/>
        </p:nvPicPr>
        <p:blipFill>
          <a:blip r:embed="rId3"/>
          <a:stretch>
            <a:fillRect/>
          </a:stretch>
        </p:blipFill>
        <p:spPr>
          <a:xfrm>
            <a:off x="2176081" y="3064603"/>
            <a:ext cx="9535107" cy="1995720"/>
          </a:xfrm>
          <a:prstGeom prst="rect">
            <a:avLst/>
          </a:prstGeom>
        </p:spPr>
      </p:pic>
      <p:sp>
        <p:nvSpPr>
          <p:cNvPr id="7" name="Title 1">
            <a:extLst>
              <a:ext uri="{FF2B5EF4-FFF2-40B4-BE49-F238E27FC236}">
                <a16:creationId xmlns:a16="http://schemas.microsoft.com/office/drawing/2014/main" id="{903C01C4-DB7F-CC4B-B267-E1623EF40172}"/>
              </a:ext>
            </a:extLst>
          </p:cNvPr>
          <p:cNvSpPr txBox="1">
            <a:spLocks/>
          </p:cNvSpPr>
          <p:nvPr/>
        </p:nvSpPr>
        <p:spPr>
          <a:xfrm>
            <a:off x="629258" y="932392"/>
            <a:ext cx="9767584" cy="154141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dirty="0">
                <a:solidFill>
                  <a:schemeClr val="accent1">
                    <a:lumMod val="50000"/>
                  </a:schemeClr>
                </a:solidFill>
              </a:rPr>
              <a:t>5. Offer Informative Feedback</a:t>
            </a:r>
            <a:br>
              <a:rPr lang="en-US" sz="3200" i="1" dirty="0">
                <a:solidFill>
                  <a:schemeClr val="accent1">
                    <a:lumMod val="50000"/>
                  </a:schemeClr>
                </a:solidFill>
              </a:rPr>
            </a:br>
            <a:r>
              <a:rPr lang="en-US" sz="3200" i="1" dirty="0">
                <a:solidFill>
                  <a:schemeClr val="accent1">
                    <a:lumMod val="50000"/>
                  </a:schemeClr>
                </a:solidFill>
              </a:rPr>
              <a:t>6. Easy Reversal of Action</a:t>
            </a:r>
            <a:br>
              <a:rPr lang="en-US" sz="3200" i="1" dirty="0">
                <a:solidFill>
                  <a:schemeClr val="accent1">
                    <a:lumMod val="50000"/>
                  </a:schemeClr>
                </a:solidFill>
              </a:rPr>
            </a:br>
            <a:r>
              <a:rPr lang="en-US" sz="3200" i="1" dirty="0">
                <a:solidFill>
                  <a:schemeClr val="accent1">
                    <a:lumMod val="50000"/>
                  </a:schemeClr>
                </a:solidFill>
              </a:rPr>
              <a:t>7. Closure Dialogs</a:t>
            </a:r>
            <a:br>
              <a:rPr lang="en-US" sz="3200" i="1" dirty="0">
                <a:solidFill>
                  <a:schemeClr val="accent1">
                    <a:lumMod val="50000"/>
                  </a:schemeClr>
                </a:solidFill>
              </a:rPr>
            </a:br>
            <a:r>
              <a:rPr lang="en-US" sz="3200" i="1" dirty="0">
                <a:solidFill>
                  <a:schemeClr val="accent1">
                    <a:lumMod val="50000"/>
                  </a:schemeClr>
                </a:solidFill>
              </a:rPr>
              <a:t>8. Prevent Errors</a:t>
            </a:r>
          </a:p>
          <a:p>
            <a:r>
              <a:rPr lang="en-US" sz="3200" i="1" dirty="0">
                <a:solidFill>
                  <a:schemeClr val="accent1">
                    <a:lumMod val="50000"/>
                  </a:schemeClr>
                </a:solidFill>
              </a:rPr>
              <a:t>9. Help and documentation </a:t>
            </a:r>
          </a:p>
          <a:p>
            <a:endParaRPr lang="en-US" sz="3200" i="1" dirty="0">
              <a:solidFill>
                <a:schemeClr val="accent1">
                  <a:lumMod val="50000"/>
                </a:schemeClr>
              </a:solidFill>
            </a:endParaRPr>
          </a:p>
        </p:txBody>
      </p:sp>
    </p:spTree>
    <p:extLst>
      <p:ext uri="{BB962C8B-B14F-4D97-AF65-F5344CB8AC3E}">
        <p14:creationId xmlns:p14="http://schemas.microsoft.com/office/powerpoint/2010/main" val="75196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8E83-0018-4381-BB86-465E9EEB1A44}"/>
              </a:ext>
            </a:extLst>
          </p:cNvPr>
          <p:cNvSpPr>
            <a:spLocks noGrp="1"/>
          </p:cNvSpPr>
          <p:nvPr>
            <p:ph type="title"/>
          </p:nvPr>
        </p:nvSpPr>
        <p:spPr/>
        <p:txBody>
          <a:bodyPr>
            <a:normAutofit/>
          </a:bodyPr>
          <a:lstStyle/>
          <a:p>
            <a:r>
              <a:rPr lang="en-US" b="0" i="0" u="none" strike="noStrike" baseline="0" dirty="0">
                <a:solidFill>
                  <a:srgbClr val="000000"/>
                </a:solidFill>
              </a:rPr>
              <a:t>Algorithms</a:t>
            </a:r>
            <a:endParaRPr lang="en-US" dirty="0"/>
          </a:p>
        </p:txBody>
      </p:sp>
      <p:sp>
        <p:nvSpPr>
          <p:cNvPr id="3" name="Content Placeholder 2">
            <a:extLst>
              <a:ext uri="{FF2B5EF4-FFF2-40B4-BE49-F238E27FC236}">
                <a16:creationId xmlns:a16="http://schemas.microsoft.com/office/drawing/2014/main" id="{55E4DDE0-ADE2-46DF-9095-A69ED16B3E27}"/>
              </a:ext>
            </a:extLst>
          </p:cNvPr>
          <p:cNvSpPr>
            <a:spLocks noGrp="1"/>
          </p:cNvSpPr>
          <p:nvPr>
            <p:ph idx="1"/>
          </p:nvPr>
        </p:nvSpPr>
        <p:spPr>
          <a:xfrm>
            <a:off x="838200" y="1825625"/>
            <a:ext cx="10776284" cy="2810543"/>
          </a:xfrm>
        </p:spPr>
        <p:txBody>
          <a:bodyPr/>
          <a:lstStyle/>
          <a:p>
            <a:r>
              <a:rPr lang="en-US" dirty="0"/>
              <a:t>Statistics</a:t>
            </a:r>
          </a:p>
          <a:p>
            <a:pPr lvl="1"/>
            <a:r>
              <a:rPr lang="en-US" dirty="0">
                <a:solidFill>
                  <a:schemeClr val="accent1">
                    <a:lumMod val="50000"/>
                  </a:schemeClr>
                </a:solidFill>
              </a:rPr>
              <a:t>Input: Wish list of students</a:t>
            </a:r>
          </a:p>
          <a:p>
            <a:pPr lvl="1"/>
            <a:r>
              <a:rPr lang="en-US" dirty="0">
                <a:solidFill>
                  <a:schemeClr val="accent1">
                    <a:lumMod val="50000"/>
                  </a:schemeClr>
                </a:solidFill>
              </a:rPr>
              <a:t>Output: Number of students for each course</a:t>
            </a:r>
          </a:p>
          <a:p>
            <a:r>
              <a:rPr lang="en-US" dirty="0"/>
              <a:t>Plan</a:t>
            </a:r>
          </a:p>
          <a:p>
            <a:pPr lvl="1"/>
            <a:r>
              <a:rPr lang="en-US" dirty="0">
                <a:solidFill>
                  <a:schemeClr val="accent1">
                    <a:lumMod val="50000"/>
                  </a:schemeClr>
                </a:solidFill>
              </a:rPr>
              <a:t>Input: list of courses &amp; student finished courses &amp; student’s credits</a:t>
            </a:r>
          </a:p>
          <a:p>
            <a:pPr lvl="1"/>
            <a:r>
              <a:rPr lang="en-US" dirty="0">
                <a:solidFill>
                  <a:schemeClr val="accent1">
                    <a:lumMod val="50000"/>
                  </a:schemeClr>
                </a:solidFill>
              </a:rPr>
              <a:t>Output: list of courses divided by semester </a:t>
            </a:r>
          </a:p>
        </p:txBody>
      </p:sp>
    </p:spTree>
    <p:extLst>
      <p:ext uri="{BB962C8B-B14F-4D97-AF65-F5344CB8AC3E}">
        <p14:creationId xmlns:p14="http://schemas.microsoft.com/office/powerpoint/2010/main" val="2346106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8E83-0018-4381-BB86-465E9EEB1A44}"/>
              </a:ext>
            </a:extLst>
          </p:cNvPr>
          <p:cNvSpPr>
            <a:spLocks noGrp="1"/>
          </p:cNvSpPr>
          <p:nvPr>
            <p:ph type="title"/>
          </p:nvPr>
        </p:nvSpPr>
        <p:spPr/>
        <p:txBody>
          <a:bodyPr>
            <a:normAutofit/>
          </a:bodyPr>
          <a:lstStyle/>
          <a:p>
            <a:r>
              <a:rPr lang="en-US" b="0" i="0" u="none" strike="noStrike" baseline="0" dirty="0">
                <a:solidFill>
                  <a:srgbClr val="000000"/>
                </a:solidFill>
              </a:rPr>
              <a:t>Algorithms</a:t>
            </a:r>
            <a:endParaRPr lang="en-US" dirty="0"/>
          </a:p>
        </p:txBody>
      </p:sp>
      <p:pic>
        <p:nvPicPr>
          <p:cNvPr id="9" name="Content Placeholder 8">
            <a:extLst>
              <a:ext uri="{FF2B5EF4-FFF2-40B4-BE49-F238E27FC236}">
                <a16:creationId xmlns:a16="http://schemas.microsoft.com/office/drawing/2014/main" id="{33B227D7-003A-409E-8585-9A3FA48A4AFD}"/>
              </a:ext>
            </a:extLst>
          </p:cNvPr>
          <p:cNvPicPr>
            <a:picLocks noGrp="1" noChangeAspect="1"/>
          </p:cNvPicPr>
          <p:nvPr>
            <p:ph idx="1"/>
          </p:nvPr>
        </p:nvPicPr>
        <p:blipFill rotWithShape="1">
          <a:blip r:embed="rId2"/>
          <a:srcRect l="11699" t="5234" r="12580" b="17345"/>
          <a:stretch/>
        </p:blipFill>
        <p:spPr>
          <a:xfrm>
            <a:off x="6384759" y="16042"/>
            <a:ext cx="5588396" cy="6823044"/>
          </a:xfrm>
        </p:spPr>
      </p:pic>
      <p:pic>
        <p:nvPicPr>
          <p:cNvPr id="11" name="Picture 10">
            <a:extLst>
              <a:ext uri="{FF2B5EF4-FFF2-40B4-BE49-F238E27FC236}">
                <a16:creationId xmlns:a16="http://schemas.microsoft.com/office/drawing/2014/main" id="{CC01E4BF-C1E3-4BE8-92E3-3B5F79FDB3B7}"/>
              </a:ext>
            </a:extLst>
          </p:cNvPr>
          <p:cNvPicPr>
            <a:picLocks noChangeAspect="1"/>
          </p:cNvPicPr>
          <p:nvPr/>
        </p:nvPicPr>
        <p:blipFill rotWithShape="1">
          <a:blip r:embed="rId3"/>
          <a:srcRect l="6691" t="16131" r="48083" b="626"/>
          <a:stretch/>
        </p:blipFill>
        <p:spPr>
          <a:xfrm>
            <a:off x="838200" y="1690688"/>
            <a:ext cx="5213684" cy="4702233"/>
          </a:xfrm>
          <a:prstGeom prst="rect">
            <a:avLst/>
          </a:prstGeom>
        </p:spPr>
      </p:pic>
    </p:spTree>
    <p:extLst>
      <p:ext uri="{BB962C8B-B14F-4D97-AF65-F5344CB8AC3E}">
        <p14:creationId xmlns:p14="http://schemas.microsoft.com/office/powerpoint/2010/main" val="306004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8E83-0018-4381-BB86-465E9EEB1A44}"/>
              </a:ext>
            </a:extLst>
          </p:cNvPr>
          <p:cNvSpPr>
            <a:spLocks noGrp="1"/>
          </p:cNvSpPr>
          <p:nvPr>
            <p:ph type="title"/>
          </p:nvPr>
        </p:nvSpPr>
        <p:spPr/>
        <p:txBody>
          <a:bodyPr>
            <a:normAutofit/>
          </a:bodyPr>
          <a:lstStyle/>
          <a:p>
            <a:r>
              <a:rPr lang="en-US" b="0" i="0" u="none" strike="noStrike" baseline="0" dirty="0">
                <a:solidFill>
                  <a:srgbClr val="000000"/>
                </a:solidFill>
              </a:rPr>
              <a:t>Algorithms</a:t>
            </a:r>
            <a:endParaRPr lang="en-US" dirty="0"/>
          </a:p>
        </p:txBody>
      </p:sp>
      <p:pic>
        <p:nvPicPr>
          <p:cNvPr id="6" name="Content Placeholder 5">
            <a:extLst>
              <a:ext uri="{FF2B5EF4-FFF2-40B4-BE49-F238E27FC236}">
                <a16:creationId xmlns:a16="http://schemas.microsoft.com/office/drawing/2014/main" id="{553E368F-8D0D-407B-A4B5-3CD2B0DBA46B}"/>
              </a:ext>
            </a:extLst>
          </p:cNvPr>
          <p:cNvPicPr>
            <a:picLocks noGrp="1" noChangeAspect="1"/>
          </p:cNvPicPr>
          <p:nvPr>
            <p:ph idx="1"/>
          </p:nvPr>
        </p:nvPicPr>
        <p:blipFill>
          <a:blip r:embed="rId2"/>
          <a:stretch>
            <a:fillRect/>
          </a:stretch>
        </p:blipFill>
        <p:spPr>
          <a:xfrm>
            <a:off x="1804598" y="1825625"/>
            <a:ext cx="8582804" cy="4351338"/>
          </a:xfrm>
        </p:spPr>
      </p:pic>
    </p:spTree>
    <p:extLst>
      <p:ext uri="{BB962C8B-B14F-4D97-AF65-F5344CB8AC3E}">
        <p14:creationId xmlns:p14="http://schemas.microsoft.com/office/powerpoint/2010/main" val="325267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CBE4-5CAC-4BF6-B586-64C1797F9FC7}"/>
              </a:ext>
            </a:extLst>
          </p:cNvPr>
          <p:cNvSpPr>
            <a:spLocks noGrp="1"/>
          </p:cNvSpPr>
          <p:nvPr>
            <p:ph type="title"/>
          </p:nvPr>
        </p:nvSpPr>
        <p:spPr/>
        <p:txBody>
          <a:bodyPr/>
          <a:lstStyle/>
          <a:p>
            <a:r>
              <a:rPr lang="en-US" dirty="0"/>
              <a:t>Implementation Frameworks and Tools:</a:t>
            </a:r>
          </a:p>
        </p:txBody>
      </p:sp>
      <p:sp>
        <p:nvSpPr>
          <p:cNvPr id="3" name="Content Placeholder 2">
            <a:extLst>
              <a:ext uri="{FF2B5EF4-FFF2-40B4-BE49-F238E27FC236}">
                <a16:creationId xmlns:a16="http://schemas.microsoft.com/office/drawing/2014/main" id="{923C20DD-7A1C-4A94-B664-A4F8DFAC2BEE}"/>
              </a:ext>
            </a:extLst>
          </p:cNvPr>
          <p:cNvSpPr>
            <a:spLocks noGrp="1"/>
          </p:cNvSpPr>
          <p:nvPr>
            <p:ph idx="1"/>
          </p:nvPr>
        </p:nvSpPr>
        <p:spPr>
          <a:xfrm>
            <a:off x="1040731" y="1558131"/>
            <a:ext cx="10515600" cy="4730374"/>
          </a:xfrm>
        </p:spPr>
        <p:txBody>
          <a:bodyPr>
            <a:normAutofit fontScale="92500" lnSpcReduction="20000"/>
          </a:bodyPr>
          <a:lstStyle/>
          <a:p>
            <a:pPr marL="0" indent="0" algn="l">
              <a:buNone/>
            </a:pPr>
            <a:r>
              <a:rPr lang="en-US" dirty="0">
                <a:latin typeface="+mj-lt"/>
              </a:rPr>
              <a:t>Django:</a:t>
            </a:r>
            <a:endParaRPr lang="en-US" sz="1800" b="0" i="0" u="none" strike="noStrike" baseline="0" dirty="0">
              <a:solidFill>
                <a:srgbClr val="000000"/>
              </a:solidFill>
              <a:latin typeface="+mj-lt"/>
            </a:endParaRPr>
          </a:p>
          <a:p>
            <a:r>
              <a:rPr lang="en-US" sz="1800" b="0" i="0" u="none" strike="noStrike" baseline="0" dirty="0">
                <a:solidFill>
                  <a:schemeClr val="accent1">
                    <a:lumMod val="50000"/>
                  </a:schemeClr>
                </a:solidFill>
                <a:latin typeface="+mj-lt"/>
              </a:rPr>
              <a:t>Django Model Layer </a:t>
            </a:r>
          </a:p>
          <a:p>
            <a:r>
              <a:rPr lang="en-US" sz="1800" b="0" i="0" u="none" strike="noStrike" baseline="0" dirty="0">
                <a:solidFill>
                  <a:schemeClr val="accent1">
                    <a:lumMod val="50000"/>
                  </a:schemeClr>
                </a:solidFill>
                <a:latin typeface="+mj-lt"/>
              </a:rPr>
              <a:t>Django View Layer</a:t>
            </a:r>
          </a:p>
          <a:p>
            <a:r>
              <a:rPr lang="en-US" sz="1800" dirty="0">
                <a:solidFill>
                  <a:schemeClr val="accent1">
                    <a:lumMod val="50000"/>
                  </a:schemeClr>
                </a:solidFill>
                <a:latin typeface="+mj-lt"/>
              </a:rPr>
              <a:t>Django T</a:t>
            </a:r>
            <a:r>
              <a:rPr lang="en-US" sz="1800" b="0" i="0" u="none" strike="noStrike" baseline="0" dirty="0">
                <a:solidFill>
                  <a:schemeClr val="accent1">
                    <a:lumMod val="50000"/>
                  </a:schemeClr>
                </a:solidFill>
                <a:latin typeface="+mj-lt"/>
              </a:rPr>
              <a:t>emplate Layer</a:t>
            </a:r>
          </a:p>
          <a:p>
            <a:r>
              <a:rPr lang="en-US" sz="1800" b="0" i="0" u="none" strike="noStrike" baseline="0" dirty="0">
                <a:solidFill>
                  <a:schemeClr val="accent1">
                    <a:lumMod val="50000"/>
                  </a:schemeClr>
                </a:solidFill>
                <a:latin typeface="+mj-lt"/>
              </a:rPr>
              <a:t>Django built-in template tags </a:t>
            </a:r>
          </a:p>
          <a:p>
            <a:r>
              <a:rPr lang="en-US" sz="1800" b="0" i="0" u="none" strike="noStrike" baseline="0" dirty="0">
                <a:solidFill>
                  <a:schemeClr val="accent1">
                    <a:lumMod val="50000"/>
                  </a:schemeClr>
                </a:solidFill>
                <a:latin typeface="+mj-lt"/>
              </a:rPr>
              <a:t>Django build-in authentication system. </a:t>
            </a:r>
          </a:p>
          <a:p>
            <a:r>
              <a:rPr lang="en-US" sz="1800" b="0" i="0" u="none" strike="noStrike" baseline="0" dirty="0">
                <a:solidFill>
                  <a:schemeClr val="accent1">
                    <a:lumMod val="50000"/>
                  </a:schemeClr>
                </a:solidFill>
                <a:latin typeface="+mj-lt"/>
              </a:rPr>
              <a:t>Django built-in </a:t>
            </a:r>
            <a:r>
              <a:rPr lang="en-US" sz="1800" b="0" i="0" u="none" strike="noStrike" baseline="0" dirty="0" err="1">
                <a:solidFill>
                  <a:schemeClr val="accent1">
                    <a:lumMod val="50000"/>
                  </a:schemeClr>
                </a:solidFill>
                <a:latin typeface="+mj-lt"/>
              </a:rPr>
              <a:t>QuerySet</a:t>
            </a:r>
            <a:endParaRPr lang="en-US" sz="1800" b="0" i="0" u="none" strike="noStrike" baseline="0" dirty="0">
              <a:solidFill>
                <a:schemeClr val="accent1">
                  <a:lumMod val="50000"/>
                </a:schemeClr>
              </a:solidFill>
              <a:latin typeface="+mj-lt"/>
            </a:endParaRPr>
          </a:p>
          <a:p>
            <a:r>
              <a:rPr lang="en-US" sz="1800" b="0" i="0" u="none" strike="noStrike" baseline="0" dirty="0">
                <a:solidFill>
                  <a:schemeClr val="accent1">
                    <a:lumMod val="50000"/>
                  </a:schemeClr>
                </a:solidFill>
                <a:latin typeface="+mj-lt"/>
              </a:rPr>
              <a:t>Django Database SQLite</a:t>
            </a:r>
          </a:p>
          <a:p>
            <a:r>
              <a:rPr lang="en-US" sz="1800" b="0" i="0" u="none" strike="noStrike" baseline="0" dirty="0">
                <a:solidFill>
                  <a:schemeClr val="accent1">
                    <a:lumMod val="50000"/>
                  </a:schemeClr>
                </a:solidFill>
                <a:latin typeface="+mj-lt"/>
              </a:rPr>
              <a:t>Django built-in library Forms</a:t>
            </a:r>
          </a:p>
          <a:p>
            <a:r>
              <a:rPr lang="en-US" sz="1800" b="0" i="0" u="none" strike="noStrike" baseline="0" dirty="0">
                <a:solidFill>
                  <a:schemeClr val="accent1">
                    <a:lumMod val="50000"/>
                  </a:schemeClr>
                </a:solidFill>
                <a:latin typeface="+mj-lt"/>
              </a:rPr>
              <a:t>Django build in library </a:t>
            </a:r>
            <a:r>
              <a:rPr lang="en-US" sz="1800" b="0" i="0" u="none" strike="noStrike" baseline="0" dirty="0" err="1">
                <a:solidFill>
                  <a:schemeClr val="accent1">
                    <a:lumMod val="50000"/>
                  </a:schemeClr>
                </a:solidFill>
                <a:latin typeface="+mj-lt"/>
              </a:rPr>
              <a:t>FormSet</a:t>
            </a:r>
            <a:r>
              <a:rPr lang="en-US" sz="1800" b="0" i="0" u="none" strike="noStrike" baseline="0" dirty="0">
                <a:solidFill>
                  <a:schemeClr val="accent1">
                    <a:lumMod val="50000"/>
                  </a:schemeClr>
                </a:solidFill>
                <a:latin typeface="+mj-lt"/>
              </a:rPr>
              <a:t> </a:t>
            </a:r>
          </a:p>
          <a:p>
            <a:r>
              <a:rPr lang="en-US" sz="1800" b="0" i="0" u="none" strike="noStrike" baseline="0" dirty="0">
                <a:solidFill>
                  <a:schemeClr val="accent1">
                    <a:lumMod val="50000"/>
                  </a:schemeClr>
                </a:solidFill>
                <a:latin typeface="+mj-lt"/>
              </a:rPr>
              <a:t>Django built-in admin </a:t>
            </a:r>
            <a:r>
              <a:rPr lang="en-US" sz="1800" b="0" i="0" u="none" strike="noStrike" baseline="0" dirty="0" err="1">
                <a:solidFill>
                  <a:schemeClr val="accent1">
                    <a:lumMod val="50000"/>
                  </a:schemeClr>
                </a:solidFill>
                <a:latin typeface="+mj-lt"/>
              </a:rPr>
              <a:t>librar</a:t>
            </a:r>
            <a:endParaRPr lang="en-US" sz="1800" b="0" i="0" u="none" strike="noStrike" baseline="0" dirty="0">
              <a:solidFill>
                <a:schemeClr val="accent1">
                  <a:lumMod val="50000"/>
                </a:schemeClr>
              </a:solidFill>
              <a:latin typeface="+mj-lt"/>
            </a:endParaRPr>
          </a:p>
          <a:p>
            <a:r>
              <a:rPr lang="en-US" sz="1800" b="0" i="0" u="none" strike="noStrike" baseline="0" dirty="0">
                <a:solidFill>
                  <a:schemeClr val="accent1">
                    <a:lumMod val="50000"/>
                  </a:schemeClr>
                </a:solidFill>
                <a:latin typeface="+mj-lt"/>
              </a:rPr>
              <a:t>Python OOP programming</a:t>
            </a:r>
          </a:p>
          <a:p>
            <a:r>
              <a:rPr lang="en-US" sz="1800" b="0" i="0" u="none" strike="noStrike" baseline="0" dirty="0">
                <a:solidFill>
                  <a:schemeClr val="accent1">
                    <a:lumMod val="50000"/>
                  </a:schemeClr>
                </a:solidFill>
                <a:latin typeface="+mj-lt"/>
              </a:rPr>
              <a:t>Python </a:t>
            </a:r>
            <a:r>
              <a:rPr lang="en-US" sz="1800" dirty="0">
                <a:solidFill>
                  <a:schemeClr val="accent1">
                    <a:lumMod val="50000"/>
                  </a:schemeClr>
                </a:solidFill>
                <a:latin typeface="+mj-lt"/>
              </a:rPr>
              <a:t>OOPS </a:t>
            </a:r>
            <a:r>
              <a:rPr lang="en-US" sz="1800" b="0" i="0" u="none" strike="noStrike" baseline="0" dirty="0" err="1">
                <a:solidFill>
                  <a:schemeClr val="accent1">
                    <a:lumMod val="50000"/>
                  </a:schemeClr>
                </a:solidFill>
                <a:latin typeface="+mj-lt"/>
              </a:rPr>
              <a:t>itertools</a:t>
            </a:r>
            <a:endParaRPr lang="en-US" sz="1800" b="0" i="0" u="none" strike="noStrike" baseline="0" dirty="0">
              <a:solidFill>
                <a:schemeClr val="accent1">
                  <a:lumMod val="50000"/>
                </a:schemeClr>
              </a:solidFill>
              <a:latin typeface="+mj-lt"/>
            </a:endParaRPr>
          </a:p>
          <a:p>
            <a:pPr marL="0" indent="0">
              <a:buNone/>
            </a:pPr>
            <a:r>
              <a:rPr lang="en-US" sz="3000" dirty="0">
                <a:solidFill>
                  <a:srgbClr val="000000"/>
                </a:solidFill>
                <a:latin typeface="+mj-lt"/>
              </a:rPr>
              <a:t>Bootstrap</a:t>
            </a:r>
            <a:endParaRPr lang="en-US" sz="3000" dirty="0">
              <a:latin typeface="+mj-lt"/>
            </a:endParaRPr>
          </a:p>
        </p:txBody>
      </p:sp>
    </p:spTree>
    <p:extLst>
      <p:ext uri="{BB962C8B-B14F-4D97-AF65-F5344CB8AC3E}">
        <p14:creationId xmlns:p14="http://schemas.microsoft.com/office/powerpoint/2010/main" val="2089328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CE02-0436-497D-B08A-F5C576BA03F9}"/>
              </a:ext>
            </a:extLst>
          </p:cNvPr>
          <p:cNvSpPr>
            <a:spLocks noGrp="1"/>
          </p:cNvSpPr>
          <p:nvPr>
            <p:ph type="title"/>
          </p:nvPr>
        </p:nvSpPr>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C8A32D77-2A6F-4538-9043-90B3C26241BD}"/>
              </a:ext>
            </a:extLst>
          </p:cNvPr>
          <p:cNvSpPr>
            <a:spLocks noGrp="1"/>
          </p:cNvSpPr>
          <p:nvPr>
            <p:ph idx="1"/>
          </p:nvPr>
        </p:nvSpPr>
        <p:spPr/>
        <p:txBody>
          <a:bodyPr>
            <a:normAutofit/>
          </a:bodyPr>
          <a:lstStyle/>
          <a:p>
            <a:r>
              <a:rPr lang="en-US" sz="4400" dirty="0"/>
              <a:t>Framework and Tools</a:t>
            </a:r>
          </a:p>
          <a:p>
            <a:pPr lvl="1"/>
            <a:r>
              <a:rPr lang="en-US" sz="3600" dirty="0">
                <a:solidFill>
                  <a:schemeClr val="accent1">
                    <a:lumMod val="50000"/>
                  </a:schemeClr>
                </a:solidFill>
              </a:rPr>
              <a:t>Django testing library</a:t>
            </a:r>
          </a:p>
          <a:p>
            <a:pPr lvl="1"/>
            <a:r>
              <a:rPr lang="en-US" sz="3600" dirty="0">
                <a:solidFill>
                  <a:schemeClr val="accent1">
                    <a:lumMod val="50000"/>
                  </a:schemeClr>
                </a:solidFill>
              </a:rPr>
              <a:t>Selenium Framework</a:t>
            </a:r>
          </a:p>
          <a:p>
            <a:pPr lvl="1"/>
            <a:r>
              <a:rPr lang="en-US" sz="3600" dirty="0">
                <a:solidFill>
                  <a:schemeClr val="accent1">
                    <a:lumMod val="50000"/>
                  </a:schemeClr>
                </a:solidFill>
              </a:rPr>
              <a:t>Apache </a:t>
            </a:r>
            <a:r>
              <a:rPr lang="en-US" sz="3600" dirty="0" err="1">
                <a:solidFill>
                  <a:schemeClr val="accent1">
                    <a:lumMod val="50000"/>
                  </a:schemeClr>
                </a:solidFill>
              </a:rPr>
              <a:t>Jmeter</a:t>
            </a:r>
            <a:endParaRPr lang="en-US" sz="3600" dirty="0">
              <a:solidFill>
                <a:schemeClr val="accent1">
                  <a:lumMod val="50000"/>
                </a:schemeClr>
              </a:solidFill>
            </a:endParaRPr>
          </a:p>
        </p:txBody>
      </p:sp>
    </p:spTree>
    <p:extLst>
      <p:ext uri="{BB962C8B-B14F-4D97-AF65-F5344CB8AC3E}">
        <p14:creationId xmlns:p14="http://schemas.microsoft.com/office/powerpoint/2010/main" val="152814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2C10-4EB1-42D2-84D6-BAE066A3B58B}"/>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Testing: 1. Unit Testing</a:t>
            </a:r>
          </a:p>
        </p:txBody>
      </p:sp>
      <p:sp>
        <p:nvSpPr>
          <p:cNvPr id="12" name="TextBox 11">
            <a:extLst>
              <a:ext uri="{FF2B5EF4-FFF2-40B4-BE49-F238E27FC236}">
                <a16:creationId xmlns:a16="http://schemas.microsoft.com/office/drawing/2014/main" id="{68598DE7-6DD8-C345-8B41-C4D219532712}"/>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85 Tests</a:t>
            </a:r>
          </a:p>
        </p:txBody>
      </p:sp>
      <p:pic>
        <p:nvPicPr>
          <p:cNvPr id="5" name="Picture 4">
            <a:extLst>
              <a:ext uri="{FF2B5EF4-FFF2-40B4-BE49-F238E27FC236}">
                <a16:creationId xmlns:a16="http://schemas.microsoft.com/office/drawing/2014/main" id="{65226A82-EF84-4CF0-AF04-2A0C76F3235E}"/>
              </a:ext>
            </a:extLst>
          </p:cNvPr>
          <p:cNvPicPr>
            <a:picLocks noChangeAspect="1"/>
          </p:cNvPicPr>
          <p:nvPr/>
        </p:nvPicPr>
        <p:blipFill>
          <a:blip r:embed="rId3"/>
          <a:stretch>
            <a:fillRect/>
          </a:stretch>
        </p:blipFill>
        <p:spPr>
          <a:xfrm>
            <a:off x="2158790" y="2421924"/>
            <a:ext cx="2526001" cy="3711146"/>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DD7652A8-1F32-E04A-A3BF-A34E729CF585}"/>
              </a:ext>
            </a:extLst>
          </p:cNvPr>
          <p:cNvPicPr>
            <a:picLocks noChangeAspect="1"/>
          </p:cNvPicPr>
          <p:nvPr/>
        </p:nvPicPr>
        <p:blipFill>
          <a:blip r:embed="rId4"/>
          <a:stretch>
            <a:fillRect/>
          </a:stretch>
        </p:blipFill>
        <p:spPr>
          <a:xfrm>
            <a:off x="6922234" y="2421924"/>
            <a:ext cx="3719504" cy="3711146"/>
          </a:xfrm>
          <a:prstGeom prst="rect">
            <a:avLst/>
          </a:prstGeom>
        </p:spPr>
      </p:pic>
      <p:sp>
        <p:nvSpPr>
          <p:cNvPr id="8" name="Rectangle 7">
            <a:extLst>
              <a:ext uri="{FF2B5EF4-FFF2-40B4-BE49-F238E27FC236}">
                <a16:creationId xmlns:a16="http://schemas.microsoft.com/office/drawing/2014/main" id="{010B2826-F7AF-974B-BFEE-9EFAF6C6ECB3}"/>
              </a:ext>
            </a:extLst>
          </p:cNvPr>
          <p:cNvSpPr/>
          <p:nvPr/>
        </p:nvSpPr>
        <p:spPr>
          <a:xfrm>
            <a:off x="494783" y="565679"/>
            <a:ext cx="128017" cy="1021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99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2C10-4EB1-42D2-84D6-BAE066A3B58B}"/>
              </a:ext>
            </a:extLst>
          </p:cNvPr>
          <p:cNvSpPr>
            <a:spLocks noGrp="1"/>
          </p:cNvSpPr>
          <p:nvPr>
            <p:ph type="title"/>
          </p:nvPr>
        </p:nvSpPr>
        <p:spPr>
          <a:xfrm>
            <a:off x="285626" y="268982"/>
            <a:ext cx="4783697" cy="1942810"/>
          </a:xfrm>
        </p:spPr>
        <p:txBody>
          <a:bodyPr vert="horz" lIns="91440" tIns="45720" rIns="91440" bIns="45720" rtlCol="0" anchor="b">
            <a:normAutofit/>
          </a:bodyPr>
          <a:lstStyle/>
          <a:p>
            <a:r>
              <a:rPr lang="en-US" sz="3600" kern="1200" dirty="0">
                <a:solidFill>
                  <a:schemeClr val="tx1"/>
                </a:solidFill>
                <a:latin typeface="+mj-lt"/>
                <a:ea typeface="+mj-ea"/>
                <a:cs typeface="+mj-cs"/>
              </a:rPr>
              <a:t>Testing: 2. Integration Testing</a:t>
            </a:r>
          </a:p>
        </p:txBody>
      </p:sp>
      <p:sp>
        <p:nvSpPr>
          <p:cNvPr id="5" name="TextBox 4">
            <a:extLst>
              <a:ext uri="{FF2B5EF4-FFF2-40B4-BE49-F238E27FC236}">
                <a16:creationId xmlns:a16="http://schemas.microsoft.com/office/drawing/2014/main" id="{736267BA-FAAB-4E3D-B483-46094A71159B}"/>
              </a:ext>
            </a:extLst>
          </p:cNvPr>
          <p:cNvSpPr txBox="1"/>
          <p:nvPr/>
        </p:nvSpPr>
        <p:spPr>
          <a:xfrm>
            <a:off x="285626" y="2480693"/>
            <a:ext cx="4783697" cy="343358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45 Tests</a:t>
            </a:r>
          </a:p>
        </p:txBody>
      </p:sp>
      <p:pic>
        <p:nvPicPr>
          <p:cNvPr id="4" name="Picture 3">
            <a:extLst>
              <a:ext uri="{FF2B5EF4-FFF2-40B4-BE49-F238E27FC236}">
                <a16:creationId xmlns:a16="http://schemas.microsoft.com/office/drawing/2014/main" id="{DAAA320B-F2D9-4294-9B74-FC7CDEB5BA9B}"/>
              </a:ext>
            </a:extLst>
          </p:cNvPr>
          <p:cNvPicPr>
            <a:picLocks noChangeAspect="1"/>
          </p:cNvPicPr>
          <p:nvPr/>
        </p:nvPicPr>
        <p:blipFill>
          <a:blip r:embed="rId3"/>
          <a:stretch>
            <a:fillRect/>
          </a:stretch>
        </p:blipFill>
        <p:spPr>
          <a:xfrm>
            <a:off x="4887628" y="537883"/>
            <a:ext cx="7018746" cy="6098048"/>
          </a:xfrm>
          <a:prstGeom prst="rect">
            <a:avLst/>
          </a:prstGeom>
        </p:spPr>
      </p:pic>
    </p:spTree>
    <p:extLst>
      <p:ext uri="{BB962C8B-B14F-4D97-AF65-F5344CB8AC3E}">
        <p14:creationId xmlns:p14="http://schemas.microsoft.com/office/powerpoint/2010/main" val="239610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9E32-72B7-4105-BB0D-3FADE5D11880}"/>
              </a:ext>
            </a:extLst>
          </p:cNvPr>
          <p:cNvSpPr>
            <a:spLocks noGrp="1"/>
          </p:cNvSpPr>
          <p:nvPr>
            <p:ph type="title"/>
          </p:nvPr>
        </p:nvSpPr>
        <p:spPr/>
        <p:txBody>
          <a:bodyPr/>
          <a:lstStyle/>
          <a:p>
            <a:r>
              <a:rPr lang="en-US" sz="4800" dirty="0"/>
              <a:t>Introduction</a:t>
            </a:r>
            <a:endParaRPr lang="en-US" dirty="0"/>
          </a:p>
        </p:txBody>
      </p:sp>
      <p:sp>
        <p:nvSpPr>
          <p:cNvPr id="3" name="Content Placeholder 2">
            <a:extLst>
              <a:ext uri="{FF2B5EF4-FFF2-40B4-BE49-F238E27FC236}">
                <a16:creationId xmlns:a16="http://schemas.microsoft.com/office/drawing/2014/main" id="{FBC505C8-CAF4-4416-BF41-B3A76FABE3DD}"/>
              </a:ext>
            </a:extLst>
          </p:cNvPr>
          <p:cNvSpPr>
            <a:spLocks noGrp="1"/>
          </p:cNvSpPr>
          <p:nvPr>
            <p:ph idx="1"/>
          </p:nvPr>
        </p:nvSpPr>
        <p:spPr/>
        <p:txBody>
          <a:bodyPr>
            <a:normAutofit lnSpcReduction="10000"/>
          </a:bodyPr>
          <a:lstStyle/>
          <a:p>
            <a:r>
              <a:rPr lang="en-US" sz="2400" b="0" i="0" u="none" strike="noStrike" baseline="0" dirty="0">
                <a:solidFill>
                  <a:schemeClr val="accent1">
                    <a:lumMod val="50000"/>
                  </a:schemeClr>
                </a:solidFill>
                <a:latin typeface="+mj-lt"/>
              </a:rPr>
              <a:t>The vital presence of universities in our modern life dictates that we must make their experience as smooth as can be for our students and future workforce.</a:t>
            </a:r>
          </a:p>
          <a:p>
            <a:r>
              <a:rPr lang="en-US" sz="2400" b="0" i="0" u="none" strike="noStrike" baseline="0" dirty="0">
                <a:solidFill>
                  <a:schemeClr val="accent1">
                    <a:lumMod val="50000"/>
                  </a:schemeClr>
                </a:solidFill>
                <a:latin typeface="+mj-lt"/>
              </a:rPr>
              <a:t>From that belief, we picked up the initiative to create a student course advisory website specific to the department of Computer Science at Kuwait University. </a:t>
            </a:r>
          </a:p>
          <a:p>
            <a:r>
              <a:rPr lang="en-US" sz="2400" b="0" i="0" u="none" strike="noStrike" baseline="0" dirty="0">
                <a:solidFill>
                  <a:schemeClr val="accent1">
                    <a:lumMod val="50000"/>
                  </a:schemeClr>
                </a:solidFill>
                <a:latin typeface="+mj-lt"/>
              </a:rPr>
              <a:t>The project includes developing the Django web-app </a:t>
            </a:r>
            <a:r>
              <a:rPr lang="en-US" sz="2400" b="0" i="0" u="none" strike="noStrike" baseline="0" dirty="0" err="1">
                <a:solidFill>
                  <a:schemeClr val="accent1">
                    <a:lumMod val="50000"/>
                  </a:schemeClr>
                </a:solidFill>
                <a:latin typeface="+mj-lt"/>
              </a:rPr>
              <a:t>Scheduly</a:t>
            </a:r>
            <a:r>
              <a:rPr lang="en-US" sz="2400" b="0" i="0" u="none" strike="noStrike" baseline="0" dirty="0">
                <a:solidFill>
                  <a:schemeClr val="accent1">
                    <a:lumMod val="50000"/>
                  </a:schemeClr>
                </a:solidFill>
                <a:latin typeface="+mj-lt"/>
              </a:rPr>
              <a:t> meant to deal with Computer Science students, instructors, and staff. What it does is provide those parties with a smart way to plan next semester course schedule.</a:t>
            </a:r>
          </a:p>
          <a:p>
            <a:r>
              <a:rPr lang="en-US" sz="2400" dirty="0">
                <a:solidFill>
                  <a:schemeClr val="accent1">
                    <a:lumMod val="50000"/>
                  </a:schemeClr>
                </a:solidFill>
                <a:latin typeface="+mj-lt"/>
              </a:rPr>
              <a:t>T</a:t>
            </a:r>
            <a:r>
              <a:rPr lang="en-US" sz="2400" b="0" i="0" u="none" strike="noStrike" baseline="0" dirty="0">
                <a:solidFill>
                  <a:schemeClr val="accent1">
                    <a:lumMod val="50000"/>
                  </a:schemeClr>
                </a:solidFill>
                <a:latin typeface="+mj-lt"/>
              </a:rPr>
              <a:t>o offer students a suggested plan so they can make informed decisions. And to digitally communicate information between the faculty and the student.</a:t>
            </a:r>
          </a:p>
          <a:p>
            <a:r>
              <a:rPr lang="en-US" sz="2400" b="0" i="0" u="none" strike="noStrike" baseline="0" dirty="0">
                <a:solidFill>
                  <a:schemeClr val="accent1">
                    <a:lumMod val="50000"/>
                  </a:schemeClr>
                </a:solidFill>
                <a:latin typeface="+mj-lt"/>
              </a:rPr>
              <a:t>The agile development methodology Extreme Programming guided us throughout the many phases of this project. From planning, analysis, design, implementation, and testing, to deployment. </a:t>
            </a:r>
            <a:endParaRPr lang="en-US" sz="3600" dirty="0">
              <a:solidFill>
                <a:schemeClr val="accent1">
                  <a:lumMod val="50000"/>
                </a:schemeClr>
              </a:solidFill>
              <a:latin typeface="+mj-lt"/>
            </a:endParaRPr>
          </a:p>
        </p:txBody>
      </p:sp>
    </p:spTree>
    <p:extLst>
      <p:ext uri="{BB962C8B-B14F-4D97-AF65-F5344CB8AC3E}">
        <p14:creationId xmlns:p14="http://schemas.microsoft.com/office/powerpoint/2010/main" val="39453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2C10-4EB1-42D2-84D6-BAE066A3B58B}"/>
              </a:ext>
            </a:extLst>
          </p:cNvPr>
          <p:cNvSpPr>
            <a:spLocks noGrp="1"/>
          </p:cNvSpPr>
          <p:nvPr>
            <p:ph type="title"/>
          </p:nvPr>
        </p:nvSpPr>
        <p:spPr/>
        <p:txBody>
          <a:bodyPr/>
          <a:lstStyle/>
          <a:p>
            <a:r>
              <a:rPr lang="en-US" dirty="0"/>
              <a:t>Testing: 3. Stress and Performance Testing</a:t>
            </a:r>
          </a:p>
        </p:txBody>
      </p:sp>
      <p:pic>
        <p:nvPicPr>
          <p:cNvPr id="4" name="Picture 3">
            <a:extLst>
              <a:ext uri="{FF2B5EF4-FFF2-40B4-BE49-F238E27FC236}">
                <a16:creationId xmlns:a16="http://schemas.microsoft.com/office/drawing/2014/main" id="{9B89C6AD-E7EF-4F5A-8FAE-F27AA3644F97}"/>
              </a:ext>
            </a:extLst>
          </p:cNvPr>
          <p:cNvPicPr>
            <a:picLocks noChangeAspect="1"/>
          </p:cNvPicPr>
          <p:nvPr/>
        </p:nvPicPr>
        <p:blipFill rotWithShape="1">
          <a:blip r:embed="rId2"/>
          <a:srcRect t="8115" r="11501"/>
          <a:stretch/>
        </p:blipFill>
        <p:spPr>
          <a:xfrm rot="16200000">
            <a:off x="5037498" y="245479"/>
            <a:ext cx="4621628" cy="7512047"/>
          </a:xfrm>
          <a:prstGeom prst="rect">
            <a:avLst/>
          </a:prstGeom>
        </p:spPr>
      </p:pic>
      <p:pic>
        <p:nvPicPr>
          <p:cNvPr id="7" name="Picture 6">
            <a:extLst>
              <a:ext uri="{FF2B5EF4-FFF2-40B4-BE49-F238E27FC236}">
                <a16:creationId xmlns:a16="http://schemas.microsoft.com/office/drawing/2014/main" id="{A8A038E2-9CE1-4EEA-8D87-1F167767ABDD}"/>
              </a:ext>
            </a:extLst>
          </p:cNvPr>
          <p:cNvPicPr>
            <a:picLocks noChangeAspect="1"/>
          </p:cNvPicPr>
          <p:nvPr/>
        </p:nvPicPr>
        <p:blipFill>
          <a:blip r:embed="rId3"/>
          <a:stretch>
            <a:fillRect/>
          </a:stretch>
        </p:blipFill>
        <p:spPr>
          <a:xfrm>
            <a:off x="272716" y="2807368"/>
            <a:ext cx="9118996" cy="1608729"/>
          </a:xfrm>
          <a:prstGeom prst="rect">
            <a:avLst/>
          </a:prstGeom>
        </p:spPr>
      </p:pic>
    </p:spTree>
    <p:extLst>
      <p:ext uri="{BB962C8B-B14F-4D97-AF65-F5344CB8AC3E}">
        <p14:creationId xmlns:p14="http://schemas.microsoft.com/office/powerpoint/2010/main" val="393117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2AF8-6BA3-4A2B-952C-A35B37DE13FE}"/>
              </a:ext>
            </a:extLst>
          </p:cNvPr>
          <p:cNvSpPr>
            <a:spLocks noGrp="1"/>
          </p:cNvSpPr>
          <p:nvPr>
            <p:ph type="title"/>
          </p:nvPr>
        </p:nvSpPr>
        <p:spPr/>
        <p:txBody>
          <a:bodyPr>
            <a:normAutofit/>
          </a:bodyPr>
          <a:lstStyle/>
          <a:p>
            <a:r>
              <a:rPr lang="en-US" sz="4800" b="1" dirty="0"/>
              <a:t>Conclusion and Lessons Learned	</a:t>
            </a:r>
          </a:p>
        </p:txBody>
      </p:sp>
      <p:sp>
        <p:nvSpPr>
          <p:cNvPr id="3" name="Content Placeholder 2">
            <a:extLst>
              <a:ext uri="{FF2B5EF4-FFF2-40B4-BE49-F238E27FC236}">
                <a16:creationId xmlns:a16="http://schemas.microsoft.com/office/drawing/2014/main" id="{EB1F16EC-483A-4541-8DF3-5EA9C176096D}"/>
              </a:ext>
            </a:extLst>
          </p:cNvPr>
          <p:cNvSpPr>
            <a:spLocks noGrp="1"/>
          </p:cNvSpPr>
          <p:nvPr>
            <p:ph idx="1"/>
          </p:nvPr>
        </p:nvSpPr>
        <p:spPr>
          <a:xfrm>
            <a:off x="838200" y="2506662"/>
            <a:ext cx="10515600" cy="2404972"/>
          </a:xfrm>
        </p:spPr>
        <p:txBody>
          <a:bodyPr>
            <a:normAutofit/>
          </a:bodyPr>
          <a:lstStyle/>
          <a:p>
            <a:pPr marL="0" indent="0">
              <a:buNone/>
            </a:pPr>
            <a:r>
              <a:rPr lang="en-US" b="0" i="0" u="none" strike="noStrike" baseline="0" dirty="0" err="1">
                <a:solidFill>
                  <a:schemeClr val="accent1">
                    <a:lumMod val="50000"/>
                  </a:schemeClr>
                </a:solidFill>
                <a:latin typeface="+mj-lt"/>
              </a:rPr>
              <a:t>Scheduly</a:t>
            </a:r>
            <a:r>
              <a:rPr lang="en-US" b="0" i="0" u="none" strike="noStrike" baseline="0" dirty="0">
                <a:solidFill>
                  <a:schemeClr val="accent1">
                    <a:lumMod val="50000"/>
                  </a:schemeClr>
                </a:solidFill>
                <a:latin typeface="+mj-lt"/>
              </a:rPr>
              <a:t> is the system this team developed with software engineering methodologies. </a:t>
            </a:r>
          </a:p>
          <a:p>
            <a:pPr marL="0" indent="0">
              <a:buNone/>
            </a:pPr>
            <a:r>
              <a:rPr lang="en-US" dirty="0">
                <a:solidFill>
                  <a:schemeClr val="accent1">
                    <a:lumMod val="50000"/>
                  </a:schemeClr>
                </a:solidFill>
                <a:latin typeface="+mj-lt"/>
              </a:rPr>
              <a:t>The project went through</a:t>
            </a:r>
            <a:r>
              <a:rPr lang="en-US" b="0" i="0" u="none" strike="noStrike" baseline="0" dirty="0">
                <a:solidFill>
                  <a:schemeClr val="accent1">
                    <a:lumMod val="50000"/>
                  </a:schemeClr>
                </a:solidFill>
                <a:latin typeface="+mj-lt"/>
              </a:rPr>
              <a:t> many phases including Planning, Analysis, Desig</a:t>
            </a:r>
            <a:r>
              <a:rPr lang="en-US" dirty="0">
                <a:solidFill>
                  <a:schemeClr val="accent1">
                    <a:lumMod val="50000"/>
                  </a:schemeClr>
                </a:solidFill>
                <a:latin typeface="+mj-lt"/>
              </a:rPr>
              <a:t>n, implementation, testing, and deployment.</a:t>
            </a:r>
          </a:p>
        </p:txBody>
      </p:sp>
    </p:spTree>
    <p:extLst>
      <p:ext uri="{BB962C8B-B14F-4D97-AF65-F5344CB8AC3E}">
        <p14:creationId xmlns:p14="http://schemas.microsoft.com/office/powerpoint/2010/main" val="1859106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2AF8-6BA3-4A2B-952C-A35B37DE13FE}"/>
              </a:ext>
            </a:extLst>
          </p:cNvPr>
          <p:cNvSpPr>
            <a:spLocks noGrp="1"/>
          </p:cNvSpPr>
          <p:nvPr>
            <p:ph type="title"/>
          </p:nvPr>
        </p:nvSpPr>
        <p:spPr/>
        <p:txBody>
          <a:bodyPr>
            <a:normAutofit/>
          </a:bodyPr>
          <a:lstStyle/>
          <a:p>
            <a:r>
              <a:rPr lang="en-US" sz="4800" b="1" dirty="0"/>
              <a:t>Conclusion and Lessons Learned	</a:t>
            </a:r>
          </a:p>
        </p:txBody>
      </p:sp>
      <p:sp>
        <p:nvSpPr>
          <p:cNvPr id="3" name="Content Placeholder 2">
            <a:extLst>
              <a:ext uri="{FF2B5EF4-FFF2-40B4-BE49-F238E27FC236}">
                <a16:creationId xmlns:a16="http://schemas.microsoft.com/office/drawing/2014/main" id="{EB1F16EC-483A-4541-8DF3-5EA9C176096D}"/>
              </a:ext>
            </a:extLst>
          </p:cNvPr>
          <p:cNvSpPr>
            <a:spLocks noGrp="1"/>
          </p:cNvSpPr>
          <p:nvPr>
            <p:ph idx="1"/>
          </p:nvPr>
        </p:nvSpPr>
        <p:spPr/>
        <p:txBody>
          <a:bodyPr>
            <a:normAutofit/>
          </a:bodyPr>
          <a:lstStyle/>
          <a:p>
            <a:pPr marL="0" indent="0">
              <a:buNone/>
            </a:pPr>
            <a:r>
              <a:rPr lang="en-US" b="0" i="0" u="none" strike="noStrike" baseline="0" dirty="0">
                <a:solidFill>
                  <a:schemeClr val="accent1">
                    <a:lumMod val="50000"/>
                  </a:schemeClr>
                </a:solidFill>
                <a:latin typeface="+mj-lt"/>
              </a:rPr>
              <a:t>Many risks were faced</a:t>
            </a:r>
          </a:p>
          <a:p>
            <a:pPr marL="0" indent="0">
              <a:buNone/>
            </a:pPr>
            <a:r>
              <a:rPr lang="en-US" b="0" i="0" u="none" strike="noStrike" baseline="0" dirty="0">
                <a:solidFill>
                  <a:schemeClr val="accent1">
                    <a:lumMod val="50000"/>
                  </a:schemeClr>
                </a:solidFill>
                <a:latin typeface="+mj-lt"/>
              </a:rPr>
              <a:t>The </a:t>
            </a:r>
            <a:r>
              <a:rPr lang="en-US" dirty="0">
                <a:solidFill>
                  <a:schemeClr val="accent1">
                    <a:lumMod val="50000"/>
                  </a:schemeClr>
                </a:solidFill>
                <a:latin typeface="+mj-lt"/>
              </a:rPr>
              <a:t>team s</a:t>
            </a:r>
            <a:r>
              <a:rPr lang="en-US" b="0" i="0" u="none" strike="noStrike" baseline="0" dirty="0">
                <a:solidFill>
                  <a:schemeClr val="accent1">
                    <a:lumMod val="50000"/>
                  </a:schemeClr>
                </a:solidFill>
                <a:latin typeface="+mj-lt"/>
              </a:rPr>
              <a:t>trived to solve a problem in today's department of Computer Science in Kuwait University.</a:t>
            </a:r>
          </a:p>
          <a:p>
            <a:pPr marL="0" indent="0">
              <a:buNone/>
            </a:pPr>
            <a:r>
              <a:rPr lang="en-US" b="0" i="0" u="none" strike="noStrike" baseline="0" dirty="0">
                <a:solidFill>
                  <a:schemeClr val="accent1">
                    <a:lumMod val="50000"/>
                  </a:schemeClr>
                </a:solidFill>
                <a:latin typeface="+mj-lt"/>
              </a:rPr>
              <a:t>The web-app developed with the powerful Python programming language. </a:t>
            </a:r>
          </a:p>
        </p:txBody>
      </p:sp>
    </p:spTree>
    <p:extLst>
      <p:ext uri="{BB962C8B-B14F-4D97-AF65-F5344CB8AC3E}">
        <p14:creationId xmlns:p14="http://schemas.microsoft.com/office/powerpoint/2010/main" val="3756754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Box 5"/>
          <p:cNvSpPr txBox="1"/>
          <p:nvPr/>
        </p:nvSpPr>
        <p:spPr>
          <a:xfrm>
            <a:off x="4503421" y="3480546"/>
            <a:ext cx="3185161"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4000">
                <a:solidFill>
                  <a:srgbClr val="595959"/>
                </a:solidFill>
                <a:latin typeface="Arial"/>
                <a:ea typeface="Arial"/>
                <a:cs typeface="Arial"/>
                <a:sym typeface="Arial"/>
              </a:defRPr>
            </a:lvl1pPr>
          </a:lstStyle>
          <a:p>
            <a:r>
              <a:t>Questions</a:t>
            </a:r>
          </a:p>
        </p:txBody>
      </p:sp>
      <p:pic>
        <p:nvPicPr>
          <p:cNvPr id="424" name="Picture 6" descr="Picture 6"/>
          <p:cNvPicPr>
            <a:picLocks noChangeAspect="1"/>
          </p:cNvPicPr>
          <p:nvPr/>
        </p:nvPicPr>
        <p:blipFill>
          <a:blip r:embed="rId3"/>
          <a:stretch>
            <a:fillRect/>
          </a:stretch>
        </p:blipFill>
        <p:spPr>
          <a:xfrm>
            <a:off x="5029200" y="1492455"/>
            <a:ext cx="1799660" cy="1919638"/>
          </a:xfrm>
          <a:prstGeom prst="rect">
            <a:avLst/>
          </a:prstGeom>
          <a:ln w="12700">
            <a:miter lim="400000"/>
          </a:ln>
        </p:spPr>
      </p:pic>
    </p:spTree>
    <p:extLst>
      <p:ext uri="{BB962C8B-B14F-4D97-AF65-F5344CB8AC3E}">
        <p14:creationId xmlns:p14="http://schemas.microsoft.com/office/powerpoint/2010/main" val="77199200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6A7C-7BCB-4CAA-9B78-17CD696128AE}"/>
              </a:ext>
            </a:extLst>
          </p:cNvPr>
          <p:cNvSpPr>
            <a:spLocks noGrp="1"/>
          </p:cNvSpPr>
          <p:nvPr>
            <p:ph type="title"/>
          </p:nvPr>
        </p:nvSpPr>
        <p:spPr/>
        <p:txBody>
          <a:bodyPr>
            <a:normAutofit/>
          </a:bodyPr>
          <a:lstStyle/>
          <a:p>
            <a:r>
              <a:rPr lang="en-US" sz="4800" dirty="0"/>
              <a:t>What we’ll talk about</a:t>
            </a:r>
          </a:p>
        </p:txBody>
      </p:sp>
      <p:sp>
        <p:nvSpPr>
          <p:cNvPr id="3" name="Content Placeholder 2">
            <a:extLst>
              <a:ext uri="{FF2B5EF4-FFF2-40B4-BE49-F238E27FC236}">
                <a16:creationId xmlns:a16="http://schemas.microsoft.com/office/drawing/2014/main" id="{9A0704DF-BEE7-427D-BD37-38EE730332E7}"/>
              </a:ext>
            </a:extLst>
          </p:cNvPr>
          <p:cNvSpPr>
            <a:spLocks noGrp="1"/>
          </p:cNvSpPr>
          <p:nvPr>
            <p:ph idx="1"/>
          </p:nvPr>
        </p:nvSpPr>
        <p:spPr/>
        <p:txBody>
          <a:bodyPr/>
          <a:lstStyle/>
          <a:p>
            <a:r>
              <a:rPr lang="en-US" sz="3600" dirty="0"/>
              <a:t>Background</a:t>
            </a:r>
          </a:p>
          <a:p>
            <a:r>
              <a:rPr lang="en-US" sz="3600" dirty="0"/>
              <a:t>System Requirements</a:t>
            </a:r>
          </a:p>
          <a:p>
            <a:pPr lvl="1"/>
            <a:r>
              <a:rPr lang="en-US" sz="3200" dirty="0"/>
              <a:t>How did we get them and what we got</a:t>
            </a:r>
          </a:p>
          <a:p>
            <a:r>
              <a:rPr lang="en-US" sz="3600" dirty="0"/>
              <a:t>System Architecture</a:t>
            </a:r>
          </a:p>
          <a:p>
            <a:r>
              <a:rPr lang="en-US" sz="3600" dirty="0"/>
              <a:t>System Design </a:t>
            </a:r>
          </a:p>
          <a:p>
            <a:r>
              <a:rPr lang="en-US" sz="3600" dirty="0"/>
              <a:t>System Implementation</a:t>
            </a:r>
          </a:p>
          <a:p>
            <a:r>
              <a:rPr lang="en-US" sz="3600" dirty="0"/>
              <a:t>System Testing</a:t>
            </a:r>
          </a:p>
          <a:p>
            <a:endParaRPr lang="en-US" dirty="0"/>
          </a:p>
        </p:txBody>
      </p:sp>
    </p:spTree>
    <p:extLst>
      <p:ext uri="{BB962C8B-B14F-4D97-AF65-F5344CB8AC3E}">
        <p14:creationId xmlns:p14="http://schemas.microsoft.com/office/powerpoint/2010/main" val="353321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6A10-014B-4BD0-AFB4-B805341C3E97}"/>
              </a:ext>
            </a:extLst>
          </p:cNvPr>
          <p:cNvSpPr>
            <a:spLocks noGrp="1"/>
          </p:cNvSpPr>
          <p:nvPr>
            <p:ph type="title"/>
          </p:nvPr>
        </p:nvSpPr>
        <p:spPr/>
        <p:txBody>
          <a:bodyPr>
            <a:normAutofit/>
          </a:bodyPr>
          <a:lstStyle/>
          <a:p>
            <a:r>
              <a:rPr lang="en-US" sz="4800" b="0" i="0" u="none" strike="noStrike" baseline="0" dirty="0">
                <a:solidFill>
                  <a:srgbClr val="000000"/>
                </a:solidFill>
              </a:rPr>
              <a:t>Background</a:t>
            </a:r>
            <a:endParaRPr lang="en-US" sz="4800" dirty="0"/>
          </a:p>
        </p:txBody>
      </p:sp>
      <p:sp>
        <p:nvSpPr>
          <p:cNvPr id="3" name="Content Placeholder 2">
            <a:extLst>
              <a:ext uri="{FF2B5EF4-FFF2-40B4-BE49-F238E27FC236}">
                <a16:creationId xmlns:a16="http://schemas.microsoft.com/office/drawing/2014/main" id="{EEE99D28-E32E-4EBA-A889-3A3E57A3F1E0}"/>
              </a:ext>
            </a:extLst>
          </p:cNvPr>
          <p:cNvSpPr>
            <a:spLocks noGrp="1"/>
          </p:cNvSpPr>
          <p:nvPr>
            <p:ph idx="1"/>
          </p:nvPr>
        </p:nvSpPr>
        <p:spPr/>
        <p:txBody>
          <a:bodyPr>
            <a:normAutofit/>
          </a:bodyPr>
          <a:lstStyle/>
          <a:p>
            <a:r>
              <a:rPr lang="en-US" b="0" i="0" u="none" strike="noStrike" baseline="0" dirty="0">
                <a:solidFill>
                  <a:schemeClr val="accent1">
                    <a:lumMod val="50000"/>
                  </a:schemeClr>
                </a:solidFill>
                <a:latin typeface="+mj-lt"/>
              </a:rPr>
              <a:t>Computer Science department students at Kuwait University used traditional methods to plan for courses.</a:t>
            </a:r>
          </a:p>
          <a:p>
            <a:r>
              <a:rPr lang="en-US" b="0" i="0" u="none" strike="noStrike" baseline="0" dirty="0">
                <a:solidFill>
                  <a:schemeClr val="accent1">
                    <a:lumMod val="50000"/>
                  </a:schemeClr>
                </a:solidFill>
                <a:latin typeface="+mj-lt"/>
              </a:rPr>
              <a:t>While most students needed to approach the student advisor in their early years, the student advisor reported this was not the case and that this problem was very common</a:t>
            </a:r>
          </a:p>
          <a:p>
            <a:r>
              <a:rPr lang="en-US" dirty="0">
                <a:solidFill>
                  <a:schemeClr val="accent1">
                    <a:lumMod val="50000"/>
                  </a:schemeClr>
                </a:solidFill>
                <a:latin typeface="+mj-lt"/>
              </a:rPr>
              <a:t>B</a:t>
            </a:r>
            <a:r>
              <a:rPr lang="en-US" b="0" i="0" u="none" strike="noStrike" baseline="0" dirty="0">
                <a:solidFill>
                  <a:schemeClr val="accent1">
                    <a:lumMod val="50000"/>
                  </a:schemeClr>
                </a:solidFill>
                <a:latin typeface="+mj-lt"/>
              </a:rPr>
              <a:t>y the time the students approached them it was too late to have an efficient plan.</a:t>
            </a:r>
          </a:p>
          <a:p>
            <a:r>
              <a:rPr lang="en-US" b="0" i="0" u="none" strike="noStrike" baseline="0" dirty="0">
                <a:solidFill>
                  <a:schemeClr val="accent1">
                    <a:lumMod val="50000"/>
                  </a:schemeClr>
                </a:solidFill>
                <a:latin typeface="+mj-lt"/>
              </a:rPr>
              <a:t>The team decided to formulate an automated solution for this problem.</a:t>
            </a:r>
            <a:endParaRPr lang="en-US" sz="4000" dirty="0">
              <a:solidFill>
                <a:schemeClr val="accent1">
                  <a:lumMod val="50000"/>
                </a:schemeClr>
              </a:solidFill>
              <a:latin typeface="+mj-lt"/>
            </a:endParaRPr>
          </a:p>
        </p:txBody>
      </p:sp>
    </p:spTree>
    <p:extLst>
      <p:ext uri="{BB962C8B-B14F-4D97-AF65-F5344CB8AC3E}">
        <p14:creationId xmlns:p14="http://schemas.microsoft.com/office/powerpoint/2010/main" val="250670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047-4981-4E93-9BF5-FC0A15A8D22A}"/>
              </a:ext>
            </a:extLst>
          </p:cNvPr>
          <p:cNvSpPr>
            <a:spLocks noGrp="1"/>
          </p:cNvSpPr>
          <p:nvPr>
            <p:ph type="title"/>
          </p:nvPr>
        </p:nvSpPr>
        <p:spPr/>
        <p:txBody>
          <a:bodyPr/>
          <a:lstStyle/>
          <a:p>
            <a:r>
              <a:rPr lang="en-US" dirty="0"/>
              <a:t>System Requirements </a:t>
            </a:r>
          </a:p>
        </p:txBody>
      </p:sp>
      <p:sp>
        <p:nvSpPr>
          <p:cNvPr id="3" name="Content Placeholder 2">
            <a:extLst>
              <a:ext uri="{FF2B5EF4-FFF2-40B4-BE49-F238E27FC236}">
                <a16:creationId xmlns:a16="http://schemas.microsoft.com/office/drawing/2014/main" id="{B33EA379-8A76-49DD-A6BE-25357FAAF94C}"/>
              </a:ext>
            </a:extLst>
          </p:cNvPr>
          <p:cNvSpPr>
            <a:spLocks noGrp="1"/>
          </p:cNvSpPr>
          <p:nvPr>
            <p:ph idx="1"/>
          </p:nvPr>
        </p:nvSpPr>
        <p:spPr>
          <a:xfrm>
            <a:off x="838200" y="1690688"/>
            <a:ext cx="10515600" cy="4667250"/>
          </a:xfrm>
        </p:spPr>
        <p:txBody>
          <a:bodyPr/>
          <a:lstStyle/>
          <a:p>
            <a:r>
              <a:rPr lang="en-US" dirty="0"/>
              <a:t>Approaches:</a:t>
            </a:r>
          </a:p>
          <a:p>
            <a:pPr marL="914400" lvl="1" indent="-457200">
              <a:buFont typeface="+mj-lt"/>
              <a:buAutoNum type="arabicPeriod"/>
            </a:pPr>
            <a:r>
              <a:rPr lang="en-US" dirty="0">
                <a:solidFill>
                  <a:schemeClr val="accent1">
                    <a:lumMod val="50000"/>
                  </a:schemeClr>
                </a:solidFill>
              </a:rPr>
              <a:t>Inception</a:t>
            </a:r>
          </a:p>
          <a:p>
            <a:pPr marL="914400" lvl="1" indent="-457200">
              <a:buFont typeface="+mj-lt"/>
              <a:buAutoNum type="arabicPeriod"/>
            </a:pPr>
            <a:r>
              <a:rPr lang="en-US" dirty="0">
                <a:solidFill>
                  <a:schemeClr val="accent1">
                    <a:lumMod val="50000"/>
                  </a:schemeClr>
                </a:solidFill>
              </a:rPr>
              <a:t>Elicitation</a:t>
            </a:r>
          </a:p>
          <a:p>
            <a:pPr marL="914400" lvl="1" indent="-457200">
              <a:buFont typeface="+mj-lt"/>
              <a:buAutoNum type="arabicPeriod"/>
            </a:pPr>
            <a:r>
              <a:rPr lang="en-US" dirty="0">
                <a:solidFill>
                  <a:schemeClr val="accent1">
                    <a:lumMod val="50000"/>
                  </a:schemeClr>
                </a:solidFill>
              </a:rPr>
              <a:t>Elaboration</a:t>
            </a:r>
          </a:p>
          <a:p>
            <a:pPr marL="914400" lvl="1" indent="-457200">
              <a:buFont typeface="+mj-lt"/>
              <a:buAutoNum type="arabicPeriod"/>
            </a:pPr>
            <a:r>
              <a:rPr lang="en-US" dirty="0">
                <a:solidFill>
                  <a:schemeClr val="accent1">
                    <a:lumMod val="50000"/>
                  </a:schemeClr>
                </a:solidFill>
              </a:rPr>
              <a:t>Negotiation</a:t>
            </a:r>
          </a:p>
          <a:p>
            <a:pPr marL="914400" lvl="1" indent="-457200">
              <a:buFont typeface="+mj-lt"/>
              <a:buAutoNum type="arabicPeriod"/>
            </a:pPr>
            <a:r>
              <a:rPr lang="en-US" dirty="0">
                <a:solidFill>
                  <a:schemeClr val="accent1">
                    <a:lumMod val="50000"/>
                  </a:schemeClr>
                </a:solidFill>
              </a:rPr>
              <a:t>Specification</a:t>
            </a:r>
          </a:p>
          <a:p>
            <a:pPr marL="914400" lvl="1" indent="-457200">
              <a:buFont typeface="+mj-lt"/>
              <a:buAutoNum type="arabicPeriod"/>
            </a:pPr>
            <a:r>
              <a:rPr lang="en-US" dirty="0">
                <a:solidFill>
                  <a:schemeClr val="accent1">
                    <a:lumMod val="50000"/>
                  </a:schemeClr>
                </a:solidFill>
              </a:rPr>
              <a:t>Validation</a:t>
            </a:r>
          </a:p>
          <a:p>
            <a:r>
              <a:rPr lang="en-US" dirty="0"/>
              <a:t>Sources:</a:t>
            </a:r>
          </a:p>
          <a:p>
            <a:pPr lvl="1"/>
            <a:r>
              <a:rPr lang="en-US" dirty="0">
                <a:solidFill>
                  <a:schemeClr val="accent1">
                    <a:lumMod val="50000"/>
                  </a:schemeClr>
                </a:solidFill>
              </a:rPr>
              <a:t>Brain storming</a:t>
            </a:r>
          </a:p>
          <a:p>
            <a:pPr lvl="1"/>
            <a:r>
              <a:rPr lang="en-US" dirty="0">
                <a:solidFill>
                  <a:schemeClr val="accent1">
                    <a:lumMod val="50000"/>
                  </a:schemeClr>
                </a:solidFill>
              </a:rPr>
              <a:t>Focus Group</a:t>
            </a:r>
          </a:p>
          <a:p>
            <a:pPr lvl="1"/>
            <a:r>
              <a:rPr lang="en-US" dirty="0">
                <a:solidFill>
                  <a:schemeClr val="accent1">
                    <a:lumMod val="50000"/>
                  </a:schemeClr>
                </a:solidFill>
              </a:rPr>
              <a:t>Interviews</a:t>
            </a:r>
          </a:p>
        </p:txBody>
      </p:sp>
    </p:spTree>
    <p:extLst>
      <p:ext uri="{BB962C8B-B14F-4D97-AF65-F5344CB8AC3E}">
        <p14:creationId xmlns:p14="http://schemas.microsoft.com/office/powerpoint/2010/main" val="8933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AE8D-3B17-412C-B226-1C25101C57AF}"/>
              </a:ext>
            </a:extLst>
          </p:cNvPr>
          <p:cNvSpPr>
            <a:spLocks noGrp="1"/>
          </p:cNvSpPr>
          <p:nvPr>
            <p:ph type="title"/>
          </p:nvPr>
        </p:nvSpPr>
        <p:spPr>
          <a:xfrm>
            <a:off x="838200" y="324658"/>
            <a:ext cx="10515600" cy="1325563"/>
          </a:xfrm>
        </p:spPr>
        <p:txBody>
          <a:bodyPr/>
          <a:lstStyle/>
          <a:p>
            <a:r>
              <a:rPr lang="en-US" dirty="0">
                <a:solidFill>
                  <a:schemeClr val="accent1">
                    <a:lumMod val="50000"/>
                  </a:schemeClr>
                </a:solidFill>
              </a:rPr>
              <a:t>System Functional Requirements</a:t>
            </a:r>
          </a:p>
        </p:txBody>
      </p:sp>
      <p:sp>
        <p:nvSpPr>
          <p:cNvPr id="3" name="Content Placeholder 2">
            <a:extLst>
              <a:ext uri="{FF2B5EF4-FFF2-40B4-BE49-F238E27FC236}">
                <a16:creationId xmlns:a16="http://schemas.microsoft.com/office/drawing/2014/main" id="{EE1835D2-96A3-4CF0-97B8-D26DB1C7B757}"/>
              </a:ext>
            </a:extLst>
          </p:cNvPr>
          <p:cNvSpPr>
            <a:spLocks noGrp="1"/>
          </p:cNvSpPr>
          <p:nvPr>
            <p:ph idx="1"/>
          </p:nvPr>
        </p:nvSpPr>
        <p:spPr>
          <a:xfrm>
            <a:off x="1941095" y="2066632"/>
            <a:ext cx="3364832" cy="2724735"/>
          </a:xfrm>
        </p:spPr>
        <p:txBody>
          <a:bodyPr>
            <a:normAutofit/>
          </a:bodyPr>
          <a:lstStyle/>
          <a:p>
            <a:r>
              <a:rPr lang="en-US" sz="3600" dirty="0"/>
              <a:t>Students</a:t>
            </a:r>
          </a:p>
          <a:p>
            <a:r>
              <a:rPr lang="en-US" sz="3600" dirty="0"/>
              <a:t>Instructors</a:t>
            </a:r>
          </a:p>
          <a:p>
            <a:r>
              <a:rPr lang="en-US" sz="3600" dirty="0"/>
              <a:t>Supervisor</a:t>
            </a:r>
          </a:p>
          <a:p>
            <a:r>
              <a:rPr lang="en-US" sz="3600" dirty="0"/>
              <a:t>Admin</a:t>
            </a:r>
          </a:p>
        </p:txBody>
      </p:sp>
      <p:sp>
        <p:nvSpPr>
          <p:cNvPr id="5" name="TextBox 4">
            <a:extLst>
              <a:ext uri="{FF2B5EF4-FFF2-40B4-BE49-F238E27FC236}">
                <a16:creationId xmlns:a16="http://schemas.microsoft.com/office/drawing/2014/main" id="{6B14C82A-43D6-47FE-B541-391E2D0D6B91}"/>
              </a:ext>
            </a:extLst>
          </p:cNvPr>
          <p:cNvSpPr txBox="1"/>
          <p:nvPr/>
        </p:nvSpPr>
        <p:spPr>
          <a:xfrm>
            <a:off x="5069305" y="2066632"/>
            <a:ext cx="4154905" cy="2308324"/>
          </a:xfrm>
          <a:prstGeom prst="rect">
            <a:avLst/>
          </a:prstGeom>
          <a:noFill/>
        </p:spPr>
        <p:txBody>
          <a:bodyPr wrap="square">
            <a:spAutoFit/>
          </a:bodyPr>
          <a:lstStyle/>
          <a:p>
            <a:pPr marL="742950" lvl="1" indent="-285750">
              <a:buFont typeface="Arial" panose="020B0604020202020204" pitchFamily="34" charset="0"/>
              <a:buChar char="•"/>
            </a:pPr>
            <a:r>
              <a:rPr lang="en-US" sz="3600" dirty="0"/>
              <a:t>Registration</a:t>
            </a:r>
          </a:p>
          <a:p>
            <a:pPr marL="742950" lvl="1" indent="-285750">
              <a:buFont typeface="Arial" panose="020B0604020202020204" pitchFamily="34" charset="0"/>
              <a:buChar char="•"/>
            </a:pPr>
            <a:r>
              <a:rPr lang="en-US" sz="3600" dirty="0"/>
              <a:t>Login</a:t>
            </a:r>
          </a:p>
          <a:p>
            <a:pPr marL="742950" lvl="1" indent="-285750">
              <a:buFont typeface="Arial" panose="020B0604020202020204" pitchFamily="34" charset="0"/>
              <a:buChar char="•"/>
            </a:pPr>
            <a:r>
              <a:rPr lang="en-US" sz="3600" dirty="0"/>
              <a:t>Input to system</a:t>
            </a:r>
          </a:p>
          <a:p>
            <a:pPr marL="742950" lvl="1" indent="-285750">
              <a:buFont typeface="Arial" panose="020B0604020202020204" pitchFamily="34" charset="0"/>
              <a:buChar char="•"/>
            </a:pPr>
            <a:r>
              <a:rPr lang="en-US" sz="3600" dirty="0"/>
              <a:t>Output to system</a:t>
            </a:r>
          </a:p>
        </p:txBody>
      </p:sp>
    </p:spTree>
    <p:extLst>
      <p:ext uri="{BB962C8B-B14F-4D97-AF65-F5344CB8AC3E}">
        <p14:creationId xmlns:p14="http://schemas.microsoft.com/office/powerpoint/2010/main" val="291398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F6CD-E416-45CF-AAE1-8A41199D865C}"/>
              </a:ext>
            </a:extLst>
          </p:cNvPr>
          <p:cNvSpPr>
            <a:spLocks noGrp="1"/>
          </p:cNvSpPr>
          <p:nvPr>
            <p:ph type="title"/>
          </p:nvPr>
        </p:nvSpPr>
        <p:spPr/>
        <p:txBody>
          <a:bodyPr/>
          <a:lstStyle/>
          <a:p>
            <a:r>
              <a:rPr lang="en-US" dirty="0">
                <a:solidFill>
                  <a:schemeClr val="accent1">
                    <a:lumMod val="50000"/>
                  </a:schemeClr>
                </a:solidFill>
              </a:rPr>
              <a:t>System Non-functional Requirements</a:t>
            </a:r>
          </a:p>
        </p:txBody>
      </p:sp>
      <p:sp>
        <p:nvSpPr>
          <p:cNvPr id="3" name="Content Placeholder 2">
            <a:extLst>
              <a:ext uri="{FF2B5EF4-FFF2-40B4-BE49-F238E27FC236}">
                <a16:creationId xmlns:a16="http://schemas.microsoft.com/office/drawing/2014/main" id="{EBA3461E-C0E2-4E0B-8905-56246B100A87}"/>
              </a:ext>
            </a:extLst>
          </p:cNvPr>
          <p:cNvSpPr>
            <a:spLocks noGrp="1"/>
          </p:cNvSpPr>
          <p:nvPr>
            <p:ph idx="1"/>
          </p:nvPr>
        </p:nvSpPr>
        <p:spPr/>
        <p:txBody>
          <a:bodyPr>
            <a:normAutofit/>
          </a:bodyPr>
          <a:lstStyle/>
          <a:p>
            <a:r>
              <a:rPr lang="en-US" sz="4000" dirty="0"/>
              <a:t>Security</a:t>
            </a:r>
          </a:p>
          <a:p>
            <a:r>
              <a:rPr lang="en-US" sz="4000" dirty="0"/>
              <a:t>Reliability</a:t>
            </a:r>
          </a:p>
          <a:p>
            <a:r>
              <a:rPr lang="en-US" sz="4000" dirty="0"/>
              <a:t>Usability</a:t>
            </a:r>
          </a:p>
          <a:p>
            <a:r>
              <a:rPr lang="en-US" sz="4000" dirty="0"/>
              <a:t>Scalability</a:t>
            </a:r>
          </a:p>
        </p:txBody>
      </p:sp>
    </p:spTree>
    <p:extLst>
      <p:ext uri="{BB962C8B-B14F-4D97-AF65-F5344CB8AC3E}">
        <p14:creationId xmlns:p14="http://schemas.microsoft.com/office/powerpoint/2010/main" val="290667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1F77FC-20D4-420A-80D3-E35600C0AFF2}"/>
              </a:ext>
            </a:extLst>
          </p:cNvPr>
          <p:cNvPicPr>
            <a:picLocks noChangeAspect="1"/>
          </p:cNvPicPr>
          <p:nvPr/>
        </p:nvPicPr>
        <p:blipFill>
          <a:blip r:embed="rId2"/>
          <a:stretch>
            <a:fillRect/>
          </a:stretch>
        </p:blipFill>
        <p:spPr>
          <a:xfrm>
            <a:off x="1511838" y="961562"/>
            <a:ext cx="9781804" cy="4934876"/>
          </a:xfrm>
          <a:prstGeom prst="rect">
            <a:avLst/>
          </a:prstGeom>
        </p:spPr>
      </p:pic>
    </p:spTree>
    <p:extLst>
      <p:ext uri="{BB962C8B-B14F-4D97-AF65-F5344CB8AC3E}">
        <p14:creationId xmlns:p14="http://schemas.microsoft.com/office/powerpoint/2010/main" val="270657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759</Words>
  <Application>Microsoft Macintosh PowerPoint</Application>
  <PresentationFormat>Widescreen</PresentationFormat>
  <Paragraphs>113</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Acknowledgements </vt:lpstr>
      <vt:lpstr>Introduction</vt:lpstr>
      <vt:lpstr>What we’ll talk about</vt:lpstr>
      <vt:lpstr>Background</vt:lpstr>
      <vt:lpstr>System Requirements </vt:lpstr>
      <vt:lpstr>System Functional Requirements</vt:lpstr>
      <vt:lpstr>System Non-functional Requirements</vt:lpstr>
      <vt:lpstr>PowerPoint Presentation</vt:lpstr>
      <vt:lpstr>PowerPoint Presentation</vt:lpstr>
      <vt:lpstr>PowerPoint Presentation</vt:lpstr>
      <vt:lpstr>System Design</vt:lpstr>
      <vt:lpstr>PowerPoint Presentation</vt:lpstr>
      <vt:lpstr>PowerPoint Presentation</vt:lpstr>
      <vt:lpstr>Class Diagram</vt:lpstr>
      <vt:lpstr>Interface</vt:lpstr>
      <vt:lpstr>1. Consistency 2. Keep users in control 3. Reducing short-memory load 4. Seek Universal Usability</vt:lpstr>
      <vt:lpstr>1. Consistency 2. Keep users in control 3. Reducing short-memory load 4. Seek Universal Usability</vt:lpstr>
      <vt:lpstr>1. Consistency 2. Keep users in control 3. Reducing short-memory load 4. Seek Universal Usability</vt:lpstr>
      <vt:lpstr>1. Consistency 2. Keep users in control 3. Reducing short-memory load 4. Seek Universal Usability</vt:lpstr>
      <vt:lpstr>PowerPoint Presentation</vt:lpstr>
      <vt:lpstr>PowerPoint Presentation</vt:lpstr>
      <vt:lpstr>Algorithms</vt:lpstr>
      <vt:lpstr>Algorithms</vt:lpstr>
      <vt:lpstr>Algorithms</vt:lpstr>
      <vt:lpstr>Implementation Frameworks and Tools:</vt:lpstr>
      <vt:lpstr>Testing</vt:lpstr>
      <vt:lpstr>Testing: 1. Unit Testing</vt:lpstr>
      <vt:lpstr>Testing: 2. Integration Testing</vt:lpstr>
      <vt:lpstr>Testing: 3. Stress and Performance Testing</vt:lpstr>
      <vt:lpstr>Conclusion and Lessons Learned </vt:lpstr>
      <vt:lpstr>Conclusion and Lessons Learned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Amnah Almutairi</dc:creator>
  <cp:lastModifiedBy>Amnah Almutairi</cp:lastModifiedBy>
  <cp:revision>1</cp:revision>
  <dcterms:created xsi:type="dcterms:W3CDTF">2020-09-15T14:09:31Z</dcterms:created>
  <dcterms:modified xsi:type="dcterms:W3CDTF">2020-09-15T14:18:58Z</dcterms:modified>
</cp:coreProperties>
</file>