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6.gif" ContentType="image/gif"/>
  <Override PartName="/ppt/media/image1.jpeg" ContentType="image/jpeg"/>
  <Override PartName="/ppt/media/image3.jpeg" ContentType="image/jpeg"/>
  <Override PartName="/ppt/media/image4.png" ContentType="image/png"/>
  <Override PartName="/ppt/media/image7.jpeg" ContentType="image/jpeg"/>
  <Override PartName="/ppt/media/image8.jpeg" ContentType="image/jpeg"/>
  <Override PartName="/ppt/media/image9.jpeg" ContentType="image/jpeg"/>
  <Override PartName="/ppt/media/image5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C171B1E1-4141-4151-A1D1-F111F1D1E14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Hello, my name is Amndeep Singh Mann, and I’m going to show you my framework for the development of java applets and servlets.</a:t>
            </a:r>
            <a:endParaRPr/>
          </a:p>
          <a:p>
            <a:r>
              <a:rPr lang="en-US"/>
              <a:t>I’m going to explain why I decided to do this project, show it at work, and then explain how I did it, with some time for questions at the end.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11C111-4141-4191-B171-4141311111E1}" type="slidenum">
              <a:rPr lang="en-US">
                <a:solidFill>
                  <a:srgbClr val="ffffff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Explain problem of noob not knowing whats happening, or how to make anything work.</a:t>
            </a:r>
            <a:endParaRPr/>
          </a:p>
          <a:p>
            <a:r>
              <a:rPr lang="en-US"/>
              <a:t>Important = people spend a considerable amount of time on their browsers – social media (facebook), e-mail, games</a:t>
            </a:r>
            <a:endParaRPr/>
          </a:p>
          <a:p>
            <a:r>
              <a:rPr lang="en-US"/>
              <a:t>Working with online technologies is different from what most novices do in programming, which are desktop applications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F1D131-E1F1-4171-B161-913181F191E1}" type="slidenum">
              <a:rPr lang="en-US">
                <a:solidFill>
                  <a:srgbClr val="ffffff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Make it easier for novices to learn, through examples and documentation.</a:t>
            </a:r>
            <a:endParaRPr/>
          </a:p>
          <a:p>
            <a:r>
              <a:rPr lang="en-US"/>
              <a:t>Make it easy for people to access and use.</a:t>
            </a:r>
            <a:endParaRPr/>
          </a:p>
          <a:p>
            <a:r>
              <a:rPr lang="en-US"/>
              <a:t>Have examples that are more complex than “Hello, World!” style programs, which usually are just worthwhile only as sanity checks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71B111-6101-41D1-A141-11214161A1B1}" type="slidenum">
              <a:rPr lang="en-US">
                <a:solidFill>
                  <a:srgbClr val="ffffff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1360"/>
            <a:ext cx="10728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106680" y="368136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136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136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106680" y="368136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1360"/>
            <a:ext cx="10728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1360"/>
            <a:ext cx="10728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106680" y="368136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368136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136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06680" y="368136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1360"/>
            <a:ext cx="10728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23880" y="1265040"/>
            <a:ext cx="9143280" cy="2386800"/>
          </a:xfrm>
          <a:prstGeom prst="rect">
            <a:avLst/>
          </a:prstGeom>
        </p:spPr>
        <p:txBody>
          <a:bodyPr anchor="b" bIns="45000" lIns="90000" rIns="90000" tIns="45000"/>
          <a:p>
            <a:pPr algn="ctr"/>
            <a:r>
              <a:rPr lang="en-US" sz="6000">
                <a:solidFill>
                  <a:srgbClr val="ffffff"/>
                </a:solidFill>
                <a:latin typeface="Times New Roman"/>
              </a:rPr>
              <a:t>A Framework for the Development of Java 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sz="6000">
                <a:solidFill>
                  <a:srgbClr val="ffffff"/>
                </a:solidFill>
                <a:latin typeface="Times New Roman"/>
              </a:rPr>
              <a:t>Applets and Servlets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523880" y="4568760"/>
            <a:ext cx="9143280" cy="1654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Amndeep Singh Mann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Computer Systems Research 2013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Premise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838080" y="1825560"/>
            <a:ext cx="10514880" cy="2130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Times New Roman"/>
              </a:rPr>
              <a:t>“</a:t>
            </a:r>
            <a:r>
              <a:rPr lang="en-US" sz="4000">
                <a:solidFill>
                  <a:srgbClr val="ffffff"/>
                </a:solidFill>
                <a:latin typeface="Times New Roman"/>
              </a:rPr>
              <a:t>Life is hard when you don’t know what you don’t know, and so can’t Google it.”</a:t>
            </a:r>
            <a:endParaRPr/>
          </a:p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Times New Roman"/>
              </a:rPr>
              <a:t>	</a:t>
            </a:r>
            <a:r>
              <a:rPr lang="en-US" sz="4000">
                <a:solidFill>
                  <a:srgbClr val="ffffff"/>
                </a:solidFill>
                <a:latin typeface="Times New Roman"/>
              </a:rPr>
              <a:t>- Novice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838080" y="4504320"/>
            <a:ext cx="10514880" cy="1292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Web development is important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Web development is different</a:t>
            </a:r>
            <a:endParaRPr/>
          </a:p>
        </p:txBody>
      </p:sp>
      <p:pic>
        <p:nvPicPr>
          <p:cNvPr descr="" id="7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581960" y="2720160"/>
            <a:ext cx="4104720" cy="2002320"/>
          </a:xfrm>
          <a:prstGeom prst="rect">
            <a:avLst/>
          </a:prstGeom>
        </p:spPr>
      </p:pic>
      <p:sp>
        <p:nvSpPr>
          <p:cNvPr id="79" name="CustomShape 4"/>
          <p:cNvSpPr/>
          <p:nvPr/>
        </p:nvSpPr>
        <p:spPr>
          <a:xfrm>
            <a:off x="7581960" y="4829400"/>
            <a:ext cx="4104720" cy="912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</a:rPr>
              <a:t>https://lh5.ggpht.com/qTjFRAkS4P-5Tfrr_ovb9CbpDcM2DQopnSMqZ_lzsWVLnK-2x649xbULVXma6ulLZido=w705</a:t>
            </a:r>
            <a:endParaRPr/>
          </a:p>
        </p:txBody>
      </p:sp>
      <p:pic>
        <p:nvPicPr>
          <p:cNvPr descr="" id="8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81960" y="3027960"/>
            <a:ext cx="4109400" cy="1694880"/>
          </a:xfrm>
          <a:prstGeom prst="rect">
            <a:avLst/>
          </a:prstGeom>
        </p:spPr>
      </p:pic>
      <p:sp>
        <p:nvSpPr>
          <p:cNvPr id="81" name="CustomShape 5"/>
          <p:cNvSpPr/>
          <p:nvPr/>
        </p:nvSpPr>
        <p:spPr>
          <a:xfrm>
            <a:off x="7581960" y="4838040"/>
            <a:ext cx="4109400" cy="912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</a:rPr>
              <a:t>http://shegeeks.net/wp-content/uploads/2012/12/gmail_logo-e1354684621248.png</a:t>
            </a:r>
            <a:endParaRPr/>
          </a:p>
        </p:txBody>
      </p:sp>
      <p:pic>
        <p:nvPicPr>
          <p:cNvPr descr="" id="82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713440" y="2720160"/>
            <a:ext cx="1831320" cy="2002320"/>
          </a:xfrm>
          <a:prstGeom prst="rect">
            <a:avLst/>
          </a:prstGeom>
        </p:spPr>
      </p:pic>
      <p:sp>
        <p:nvSpPr>
          <p:cNvPr id="83" name="CustomShape 6"/>
          <p:cNvSpPr/>
          <p:nvPr/>
        </p:nvSpPr>
        <p:spPr>
          <a:xfrm>
            <a:off x="7576920" y="4838040"/>
            <a:ext cx="4104720" cy="638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</a:rPr>
              <a:t>http://upload.wikimedia.org/wikipedia/en/5/55/Kongregate_logo.jpg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>
                  <p:par>
                    <p:cTn fill="hold" id="5">
                      <p:stCondLst>
                        <p:cond delay="indefinite"/>
                      </p:stCondLst>
                      <p:childTnLst>
                        <p:par>
                          <p:cTn fill="hold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413320" y="365040"/>
            <a:ext cx="5939640" cy="5939640"/>
          </a:xfrm>
          <a:prstGeom prst="rect">
            <a:avLst/>
          </a:prstGeom>
        </p:spPr>
      </p:pic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Idea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42080" y="1825560"/>
            <a:ext cx="1051488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Make a framework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Lower the learning curve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Free and open-source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Complex examples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5413320" y="6234480"/>
            <a:ext cx="5939640" cy="638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</a:rPr>
              <a:t>http://www.keepcalm-o-matic.co.uk/p/keep-calm-and-system-out-println-hello-world/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70080" y="113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Framework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Times New Roman"/>
              </a:rPr>
              <a:t>Example</a:t>
            </a:r>
            <a:endParaRPr/>
          </a:p>
        </p:txBody>
      </p:sp>
      <p:pic>
        <p:nvPicPr>
          <p:cNvPr descr="" id="9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34640" y="1280160"/>
            <a:ext cx="7988760" cy="4743000"/>
          </a:xfrm>
          <a:prstGeom prst="rect">
            <a:avLst/>
          </a:prstGeom>
        </p:spPr>
      </p:pic>
      <p:sp>
        <p:nvSpPr>
          <p:cNvPr id="91" name="CustomShape 3"/>
          <p:cNvSpPr/>
          <p:nvPr/>
        </p:nvSpPr>
        <p:spPr>
          <a:xfrm>
            <a:off x="5212080" y="6054840"/>
            <a:ext cx="3464640" cy="345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Boids Example as of 05/23/2013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Structure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822960" y="1828800"/>
            <a:ext cx="10514880" cy="435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Times New Roman"/>
              </a:rPr>
              <a:t>Applet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Times New Roman"/>
              </a:rPr>
              <a:t>Servlet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Times New Roman"/>
              </a:rPr>
              <a:t>Shared</a:t>
            </a:r>
            <a:endParaRPr/>
          </a:p>
        </p:txBody>
      </p:sp>
      <p:pic>
        <p:nvPicPr>
          <p:cNvPr descr="" id="9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9440" y="1708200"/>
            <a:ext cx="8893080" cy="4326480"/>
          </a:xfrm>
          <a:prstGeom prst="rect">
            <a:avLst/>
          </a:prstGeom>
        </p:spPr>
      </p:pic>
      <p:sp>
        <p:nvSpPr>
          <p:cNvPr id="95" name="CustomShape 3"/>
          <p:cNvSpPr/>
          <p:nvPr/>
        </p:nvSpPr>
        <p:spPr>
          <a:xfrm>
            <a:off x="3657600" y="6237000"/>
            <a:ext cx="57492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Times New Roman"/>
              </a:rPr>
              <a:t>http://docs.oracle.com/html/A97671_01/img/dev_arc.gif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4400">
                <a:solidFill>
                  <a:srgbClr val="ffffff"/>
                </a:solidFill>
                <a:latin typeface="Times New Roman"/>
              </a:rPr>
              <a:t>Framework Intents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379800" y="2299680"/>
            <a:ext cx="7863480" cy="2113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Applet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Be accessed by website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Communicate with server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Provide GUI</a:t>
            </a:r>
            <a:endParaRPr/>
          </a:p>
        </p:txBody>
      </p:sp>
      <p:pic>
        <p:nvPicPr>
          <p:cNvPr descr="" id="9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720" y="1737360"/>
            <a:ext cx="6188760" cy="4552200"/>
          </a:xfrm>
          <a:prstGeom prst="rect">
            <a:avLst/>
          </a:prstGeom>
        </p:spPr>
      </p:pic>
      <p:sp>
        <p:nvSpPr>
          <p:cNvPr id="99" name="CustomShape 3"/>
          <p:cNvSpPr/>
          <p:nvPr/>
        </p:nvSpPr>
        <p:spPr>
          <a:xfrm>
            <a:off x="6310080" y="6419880"/>
            <a:ext cx="49366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Times New Roman"/>
              </a:rPr>
              <a:t>http://www.enviromath.com/images/javacup.jpg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4400">
                <a:solidFill>
                  <a:srgbClr val="ffffff"/>
                </a:solidFill>
                <a:latin typeface="Times New Roman"/>
              </a:rPr>
              <a:t>Framework Intents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1044720" y="2770560"/>
            <a:ext cx="5943240" cy="16074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Servlet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Do all of the “hard work”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Communicate with applet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2743200" y="5962680"/>
            <a:ext cx="85104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Times New Roman"/>
              </a:rPr>
              <a:t>http://content.scholastic.com/content/media/products/67/0439508967_rgb3_xlg.jpg</a:t>
            </a:r>
            <a:endParaRPr/>
          </a:p>
        </p:txBody>
      </p:sp>
      <p:pic>
        <p:nvPicPr>
          <p:cNvPr descr="" id="10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06640" y="1690200"/>
            <a:ext cx="3200040" cy="3612960"/>
          </a:xfrm>
          <a:prstGeom prst="rect">
            <a:avLst/>
          </a:prstGeom>
        </p:spPr>
      </p:pic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4400">
                <a:solidFill>
                  <a:srgbClr val="ffffff"/>
                </a:solidFill>
                <a:latin typeface="Times New Roman"/>
              </a:rPr>
              <a:t>Framework Intents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0" y="2865960"/>
            <a:ext cx="7883280" cy="2113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Shared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Be accessible by both of the other types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Represent the means of communication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solidFill>
                  <a:srgbClr val="ffffff"/>
                </a:solidFill>
                <a:latin typeface="Times New Roman"/>
              </a:rPr>
              <a:t>Provide abstractions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4937760" y="4754880"/>
            <a:ext cx="69897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  <a:latin typeface="Times New Roman"/>
              </a:rPr>
              <a:t>http://readwrite.com/files/styles/800_450sc/public/fields/share_0.jpg</a:t>
            </a:r>
            <a:endParaRPr/>
          </a:p>
        </p:txBody>
      </p:sp>
      <p:pic>
        <p:nvPicPr>
          <p:cNvPr descr="" id="10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120" y="548640"/>
            <a:ext cx="4967640" cy="2651400"/>
          </a:xfrm>
          <a:prstGeom prst="rect">
            <a:avLst/>
          </a:prstGeom>
        </p:spPr>
      </p:pic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4400">
                <a:solidFill>
                  <a:srgbClr val="ffffff"/>
                </a:solidFill>
                <a:latin typeface="Times New Roman"/>
              </a:rPr>
              <a:t>Questions?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