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"/>
  </p:notesMasterIdLst>
  <p:sldIdLst>
    <p:sldId id="707" r:id="rId2"/>
  </p:sldIdLst>
  <p:sldSz cx="12192000" cy="6858000"/>
  <p:notesSz cx="7016750" cy="9302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B3"/>
    <a:srgbClr val="084A9C"/>
    <a:srgbClr val="D3D9E6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5" autoAdjust="0"/>
    <p:restoredTop sz="92910" autoAdjust="0"/>
  </p:normalViewPr>
  <p:slideViewPr>
    <p:cSldViewPr snapToGrid="0">
      <p:cViewPr>
        <p:scale>
          <a:sx n="75" d="100"/>
          <a:sy n="75" d="100"/>
        </p:scale>
        <p:origin x="782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4534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r">
              <a:defRPr sz="1200"/>
            </a:lvl1pPr>
          </a:lstStyle>
          <a:p>
            <a:fld id="{2E93DE42-33CF-4925-854B-211612B97874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51" tIns="46625" rIns="93251" bIns="466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</p:spPr>
        <p:txBody>
          <a:bodyPr vert="horz" lIns="93251" tIns="46625" rIns="93251" bIns="466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r">
              <a:defRPr sz="1200"/>
            </a:lvl1pPr>
          </a:lstStyle>
          <a:p>
            <a:fld id="{3B0E6F0F-1760-4375-9256-92371FEEC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8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6F0F-1760-4375-9256-92371FEEC911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1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ECD5-C7E0-4025-8639-9D50026B8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F80B9-6EC6-46A4-AB20-A6137903B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C7E65-DB0A-4CB4-9AFF-1759A1A0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26E7-A32B-4776-8FD1-34ED48813E19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787C-BEE7-468A-BCB3-B4CB7DEC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E03F6-374C-429D-937B-6D51C3FE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9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6B27-C6BB-4B33-AFB8-DF54C682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221E5-B191-4B09-B9F9-CAEE7B1BD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AD299-88B7-43E3-A215-88DE885A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DCB7-3F98-41DD-8428-FAC6A30E1E01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2B61-355B-4426-B988-F5FE7551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B1A8A-06DF-4F59-863F-877A5E47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8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541D6-311D-41E8-98BC-5C7B4EB3A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268D9-81EA-47D9-B262-57F4B5D1E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85C6F-71EE-4ACA-8A6D-FD13C159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81A0-478D-4A52-8B5E-247648E07731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5B79F-05D5-438D-8154-0FAF642F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5C7E-DD3F-443B-9F65-28D42935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43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A903-96BF-4C64-8EBD-41ADF8047119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39277" y="6456368"/>
            <a:ext cx="2743200" cy="365125"/>
          </a:xfrm>
        </p:spPr>
        <p:txBody>
          <a:bodyPr anchor="b"/>
          <a:lstStyle/>
          <a:p>
            <a:fld id="{4359AE77-9E3E-3745-A21B-91943836B2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1204913"/>
          </a:xfrm>
          <a:prstGeom prst="rect">
            <a:avLst/>
          </a:prstGeom>
          <a:solidFill>
            <a:srgbClr val="084A9C"/>
          </a:solidFill>
          <a:effectLst>
            <a:outerShdw dist="76200" dir="5640000" algn="tl" rotWithShape="0">
              <a:srgbClr val="FFD004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11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0491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3143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165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05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lear slide w/image 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488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B2FA-BD93-4E51-A76A-FCA30619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4C8AE-8090-44D3-BF6C-DA01BFAD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E54D-8B2A-4682-AD4E-67F621D8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D92B-30AE-4F61-AD42-AAEFC5A969C9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05D41-5D8C-4887-90C2-B2501165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CD5D-E716-4DC2-80EB-BF13DC5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4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02A4-E9B4-4707-BA68-C9D26FD9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1B131-9F92-43C4-9F0A-035C96825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7D83-3968-4892-9655-0E819AA2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6BCC-4D95-4CBB-BA63-B0D6F5290FD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3B4B8-CC05-4C2C-9247-A703A363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0B3C-291D-40B5-B9E4-9D77B2F7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6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1809-B166-49CB-9B1A-0E5056A2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9677-7B1C-4F47-BE07-ABE892720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8B9E5-96FC-46C3-9455-DA1B401E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BB16E-F2DD-40B4-BFD7-DC96637A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26E0-20AB-4AA9-98C1-834F4B70AE7F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62162-CA73-4447-B34C-2CEF3CD9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3DBC9-4A62-418B-B857-ACD1DA0B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D9AE-B093-4F48-8E78-C19F0C4C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8E6B6-513F-4942-81B4-4E3751FE5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057A7-DD7E-4DB6-9A3D-B5B48A354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9FED1-0885-4E8A-A2AA-336879A42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7C716-24DC-4C55-AAAB-8FEEAA037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7D126-615E-4F7D-ABD3-115012EE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79C3-9A02-45EE-B9C9-BBCBD49EDC80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2AE73-B1A5-469A-8791-C67F400F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88055-9EE2-464F-A279-501CA36C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2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2154-A320-4CA4-84D4-FA0272D6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F7699-7EAD-4CCC-9680-A0CEA38C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CD9C-9C2B-41CD-BE2D-597CD0361174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9C2AB-1B9D-4284-8D17-E1E64343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4A8CF-C44B-4665-B64A-349EED1B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76B23-90FD-4A29-90D7-604DCA7D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8636-3666-41CD-A0FD-3FE9F417CFE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2419B-9A34-499B-92E3-2C04E57E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30029-FF3C-4AAB-A492-65B59B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A61C-AB7A-4EB5-83CD-46E98AF5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90717-445A-4548-90EF-4C41F280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A8EE3-8C13-41A4-B163-C3CC1CBF8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6B10A-CF5A-4F46-BB62-1747C268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6730-B571-4218-88C0-5E8563835BAC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A666F-D100-45E9-961D-2C7F07B1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5C104-B775-4045-9A90-CD5F95B7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9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79D6-08F4-4DB2-952C-02BF5E33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279B2-4C45-4A27-8C1C-8E0628CD4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F685F-99DE-4686-AFF7-4F8BA837C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1C73E-3FBF-4422-96B7-AF68E5C6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3249-DBB5-435D-902C-8F7F52B234C3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E7842-4D2A-475B-A308-F156ED0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E67DA-E741-44AE-954C-7B4B7FDC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2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A6910-17F7-40F5-952C-5C36E9FF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C2AA7-A0F8-49D0-8FF4-FFB5A5C46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D9A27-EFC9-4093-9F63-137411E11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2C8CD-9D75-420A-81F7-6A48AE527A1F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EFEC8-2B34-4FD4-91B2-81813742F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2C08B-4AE8-4E29-8645-F5E7F308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01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F6AD5-B87B-4498-A034-6651485210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2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itre.github.io/heimdall-lite/" TargetMode="External"/><Relationship Id="rId13" Type="http://schemas.openxmlformats.org/officeDocument/2006/relationships/image" Target="../media/image3.emf"/><Relationship Id="rId18" Type="http://schemas.openxmlformats.org/officeDocument/2006/relationships/hyperlink" Target="https://rubygems.org/gems/heimdall_tools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confluence.cms.gov/display/ISPGOPS/ISPG+DevSecOps+Research" TargetMode="External"/><Relationship Id="rId12" Type="http://schemas.openxmlformats.org/officeDocument/2006/relationships/hyperlink" Target="https://github.com/orgs/CMSgov/teams/ispg/repositories" TargetMode="External"/><Relationship Id="rId17" Type="http://schemas.openxmlformats.org/officeDocument/2006/relationships/hyperlink" Target="https://github.com/mitre/heimdall_tools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rubygems.org/gems/inspec_tools" TargetMode="External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ms.gov/Research-Statistics-Data-and-Systems/CMS-Information-Technology/InformationSecurity/Downloads/DevSecOps-Checklist.pdf" TargetMode="External"/><Relationship Id="rId11" Type="http://schemas.openxmlformats.org/officeDocument/2006/relationships/hyperlink" Target="https://mitre-inspec-advanced-developer.netlify.com/" TargetMode="External"/><Relationship Id="rId5" Type="http://schemas.openxmlformats.org/officeDocument/2006/relationships/hyperlink" Target="https://github.com/mitre" TargetMode="External"/><Relationship Id="rId15" Type="http://schemas.openxmlformats.org/officeDocument/2006/relationships/hyperlink" Target="https://mitre.github.io/inspec_tools/" TargetMode="External"/><Relationship Id="rId10" Type="http://schemas.openxmlformats.org/officeDocument/2006/relationships/hyperlink" Target="https://mitre-inspec-developer.netlify.com/" TargetMode="External"/><Relationship Id="rId19" Type="http://schemas.openxmlformats.org/officeDocument/2006/relationships/image" Target="../media/image4.png"/><Relationship Id="rId4" Type="http://schemas.openxmlformats.org/officeDocument/2006/relationships/image" Target="../media/image2.svg"/><Relationship Id="rId9" Type="http://schemas.openxmlformats.org/officeDocument/2006/relationships/hyperlink" Target="https://github.com/mitre/heimdall" TargetMode="External"/><Relationship Id="rId14" Type="http://schemas.openxmlformats.org/officeDocument/2006/relationships/hyperlink" Target="https://camo.githubusercontent.com/fb8384706fec89c6534ce815b049a86afce2c898/68747470733a2f2f696d672e736869656c64732e696f2f646f636b65722f70756c6c732f6d697472652f6865696d64616c6c3f6c6162656c3d446f636b657225323048756225323050756c6c7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6A8B989-CC01-4234-A0D1-7468D97E1E9A}"/>
              </a:ext>
            </a:extLst>
          </p:cNvPr>
          <p:cNvSpPr/>
          <p:nvPr/>
        </p:nvSpPr>
        <p:spPr>
          <a:xfrm>
            <a:off x="-179" y="977448"/>
            <a:ext cx="12192000" cy="5745241"/>
          </a:xfrm>
          <a:prstGeom prst="rect">
            <a:avLst/>
          </a:prstGeom>
          <a:solidFill>
            <a:srgbClr val="DAE3F3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BBC128-10ED-4B82-A7D0-CD88A78C4F12}"/>
              </a:ext>
            </a:extLst>
          </p:cNvPr>
          <p:cNvGrpSpPr/>
          <p:nvPr/>
        </p:nvGrpSpPr>
        <p:grpSpPr>
          <a:xfrm>
            <a:off x="2837181" y="1209969"/>
            <a:ext cx="4973559" cy="5352796"/>
            <a:chOff x="2837181" y="1209969"/>
            <a:chExt cx="4973559" cy="521066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DFFE133-9A73-4D32-A245-002FE92758A3}"/>
                </a:ext>
              </a:extLst>
            </p:cNvPr>
            <p:cNvSpPr/>
            <p:nvPr/>
          </p:nvSpPr>
          <p:spPr>
            <a:xfrm>
              <a:off x="2837181" y="1210685"/>
              <a:ext cx="4182268" cy="520995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Arrow: Pentagon 72">
              <a:extLst>
                <a:ext uri="{FF2B5EF4-FFF2-40B4-BE49-F238E27FC236}">
                  <a16:creationId xmlns:a16="http://schemas.microsoft.com/office/drawing/2014/main" id="{41DFBBD7-0D25-4B83-9842-AEF35431F41A}"/>
                </a:ext>
              </a:extLst>
            </p:cNvPr>
            <p:cNvSpPr/>
            <p:nvPr/>
          </p:nvSpPr>
          <p:spPr>
            <a:xfrm>
              <a:off x="6716287" y="1209969"/>
              <a:ext cx="1094453" cy="5209952"/>
            </a:xfrm>
            <a:prstGeom prst="homePlate">
              <a:avLst/>
            </a:prstGeom>
            <a:solidFill>
              <a:srgbClr val="D3D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itle 4">
            <a:extLst>
              <a:ext uri="{FF2B5EF4-FFF2-40B4-BE49-F238E27FC236}">
                <a16:creationId xmlns:a16="http://schemas.microsoft.com/office/drawing/2014/main" id="{497AFFCF-72A2-40E8-BF04-77F5952B8541}"/>
              </a:ext>
            </a:extLst>
          </p:cNvPr>
          <p:cNvSpPr txBox="1">
            <a:spLocks/>
          </p:cNvSpPr>
          <p:nvPr/>
        </p:nvSpPr>
        <p:spPr>
          <a:xfrm>
            <a:off x="4774" y="2415"/>
            <a:ext cx="12187226" cy="1005944"/>
          </a:xfrm>
          <a:prstGeom prst="rect">
            <a:avLst/>
          </a:prstGeom>
          <a:solidFill>
            <a:srgbClr val="084A9C"/>
          </a:solidFill>
        </p:spPr>
        <p:txBody>
          <a:bodyPr vert="horz" lIns="48813" tIns="88658" rIns="48813" bIns="44329" rtlCol="0" anchor="ctr">
            <a:noAutofit/>
          </a:bodyPr>
          <a:lstStyle>
            <a:lvl1pPr algn="ctr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52286" lvl="3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ISPG DevSecOps Overview</a:t>
            </a:r>
          </a:p>
          <a:p>
            <a:pPr marL="1952286" lvl="3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GOAL: Build Security into DevOps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66F31F0-927D-409D-916C-E18AF9E74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312" y="211489"/>
            <a:ext cx="1509620" cy="602360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2FC0966D-10C9-4A09-981B-325A81480205}"/>
              </a:ext>
            </a:extLst>
          </p:cNvPr>
          <p:cNvSpPr txBox="1">
            <a:spLocks/>
          </p:cNvSpPr>
          <p:nvPr/>
        </p:nvSpPr>
        <p:spPr>
          <a:xfrm>
            <a:off x="4774" y="6562765"/>
            <a:ext cx="12187226" cy="295235"/>
          </a:xfrm>
          <a:prstGeom prst="rect">
            <a:avLst/>
          </a:prstGeom>
          <a:solidFill>
            <a:srgbClr val="FFC000"/>
          </a:solidFill>
        </p:spPr>
        <p:txBody>
          <a:bodyPr vert="horz" lIns="48813" tIns="0" rIns="48813" bIns="0" rtlCol="0" anchor="ctr">
            <a:noAutofit/>
          </a:bodyPr>
          <a:lstStyle>
            <a:lvl1pPr algn="ctr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3"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2020 Update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F04DE01-C502-4BA6-B58F-CF0A9AB6A74D}"/>
              </a:ext>
            </a:extLst>
          </p:cNvPr>
          <p:cNvSpPr/>
          <p:nvPr/>
        </p:nvSpPr>
        <p:spPr>
          <a:xfrm>
            <a:off x="3046956" y="1581320"/>
            <a:ext cx="1493381" cy="548640"/>
          </a:xfrm>
          <a:custGeom>
            <a:avLst/>
            <a:gdLst>
              <a:gd name="connsiteX0" fmla="*/ 0 w 1493381"/>
              <a:gd name="connsiteY0" fmla="*/ 106671 h 640016"/>
              <a:gd name="connsiteX1" fmla="*/ 106671 w 1493381"/>
              <a:gd name="connsiteY1" fmla="*/ 0 h 640016"/>
              <a:gd name="connsiteX2" fmla="*/ 1386710 w 1493381"/>
              <a:gd name="connsiteY2" fmla="*/ 0 h 640016"/>
              <a:gd name="connsiteX3" fmla="*/ 1493381 w 1493381"/>
              <a:gd name="connsiteY3" fmla="*/ 106671 h 640016"/>
              <a:gd name="connsiteX4" fmla="*/ 1493381 w 1493381"/>
              <a:gd name="connsiteY4" fmla="*/ 533345 h 640016"/>
              <a:gd name="connsiteX5" fmla="*/ 1386710 w 1493381"/>
              <a:gd name="connsiteY5" fmla="*/ 640016 h 640016"/>
              <a:gd name="connsiteX6" fmla="*/ 106671 w 1493381"/>
              <a:gd name="connsiteY6" fmla="*/ 640016 h 640016"/>
              <a:gd name="connsiteX7" fmla="*/ 0 w 1493381"/>
              <a:gd name="connsiteY7" fmla="*/ 533345 h 640016"/>
              <a:gd name="connsiteX8" fmla="*/ 0 w 1493381"/>
              <a:gd name="connsiteY8" fmla="*/ 106671 h 6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381" h="640016">
                <a:moveTo>
                  <a:pt x="0" y="106671"/>
                </a:moveTo>
                <a:cubicBezTo>
                  <a:pt x="0" y="47758"/>
                  <a:pt x="47758" y="0"/>
                  <a:pt x="106671" y="0"/>
                </a:cubicBezTo>
                <a:lnTo>
                  <a:pt x="1386710" y="0"/>
                </a:lnTo>
                <a:cubicBezTo>
                  <a:pt x="1445623" y="0"/>
                  <a:pt x="1493381" y="47758"/>
                  <a:pt x="1493381" y="106671"/>
                </a:cubicBezTo>
                <a:lnTo>
                  <a:pt x="1493381" y="533345"/>
                </a:lnTo>
                <a:cubicBezTo>
                  <a:pt x="1493381" y="592258"/>
                  <a:pt x="1445623" y="640016"/>
                  <a:pt x="1386710" y="640016"/>
                </a:cubicBezTo>
                <a:lnTo>
                  <a:pt x="106671" y="640016"/>
                </a:lnTo>
                <a:cubicBezTo>
                  <a:pt x="47758" y="640016"/>
                  <a:pt x="0" y="592258"/>
                  <a:pt x="0" y="533345"/>
                </a:cubicBezTo>
                <a:lnTo>
                  <a:pt x="0" y="106671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583" tIns="84583" rIns="84583" bIns="845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Open Source Community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00C9A0D-980F-478E-9A46-40438C5C848A}"/>
              </a:ext>
            </a:extLst>
          </p:cNvPr>
          <p:cNvSpPr/>
          <p:nvPr/>
        </p:nvSpPr>
        <p:spPr>
          <a:xfrm>
            <a:off x="3046956" y="4498284"/>
            <a:ext cx="1493381" cy="548640"/>
          </a:xfrm>
          <a:custGeom>
            <a:avLst/>
            <a:gdLst>
              <a:gd name="connsiteX0" fmla="*/ 0 w 1493381"/>
              <a:gd name="connsiteY0" fmla="*/ 106671 h 640016"/>
              <a:gd name="connsiteX1" fmla="*/ 106671 w 1493381"/>
              <a:gd name="connsiteY1" fmla="*/ 0 h 640016"/>
              <a:gd name="connsiteX2" fmla="*/ 1386710 w 1493381"/>
              <a:gd name="connsiteY2" fmla="*/ 0 h 640016"/>
              <a:gd name="connsiteX3" fmla="*/ 1493381 w 1493381"/>
              <a:gd name="connsiteY3" fmla="*/ 106671 h 640016"/>
              <a:gd name="connsiteX4" fmla="*/ 1493381 w 1493381"/>
              <a:gd name="connsiteY4" fmla="*/ 533345 h 640016"/>
              <a:gd name="connsiteX5" fmla="*/ 1386710 w 1493381"/>
              <a:gd name="connsiteY5" fmla="*/ 640016 h 640016"/>
              <a:gd name="connsiteX6" fmla="*/ 106671 w 1493381"/>
              <a:gd name="connsiteY6" fmla="*/ 640016 h 640016"/>
              <a:gd name="connsiteX7" fmla="*/ 0 w 1493381"/>
              <a:gd name="connsiteY7" fmla="*/ 533345 h 640016"/>
              <a:gd name="connsiteX8" fmla="*/ 0 w 1493381"/>
              <a:gd name="connsiteY8" fmla="*/ 106671 h 6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381" h="640016">
                <a:moveTo>
                  <a:pt x="0" y="106671"/>
                </a:moveTo>
                <a:cubicBezTo>
                  <a:pt x="0" y="47758"/>
                  <a:pt x="47758" y="0"/>
                  <a:pt x="106671" y="0"/>
                </a:cubicBezTo>
                <a:lnTo>
                  <a:pt x="1386710" y="0"/>
                </a:lnTo>
                <a:cubicBezTo>
                  <a:pt x="1445623" y="0"/>
                  <a:pt x="1493381" y="47758"/>
                  <a:pt x="1493381" y="106671"/>
                </a:cubicBezTo>
                <a:lnTo>
                  <a:pt x="1493381" y="533345"/>
                </a:lnTo>
                <a:cubicBezTo>
                  <a:pt x="1493381" y="592258"/>
                  <a:pt x="1445623" y="640016"/>
                  <a:pt x="1386710" y="640016"/>
                </a:cubicBezTo>
                <a:lnTo>
                  <a:pt x="106671" y="640016"/>
                </a:lnTo>
                <a:cubicBezTo>
                  <a:pt x="47758" y="640016"/>
                  <a:pt x="0" y="592258"/>
                  <a:pt x="0" y="533345"/>
                </a:cubicBezTo>
                <a:lnTo>
                  <a:pt x="0" y="106671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583" tIns="84583" rIns="84583" bIns="845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Best Practices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852D5C2-A50F-4269-9D66-5ADA5BE2FF7E}"/>
              </a:ext>
            </a:extLst>
          </p:cNvPr>
          <p:cNvSpPr/>
          <p:nvPr/>
        </p:nvSpPr>
        <p:spPr>
          <a:xfrm>
            <a:off x="4881703" y="1579513"/>
            <a:ext cx="1493381" cy="548640"/>
          </a:xfrm>
          <a:custGeom>
            <a:avLst/>
            <a:gdLst>
              <a:gd name="connsiteX0" fmla="*/ 0 w 1493381"/>
              <a:gd name="connsiteY0" fmla="*/ 106671 h 640016"/>
              <a:gd name="connsiteX1" fmla="*/ 106671 w 1493381"/>
              <a:gd name="connsiteY1" fmla="*/ 0 h 640016"/>
              <a:gd name="connsiteX2" fmla="*/ 1386710 w 1493381"/>
              <a:gd name="connsiteY2" fmla="*/ 0 h 640016"/>
              <a:gd name="connsiteX3" fmla="*/ 1493381 w 1493381"/>
              <a:gd name="connsiteY3" fmla="*/ 106671 h 640016"/>
              <a:gd name="connsiteX4" fmla="*/ 1493381 w 1493381"/>
              <a:gd name="connsiteY4" fmla="*/ 533345 h 640016"/>
              <a:gd name="connsiteX5" fmla="*/ 1386710 w 1493381"/>
              <a:gd name="connsiteY5" fmla="*/ 640016 h 640016"/>
              <a:gd name="connsiteX6" fmla="*/ 106671 w 1493381"/>
              <a:gd name="connsiteY6" fmla="*/ 640016 h 640016"/>
              <a:gd name="connsiteX7" fmla="*/ 0 w 1493381"/>
              <a:gd name="connsiteY7" fmla="*/ 533345 h 640016"/>
              <a:gd name="connsiteX8" fmla="*/ 0 w 1493381"/>
              <a:gd name="connsiteY8" fmla="*/ 106671 h 6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381" h="640016">
                <a:moveTo>
                  <a:pt x="0" y="106671"/>
                </a:moveTo>
                <a:cubicBezTo>
                  <a:pt x="0" y="47758"/>
                  <a:pt x="47758" y="0"/>
                  <a:pt x="106671" y="0"/>
                </a:cubicBezTo>
                <a:lnTo>
                  <a:pt x="1386710" y="0"/>
                </a:lnTo>
                <a:cubicBezTo>
                  <a:pt x="1445623" y="0"/>
                  <a:pt x="1493381" y="47758"/>
                  <a:pt x="1493381" y="106671"/>
                </a:cubicBezTo>
                <a:lnTo>
                  <a:pt x="1493381" y="533345"/>
                </a:lnTo>
                <a:cubicBezTo>
                  <a:pt x="1493381" y="592258"/>
                  <a:pt x="1445623" y="640016"/>
                  <a:pt x="1386710" y="640016"/>
                </a:cubicBezTo>
                <a:lnTo>
                  <a:pt x="106671" y="640016"/>
                </a:lnTo>
                <a:cubicBezTo>
                  <a:pt x="47758" y="640016"/>
                  <a:pt x="0" y="592258"/>
                  <a:pt x="0" y="533345"/>
                </a:cubicBezTo>
                <a:lnTo>
                  <a:pt x="0" y="106671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583" tIns="84583" rIns="84583" bIns="845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Testing Tools &amp; Content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09748E6-6AB3-41F1-B296-C6F3461451BD}"/>
              </a:ext>
            </a:extLst>
          </p:cNvPr>
          <p:cNvSpPr/>
          <p:nvPr/>
        </p:nvSpPr>
        <p:spPr>
          <a:xfrm>
            <a:off x="3046956" y="3056875"/>
            <a:ext cx="1493381" cy="548640"/>
          </a:xfrm>
          <a:custGeom>
            <a:avLst/>
            <a:gdLst>
              <a:gd name="connsiteX0" fmla="*/ 0 w 1493381"/>
              <a:gd name="connsiteY0" fmla="*/ 106671 h 640016"/>
              <a:gd name="connsiteX1" fmla="*/ 106671 w 1493381"/>
              <a:gd name="connsiteY1" fmla="*/ 0 h 640016"/>
              <a:gd name="connsiteX2" fmla="*/ 1386710 w 1493381"/>
              <a:gd name="connsiteY2" fmla="*/ 0 h 640016"/>
              <a:gd name="connsiteX3" fmla="*/ 1493381 w 1493381"/>
              <a:gd name="connsiteY3" fmla="*/ 106671 h 640016"/>
              <a:gd name="connsiteX4" fmla="*/ 1493381 w 1493381"/>
              <a:gd name="connsiteY4" fmla="*/ 533345 h 640016"/>
              <a:gd name="connsiteX5" fmla="*/ 1386710 w 1493381"/>
              <a:gd name="connsiteY5" fmla="*/ 640016 h 640016"/>
              <a:gd name="connsiteX6" fmla="*/ 106671 w 1493381"/>
              <a:gd name="connsiteY6" fmla="*/ 640016 h 640016"/>
              <a:gd name="connsiteX7" fmla="*/ 0 w 1493381"/>
              <a:gd name="connsiteY7" fmla="*/ 533345 h 640016"/>
              <a:gd name="connsiteX8" fmla="*/ 0 w 1493381"/>
              <a:gd name="connsiteY8" fmla="*/ 106671 h 6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381" h="640016">
                <a:moveTo>
                  <a:pt x="0" y="106671"/>
                </a:moveTo>
                <a:cubicBezTo>
                  <a:pt x="0" y="47758"/>
                  <a:pt x="47758" y="0"/>
                  <a:pt x="106671" y="0"/>
                </a:cubicBezTo>
                <a:lnTo>
                  <a:pt x="1386710" y="0"/>
                </a:lnTo>
                <a:cubicBezTo>
                  <a:pt x="1445623" y="0"/>
                  <a:pt x="1493381" y="47758"/>
                  <a:pt x="1493381" y="106671"/>
                </a:cubicBezTo>
                <a:lnTo>
                  <a:pt x="1493381" y="533345"/>
                </a:lnTo>
                <a:cubicBezTo>
                  <a:pt x="1493381" y="592258"/>
                  <a:pt x="1445623" y="640016"/>
                  <a:pt x="1386710" y="640016"/>
                </a:cubicBezTo>
                <a:lnTo>
                  <a:pt x="106671" y="640016"/>
                </a:lnTo>
                <a:cubicBezTo>
                  <a:pt x="47758" y="640016"/>
                  <a:pt x="0" y="592258"/>
                  <a:pt x="0" y="533345"/>
                </a:cubicBezTo>
                <a:lnTo>
                  <a:pt x="0" y="106671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583" tIns="84583" rIns="84583" bIns="845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ACT Support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893C494-3705-4C55-BDFF-BB39BD5066B9}"/>
              </a:ext>
            </a:extLst>
          </p:cNvPr>
          <p:cNvSpPr/>
          <p:nvPr/>
        </p:nvSpPr>
        <p:spPr>
          <a:xfrm>
            <a:off x="4881703" y="4498284"/>
            <a:ext cx="1493381" cy="548640"/>
          </a:xfrm>
          <a:custGeom>
            <a:avLst/>
            <a:gdLst>
              <a:gd name="connsiteX0" fmla="*/ 0 w 1493381"/>
              <a:gd name="connsiteY0" fmla="*/ 106671 h 640016"/>
              <a:gd name="connsiteX1" fmla="*/ 106671 w 1493381"/>
              <a:gd name="connsiteY1" fmla="*/ 0 h 640016"/>
              <a:gd name="connsiteX2" fmla="*/ 1386710 w 1493381"/>
              <a:gd name="connsiteY2" fmla="*/ 0 h 640016"/>
              <a:gd name="connsiteX3" fmla="*/ 1493381 w 1493381"/>
              <a:gd name="connsiteY3" fmla="*/ 106671 h 640016"/>
              <a:gd name="connsiteX4" fmla="*/ 1493381 w 1493381"/>
              <a:gd name="connsiteY4" fmla="*/ 533345 h 640016"/>
              <a:gd name="connsiteX5" fmla="*/ 1386710 w 1493381"/>
              <a:gd name="connsiteY5" fmla="*/ 640016 h 640016"/>
              <a:gd name="connsiteX6" fmla="*/ 106671 w 1493381"/>
              <a:gd name="connsiteY6" fmla="*/ 640016 h 640016"/>
              <a:gd name="connsiteX7" fmla="*/ 0 w 1493381"/>
              <a:gd name="connsiteY7" fmla="*/ 533345 h 640016"/>
              <a:gd name="connsiteX8" fmla="*/ 0 w 1493381"/>
              <a:gd name="connsiteY8" fmla="*/ 106671 h 6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381" h="640016">
                <a:moveTo>
                  <a:pt x="0" y="106671"/>
                </a:moveTo>
                <a:cubicBezTo>
                  <a:pt x="0" y="47758"/>
                  <a:pt x="47758" y="0"/>
                  <a:pt x="106671" y="0"/>
                </a:cubicBezTo>
                <a:lnTo>
                  <a:pt x="1386710" y="0"/>
                </a:lnTo>
                <a:cubicBezTo>
                  <a:pt x="1445623" y="0"/>
                  <a:pt x="1493381" y="47758"/>
                  <a:pt x="1493381" y="106671"/>
                </a:cubicBezTo>
                <a:lnTo>
                  <a:pt x="1493381" y="533345"/>
                </a:lnTo>
                <a:cubicBezTo>
                  <a:pt x="1493381" y="592258"/>
                  <a:pt x="1445623" y="640016"/>
                  <a:pt x="1386710" y="640016"/>
                </a:cubicBezTo>
                <a:lnTo>
                  <a:pt x="106671" y="640016"/>
                </a:lnTo>
                <a:cubicBezTo>
                  <a:pt x="47758" y="640016"/>
                  <a:pt x="0" y="592258"/>
                  <a:pt x="0" y="533345"/>
                </a:cubicBezTo>
                <a:lnTo>
                  <a:pt x="0" y="106671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583" tIns="84583" rIns="84583" bIns="845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DevOps Pilots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F9828A7-9826-4EF6-B4C1-2A7C7BEE6BB6}"/>
              </a:ext>
            </a:extLst>
          </p:cNvPr>
          <p:cNvSpPr/>
          <p:nvPr/>
        </p:nvSpPr>
        <p:spPr>
          <a:xfrm>
            <a:off x="3046956" y="5681725"/>
            <a:ext cx="1493381" cy="548640"/>
          </a:xfrm>
          <a:custGeom>
            <a:avLst/>
            <a:gdLst>
              <a:gd name="connsiteX0" fmla="*/ 0 w 1493381"/>
              <a:gd name="connsiteY0" fmla="*/ 106671 h 640016"/>
              <a:gd name="connsiteX1" fmla="*/ 106671 w 1493381"/>
              <a:gd name="connsiteY1" fmla="*/ 0 h 640016"/>
              <a:gd name="connsiteX2" fmla="*/ 1386710 w 1493381"/>
              <a:gd name="connsiteY2" fmla="*/ 0 h 640016"/>
              <a:gd name="connsiteX3" fmla="*/ 1493381 w 1493381"/>
              <a:gd name="connsiteY3" fmla="*/ 106671 h 640016"/>
              <a:gd name="connsiteX4" fmla="*/ 1493381 w 1493381"/>
              <a:gd name="connsiteY4" fmla="*/ 533345 h 640016"/>
              <a:gd name="connsiteX5" fmla="*/ 1386710 w 1493381"/>
              <a:gd name="connsiteY5" fmla="*/ 640016 h 640016"/>
              <a:gd name="connsiteX6" fmla="*/ 106671 w 1493381"/>
              <a:gd name="connsiteY6" fmla="*/ 640016 h 640016"/>
              <a:gd name="connsiteX7" fmla="*/ 0 w 1493381"/>
              <a:gd name="connsiteY7" fmla="*/ 533345 h 640016"/>
              <a:gd name="connsiteX8" fmla="*/ 0 w 1493381"/>
              <a:gd name="connsiteY8" fmla="*/ 106671 h 6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381" h="640016">
                <a:moveTo>
                  <a:pt x="0" y="106671"/>
                </a:moveTo>
                <a:cubicBezTo>
                  <a:pt x="0" y="47758"/>
                  <a:pt x="47758" y="0"/>
                  <a:pt x="106671" y="0"/>
                </a:cubicBezTo>
                <a:lnTo>
                  <a:pt x="1386710" y="0"/>
                </a:lnTo>
                <a:cubicBezTo>
                  <a:pt x="1445623" y="0"/>
                  <a:pt x="1493381" y="47758"/>
                  <a:pt x="1493381" y="106671"/>
                </a:cubicBezTo>
                <a:lnTo>
                  <a:pt x="1493381" y="533345"/>
                </a:lnTo>
                <a:cubicBezTo>
                  <a:pt x="1493381" y="592258"/>
                  <a:pt x="1445623" y="640016"/>
                  <a:pt x="1386710" y="640016"/>
                </a:cubicBezTo>
                <a:lnTo>
                  <a:pt x="106671" y="640016"/>
                </a:lnTo>
                <a:cubicBezTo>
                  <a:pt x="47758" y="640016"/>
                  <a:pt x="0" y="592258"/>
                  <a:pt x="0" y="533345"/>
                </a:cubicBezTo>
                <a:lnTo>
                  <a:pt x="0" y="106671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583" tIns="84583" rIns="84583" bIns="845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Training for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DevOps Teams</a:t>
            </a:r>
            <a:endParaRPr lang="en-US" sz="1400" b="1" i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4B98B0-5542-4772-8FEB-C54548875A85}"/>
              </a:ext>
            </a:extLst>
          </p:cNvPr>
          <p:cNvSpPr txBox="1"/>
          <p:nvPr/>
        </p:nvSpPr>
        <p:spPr>
          <a:xfrm>
            <a:off x="2819358" y="1158701"/>
            <a:ext cx="411063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Established Capabilities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7537A8-F3D6-44B3-AB0B-5ED7E577B0E1}"/>
              </a:ext>
            </a:extLst>
          </p:cNvPr>
          <p:cNvSpPr/>
          <p:nvPr/>
        </p:nvSpPr>
        <p:spPr>
          <a:xfrm>
            <a:off x="2970131" y="2217006"/>
            <a:ext cx="16995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https://github.com/mitre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67DDDB6-9A21-44FF-A6D7-A8A6D89EC50C}"/>
              </a:ext>
            </a:extLst>
          </p:cNvPr>
          <p:cNvSpPr/>
          <p:nvPr/>
        </p:nvSpPr>
        <p:spPr>
          <a:xfrm>
            <a:off x="3046956" y="5063267"/>
            <a:ext cx="15649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DevSecOps Checklist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Confluence Pages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57DA15B-6BB7-4208-9B4F-408836CA045B}"/>
              </a:ext>
            </a:extLst>
          </p:cNvPr>
          <p:cNvSpPr/>
          <p:nvPr/>
        </p:nvSpPr>
        <p:spPr>
          <a:xfrm>
            <a:off x="4749968" y="3607808"/>
            <a:ext cx="2378373" cy="261610"/>
          </a:xfrm>
          <a:prstGeom prst="rect">
            <a:avLst/>
          </a:prstGeom>
        </p:spPr>
        <p:txBody>
          <a:bodyPr wrap="square" lIns="91440" rIns="0">
            <a:spAutoFit/>
          </a:bodyPr>
          <a:lstStyle/>
          <a:p>
            <a:pPr marL="171450" indent="-171450"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Heimdall-lite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Server</a:t>
            </a:r>
            <a:endParaRPr lang="en-US" sz="11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CE675B-865A-4508-9044-6987F7A45BD7}"/>
              </a:ext>
            </a:extLst>
          </p:cNvPr>
          <p:cNvSpPr/>
          <p:nvPr/>
        </p:nvSpPr>
        <p:spPr>
          <a:xfrm>
            <a:off x="2976298" y="3626537"/>
            <a:ext cx="17874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spcAft>
                <a:spcPts val="400"/>
              </a:spcAft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Aid ISPG ACT team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deploying these tools for security assessments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89A2C80-62F5-4CFC-BEC7-46D877EC21EF}"/>
              </a:ext>
            </a:extLst>
          </p:cNvPr>
          <p:cNvSpPr/>
          <p:nvPr/>
        </p:nvSpPr>
        <p:spPr>
          <a:xfrm>
            <a:off x="4852986" y="5052722"/>
            <a:ext cx="147811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IUSG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BCDA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CFACTS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D006AC-55A4-4C34-BE90-F824C69F39D1}"/>
              </a:ext>
            </a:extLst>
          </p:cNvPr>
          <p:cNvSpPr/>
          <p:nvPr/>
        </p:nvSpPr>
        <p:spPr>
          <a:xfrm>
            <a:off x="4580437" y="5597578"/>
            <a:ext cx="2439012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classes provided, including DHS staff and contractors</a:t>
            </a:r>
          </a:p>
          <a:p>
            <a:pPr>
              <a:spcAft>
                <a:spcPts val="400"/>
              </a:spcAft>
            </a:pPr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CMS contractors trained to develop InSpec profiles 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Basic Class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Advanced Class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940E6B7-71B6-4E63-97C0-BE6FD032C1A0}"/>
              </a:ext>
            </a:extLst>
          </p:cNvPr>
          <p:cNvSpPr/>
          <p:nvPr/>
        </p:nvSpPr>
        <p:spPr>
          <a:xfrm>
            <a:off x="5733732" y="5045932"/>
            <a:ext cx="1094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T-MSIS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IDM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MACFIN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8446E2-7226-45A9-A53F-B360E3F117F8}"/>
              </a:ext>
            </a:extLst>
          </p:cNvPr>
          <p:cNvSpPr txBox="1"/>
          <p:nvPr/>
        </p:nvSpPr>
        <p:spPr>
          <a:xfrm>
            <a:off x="9414205" y="3383107"/>
            <a:ext cx="8226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MITRE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Role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2E3FDB-3B2B-4D03-A0B5-8DBFC7A7B2F5}"/>
              </a:ext>
            </a:extLst>
          </p:cNvPr>
          <p:cNvSpPr/>
          <p:nvPr/>
        </p:nvSpPr>
        <p:spPr>
          <a:xfrm>
            <a:off x="4739081" y="2146094"/>
            <a:ext cx="2576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CMS InSpec security profiles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b="1" i="1" dirty="0">
                <a:hlinkClick r:id="rId12"/>
              </a:rPr>
              <a:t>https://github.com/orgs/CMSgov/teams/ispg/repositories</a:t>
            </a:r>
            <a:endParaRPr lang="en-US" sz="11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21928F2-3B52-4A34-B012-120324CF6D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4061" y="1092861"/>
            <a:ext cx="2533380" cy="50657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31CCE5-B173-4D39-A1DF-090851FF3FD6}"/>
              </a:ext>
            </a:extLst>
          </p:cNvPr>
          <p:cNvSpPr/>
          <p:nvPr/>
        </p:nvSpPr>
        <p:spPr>
          <a:xfrm>
            <a:off x="6313704" y="3612887"/>
            <a:ext cx="1388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400"/>
              </a:spcAft>
            </a:pPr>
            <a:r>
              <a:rPr lang="en-US" sz="11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(&gt;9000 downloads)</a:t>
            </a:r>
            <a:endParaRPr lang="en-US" sz="11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EFD247-82F9-43A4-AF61-9D29744C5452}"/>
              </a:ext>
            </a:extLst>
          </p:cNvPr>
          <p:cNvSpPr/>
          <p:nvPr/>
        </p:nvSpPr>
        <p:spPr>
          <a:xfrm>
            <a:off x="4739081" y="2533523"/>
            <a:ext cx="30377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InSpec_tools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to convert STIG/CIS standards to profiles </a:t>
            </a:r>
            <a:r>
              <a:rPr lang="en-US" sz="11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(&gt;7200 downloads)</a:t>
            </a:r>
            <a:endParaRPr lang="en-US" sz="11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984048D-C468-460D-9535-AC9863B1A561}"/>
              </a:ext>
            </a:extLst>
          </p:cNvPr>
          <p:cNvSpPr/>
          <p:nvPr/>
        </p:nvSpPr>
        <p:spPr>
          <a:xfrm>
            <a:off x="4881703" y="3052020"/>
            <a:ext cx="1493381" cy="548640"/>
          </a:xfrm>
          <a:custGeom>
            <a:avLst/>
            <a:gdLst>
              <a:gd name="connsiteX0" fmla="*/ 0 w 1493381"/>
              <a:gd name="connsiteY0" fmla="*/ 106671 h 640016"/>
              <a:gd name="connsiteX1" fmla="*/ 106671 w 1493381"/>
              <a:gd name="connsiteY1" fmla="*/ 0 h 640016"/>
              <a:gd name="connsiteX2" fmla="*/ 1386710 w 1493381"/>
              <a:gd name="connsiteY2" fmla="*/ 0 h 640016"/>
              <a:gd name="connsiteX3" fmla="*/ 1493381 w 1493381"/>
              <a:gd name="connsiteY3" fmla="*/ 106671 h 640016"/>
              <a:gd name="connsiteX4" fmla="*/ 1493381 w 1493381"/>
              <a:gd name="connsiteY4" fmla="*/ 533345 h 640016"/>
              <a:gd name="connsiteX5" fmla="*/ 1386710 w 1493381"/>
              <a:gd name="connsiteY5" fmla="*/ 640016 h 640016"/>
              <a:gd name="connsiteX6" fmla="*/ 106671 w 1493381"/>
              <a:gd name="connsiteY6" fmla="*/ 640016 h 640016"/>
              <a:gd name="connsiteX7" fmla="*/ 0 w 1493381"/>
              <a:gd name="connsiteY7" fmla="*/ 533345 h 640016"/>
              <a:gd name="connsiteX8" fmla="*/ 0 w 1493381"/>
              <a:gd name="connsiteY8" fmla="*/ 106671 h 6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3381" h="640016">
                <a:moveTo>
                  <a:pt x="0" y="106671"/>
                </a:moveTo>
                <a:cubicBezTo>
                  <a:pt x="0" y="47758"/>
                  <a:pt x="47758" y="0"/>
                  <a:pt x="106671" y="0"/>
                </a:cubicBezTo>
                <a:lnTo>
                  <a:pt x="1386710" y="0"/>
                </a:lnTo>
                <a:cubicBezTo>
                  <a:pt x="1445623" y="0"/>
                  <a:pt x="1493381" y="47758"/>
                  <a:pt x="1493381" y="106671"/>
                </a:cubicBezTo>
                <a:lnTo>
                  <a:pt x="1493381" y="533345"/>
                </a:lnTo>
                <a:cubicBezTo>
                  <a:pt x="1493381" y="592258"/>
                  <a:pt x="1445623" y="640016"/>
                  <a:pt x="1386710" y="640016"/>
                </a:cubicBezTo>
                <a:lnTo>
                  <a:pt x="106671" y="640016"/>
                </a:lnTo>
                <a:cubicBezTo>
                  <a:pt x="47758" y="640016"/>
                  <a:pt x="0" y="592258"/>
                  <a:pt x="0" y="533345"/>
                </a:cubicBezTo>
                <a:lnTo>
                  <a:pt x="0" y="106671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583" tIns="84583" rIns="84583" bIns="8458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Visualization 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B0A512-DEF8-48CA-9399-A60FFF022655}"/>
              </a:ext>
            </a:extLst>
          </p:cNvPr>
          <p:cNvSpPr/>
          <p:nvPr/>
        </p:nvSpPr>
        <p:spPr>
          <a:xfrm>
            <a:off x="4750712" y="3817197"/>
            <a:ext cx="292119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Heimdall_tools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to convert static and dynamic security tool output to Heimdall format </a:t>
            </a:r>
            <a:r>
              <a:rPr lang="en-US" sz="11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(1000 downloads)</a:t>
            </a:r>
            <a:endParaRPr lang="en-US" sz="11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2FF1C9-13DD-468B-AC0D-DCE7FAC26EB1}"/>
              </a:ext>
            </a:extLst>
          </p:cNvPr>
          <p:cNvSpPr/>
          <p:nvPr/>
        </p:nvSpPr>
        <p:spPr>
          <a:xfrm>
            <a:off x="7025676" y="6239213"/>
            <a:ext cx="5084280" cy="26161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/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</a:rPr>
              <a:t>*MITRE helped establish and is supporting all of these ISPG DevSecOps initiatives</a:t>
            </a:r>
            <a:endParaRPr lang="en-US" sz="1100" i="1" dirty="0"/>
          </a:p>
        </p:txBody>
      </p:sp>
      <p:sp>
        <p:nvSpPr>
          <p:cNvPr id="89" name="Arrow: Circular 88">
            <a:extLst>
              <a:ext uri="{FF2B5EF4-FFF2-40B4-BE49-F238E27FC236}">
                <a16:creationId xmlns:a16="http://schemas.microsoft.com/office/drawing/2014/main" id="{BA512848-97BA-45E5-A669-AE866A8087E5}"/>
              </a:ext>
            </a:extLst>
          </p:cNvPr>
          <p:cNvSpPr/>
          <p:nvPr/>
        </p:nvSpPr>
        <p:spPr>
          <a:xfrm rot="271724">
            <a:off x="8170091" y="1907450"/>
            <a:ext cx="3325624" cy="3325624"/>
          </a:xfrm>
          <a:prstGeom prst="circularArrow">
            <a:avLst>
              <a:gd name="adj1" fmla="val 5544"/>
              <a:gd name="adj2" fmla="val 330680"/>
              <a:gd name="adj3" fmla="val 13767645"/>
              <a:gd name="adj4" fmla="val 17391005"/>
              <a:gd name="adj5" fmla="val 575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61E8370-CFC0-4ED2-A311-386D4E0C352E}"/>
              </a:ext>
            </a:extLst>
          </p:cNvPr>
          <p:cNvSpPr/>
          <p:nvPr/>
        </p:nvSpPr>
        <p:spPr>
          <a:xfrm>
            <a:off x="9167284" y="1961600"/>
            <a:ext cx="1280165" cy="625489"/>
          </a:xfrm>
          <a:custGeom>
            <a:avLst/>
            <a:gdLst>
              <a:gd name="connsiteX0" fmla="*/ 0 w 1280165"/>
              <a:gd name="connsiteY0" fmla="*/ 104250 h 625489"/>
              <a:gd name="connsiteX1" fmla="*/ 104250 w 1280165"/>
              <a:gd name="connsiteY1" fmla="*/ 0 h 625489"/>
              <a:gd name="connsiteX2" fmla="*/ 1175915 w 1280165"/>
              <a:gd name="connsiteY2" fmla="*/ 0 h 625489"/>
              <a:gd name="connsiteX3" fmla="*/ 1280165 w 1280165"/>
              <a:gd name="connsiteY3" fmla="*/ 104250 h 625489"/>
              <a:gd name="connsiteX4" fmla="*/ 1280165 w 1280165"/>
              <a:gd name="connsiteY4" fmla="*/ 521239 h 625489"/>
              <a:gd name="connsiteX5" fmla="*/ 1175915 w 1280165"/>
              <a:gd name="connsiteY5" fmla="*/ 625489 h 625489"/>
              <a:gd name="connsiteX6" fmla="*/ 104250 w 1280165"/>
              <a:gd name="connsiteY6" fmla="*/ 625489 h 625489"/>
              <a:gd name="connsiteX7" fmla="*/ 0 w 1280165"/>
              <a:gd name="connsiteY7" fmla="*/ 521239 h 625489"/>
              <a:gd name="connsiteX8" fmla="*/ 0 w 1280165"/>
              <a:gd name="connsiteY8" fmla="*/ 104250 h 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5" h="625489">
                <a:moveTo>
                  <a:pt x="0" y="104250"/>
                </a:moveTo>
                <a:cubicBezTo>
                  <a:pt x="0" y="46674"/>
                  <a:pt x="46674" y="0"/>
                  <a:pt x="104250" y="0"/>
                </a:cubicBezTo>
                <a:lnTo>
                  <a:pt x="1175915" y="0"/>
                </a:lnTo>
                <a:cubicBezTo>
                  <a:pt x="1233491" y="0"/>
                  <a:pt x="1280165" y="46674"/>
                  <a:pt x="1280165" y="104250"/>
                </a:cubicBezTo>
                <a:lnTo>
                  <a:pt x="1280165" y="521239"/>
                </a:lnTo>
                <a:cubicBezTo>
                  <a:pt x="1280165" y="578815"/>
                  <a:pt x="1233491" y="625489"/>
                  <a:pt x="1175915" y="625489"/>
                </a:cubicBezTo>
                <a:lnTo>
                  <a:pt x="104250" y="625489"/>
                </a:lnTo>
                <a:cubicBezTo>
                  <a:pt x="46674" y="625489"/>
                  <a:pt x="0" y="578815"/>
                  <a:pt x="0" y="521239"/>
                </a:cubicBezTo>
                <a:lnTo>
                  <a:pt x="0" y="104250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94" tIns="91494" rIns="91494" bIns="914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Open Source Stewardship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BCAF96D2-2664-411F-A3A0-B84C80938C9E}"/>
              </a:ext>
            </a:extLst>
          </p:cNvPr>
          <p:cNvSpPr/>
          <p:nvPr/>
        </p:nvSpPr>
        <p:spPr>
          <a:xfrm>
            <a:off x="10338133" y="2793860"/>
            <a:ext cx="1280165" cy="625489"/>
          </a:xfrm>
          <a:custGeom>
            <a:avLst/>
            <a:gdLst>
              <a:gd name="connsiteX0" fmla="*/ 0 w 1280165"/>
              <a:gd name="connsiteY0" fmla="*/ 104250 h 625489"/>
              <a:gd name="connsiteX1" fmla="*/ 104250 w 1280165"/>
              <a:gd name="connsiteY1" fmla="*/ 0 h 625489"/>
              <a:gd name="connsiteX2" fmla="*/ 1175915 w 1280165"/>
              <a:gd name="connsiteY2" fmla="*/ 0 h 625489"/>
              <a:gd name="connsiteX3" fmla="*/ 1280165 w 1280165"/>
              <a:gd name="connsiteY3" fmla="*/ 104250 h 625489"/>
              <a:gd name="connsiteX4" fmla="*/ 1280165 w 1280165"/>
              <a:gd name="connsiteY4" fmla="*/ 521239 h 625489"/>
              <a:gd name="connsiteX5" fmla="*/ 1175915 w 1280165"/>
              <a:gd name="connsiteY5" fmla="*/ 625489 h 625489"/>
              <a:gd name="connsiteX6" fmla="*/ 104250 w 1280165"/>
              <a:gd name="connsiteY6" fmla="*/ 625489 h 625489"/>
              <a:gd name="connsiteX7" fmla="*/ 0 w 1280165"/>
              <a:gd name="connsiteY7" fmla="*/ 521239 h 625489"/>
              <a:gd name="connsiteX8" fmla="*/ 0 w 1280165"/>
              <a:gd name="connsiteY8" fmla="*/ 104250 h 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5" h="625489">
                <a:moveTo>
                  <a:pt x="0" y="104250"/>
                </a:moveTo>
                <a:cubicBezTo>
                  <a:pt x="0" y="46674"/>
                  <a:pt x="46674" y="0"/>
                  <a:pt x="104250" y="0"/>
                </a:cubicBezTo>
                <a:lnTo>
                  <a:pt x="1175915" y="0"/>
                </a:lnTo>
                <a:cubicBezTo>
                  <a:pt x="1233491" y="0"/>
                  <a:pt x="1280165" y="46674"/>
                  <a:pt x="1280165" y="104250"/>
                </a:cubicBezTo>
                <a:lnTo>
                  <a:pt x="1280165" y="521239"/>
                </a:lnTo>
                <a:cubicBezTo>
                  <a:pt x="1280165" y="578815"/>
                  <a:pt x="1233491" y="625489"/>
                  <a:pt x="1175915" y="625489"/>
                </a:cubicBezTo>
                <a:lnTo>
                  <a:pt x="104250" y="625489"/>
                </a:lnTo>
                <a:cubicBezTo>
                  <a:pt x="46674" y="625489"/>
                  <a:pt x="0" y="578815"/>
                  <a:pt x="0" y="521239"/>
                </a:cubicBezTo>
                <a:lnTo>
                  <a:pt x="0" y="104250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94" tIns="91494" rIns="91494" bIns="914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Quality Assurance</a:t>
            </a: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88770892-0F5C-4F09-A625-21D25F574A42}"/>
              </a:ext>
            </a:extLst>
          </p:cNvPr>
          <p:cNvSpPr/>
          <p:nvPr/>
        </p:nvSpPr>
        <p:spPr>
          <a:xfrm>
            <a:off x="10338132" y="3902751"/>
            <a:ext cx="1280165" cy="625489"/>
          </a:xfrm>
          <a:custGeom>
            <a:avLst/>
            <a:gdLst>
              <a:gd name="connsiteX0" fmla="*/ 0 w 1280165"/>
              <a:gd name="connsiteY0" fmla="*/ 104250 h 625489"/>
              <a:gd name="connsiteX1" fmla="*/ 104250 w 1280165"/>
              <a:gd name="connsiteY1" fmla="*/ 0 h 625489"/>
              <a:gd name="connsiteX2" fmla="*/ 1175915 w 1280165"/>
              <a:gd name="connsiteY2" fmla="*/ 0 h 625489"/>
              <a:gd name="connsiteX3" fmla="*/ 1280165 w 1280165"/>
              <a:gd name="connsiteY3" fmla="*/ 104250 h 625489"/>
              <a:gd name="connsiteX4" fmla="*/ 1280165 w 1280165"/>
              <a:gd name="connsiteY4" fmla="*/ 521239 h 625489"/>
              <a:gd name="connsiteX5" fmla="*/ 1175915 w 1280165"/>
              <a:gd name="connsiteY5" fmla="*/ 625489 h 625489"/>
              <a:gd name="connsiteX6" fmla="*/ 104250 w 1280165"/>
              <a:gd name="connsiteY6" fmla="*/ 625489 h 625489"/>
              <a:gd name="connsiteX7" fmla="*/ 0 w 1280165"/>
              <a:gd name="connsiteY7" fmla="*/ 521239 h 625489"/>
              <a:gd name="connsiteX8" fmla="*/ 0 w 1280165"/>
              <a:gd name="connsiteY8" fmla="*/ 104250 h 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5" h="625489">
                <a:moveTo>
                  <a:pt x="0" y="104250"/>
                </a:moveTo>
                <a:cubicBezTo>
                  <a:pt x="0" y="46674"/>
                  <a:pt x="46674" y="0"/>
                  <a:pt x="104250" y="0"/>
                </a:cubicBezTo>
                <a:lnTo>
                  <a:pt x="1175915" y="0"/>
                </a:lnTo>
                <a:cubicBezTo>
                  <a:pt x="1233491" y="0"/>
                  <a:pt x="1280165" y="46674"/>
                  <a:pt x="1280165" y="104250"/>
                </a:cubicBezTo>
                <a:lnTo>
                  <a:pt x="1280165" y="521239"/>
                </a:lnTo>
                <a:cubicBezTo>
                  <a:pt x="1280165" y="578815"/>
                  <a:pt x="1233491" y="625489"/>
                  <a:pt x="1175915" y="625489"/>
                </a:cubicBezTo>
                <a:lnTo>
                  <a:pt x="104250" y="625489"/>
                </a:lnTo>
                <a:cubicBezTo>
                  <a:pt x="46674" y="625489"/>
                  <a:pt x="0" y="578815"/>
                  <a:pt x="0" y="521239"/>
                </a:cubicBezTo>
                <a:lnTo>
                  <a:pt x="0" y="104250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94" tIns="91494" rIns="91494" bIns="914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Control Status Reporting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2722F8F-7712-4C8B-9BF0-663C66A193FD}"/>
              </a:ext>
            </a:extLst>
          </p:cNvPr>
          <p:cNvSpPr/>
          <p:nvPr/>
        </p:nvSpPr>
        <p:spPr>
          <a:xfrm>
            <a:off x="9167284" y="4665555"/>
            <a:ext cx="1280165" cy="625489"/>
          </a:xfrm>
          <a:custGeom>
            <a:avLst/>
            <a:gdLst>
              <a:gd name="connsiteX0" fmla="*/ 0 w 1280165"/>
              <a:gd name="connsiteY0" fmla="*/ 104250 h 625489"/>
              <a:gd name="connsiteX1" fmla="*/ 104250 w 1280165"/>
              <a:gd name="connsiteY1" fmla="*/ 0 h 625489"/>
              <a:gd name="connsiteX2" fmla="*/ 1175915 w 1280165"/>
              <a:gd name="connsiteY2" fmla="*/ 0 h 625489"/>
              <a:gd name="connsiteX3" fmla="*/ 1280165 w 1280165"/>
              <a:gd name="connsiteY3" fmla="*/ 104250 h 625489"/>
              <a:gd name="connsiteX4" fmla="*/ 1280165 w 1280165"/>
              <a:gd name="connsiteY4" fmla="*/ 521239 h 625489"/>
              <a:gd name="connsiteX5" fmla="*/ 1175915 w 1280165"/>
              <a:gd name="connsiteY5" fmla="*/ 625489 h 625489"/>
              <a:gd name="connsiteX6" fmla="*/ 104250 w 1280165"/>
              <a:gd name="connsiteY6" fmla="*/ 625489 h 625489"/>
              <a:gd name="connsiteX7" fmla="*/ 0 w 1280165"/>
              <a:gd name="connsiteY7" fmla="*/ 521239 h 625489"/>
              <a:gd name="connsiteX8" fmla="*/ 0 w 1280165"/>
              <a:gd name="connsiteY8" fmla="*/ 104250 h 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5" h="625489">
                <a:moveTo>
                  <a:pt x="0" y="104250"/>
                </a:moveTo>
                <a:cubicBezTo>
                  <a:pt x="0" y="46674"/>
                  <a:pt x="46674" y="0"/>
                  <a:pt x="104250" y="0"/>
                </a:cubicBezTo>
                <a:lnTo>
                  <a:pt x="1175915" y="0"/>
                </a:lnTo>
                <a:cubicBezTo>
                  <a:pt x="1233491" y="0"/>
                  <a:pt x="1280165" y="46674"/>
                  <a:pt x="1280165" y="104250"/>
                </a:cubicBezTo>
                <a:lnTo>
                  <a:pt x="1280165" y="521239"/>
                </a:lnTo>
                <a:cubicBezTo>
                  <a:pt x="1280165" y="578815"/>
                  <a:pt x="1233491" y="625489"/>
                  <a:pt x="1175915" y="625489"/>
                </a:cubicBezTo>
                <a:lnTo>
                  <a:pt x="104250" y="625489"/>
                </a:lnTo>
                <a:cubicBezTo>
                  <a:pt x="46674" y="625489"/>
                  <a:pt x="0" y="578815"/>
                  <a:pt x="0" y="521239"/>
                </a:cubicBezTo>
                <a:lnTo>
                  <a:pt x="0" y="104250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94" tIns="91494" rIns="91494" bIns="914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Automated Assessment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CB63DD28-751A-431A-A13C-10646E5DA552}"/>
              </a:ext>
            </a:extLst>
          </p:cNvPr>
          <p:cNvSpPr/>
          <p:nvPr/>
        </p:nvSpPr>
        <p:spPr>
          <a:xfrm>
            <a:off x="7996437" y="3902751"/>
            <a:ext cx="1280165" cy="625489"/>
          </a:xfrm>
          <a:custGeom>
            <a:avLst/>
            <a:gdLst>
              <a:gd name="connsiteX0" fmla="*/ 0 w 1280165"/>
              <a:gd name="connsiteY0" fmla="*/ 104250 h 625489"/>
              <a:gd name="connsiteX1" fmla="*/ 104250 w 1280165"/>
              <a:gd name="connsiteY1" fmla="*/ 0 h 625489"/>
              <a:gd name="connsiteX2" fmla="*/ 1175915 w 1280165"/>
              <a:gd name="connsiteY2" fmla="*/ 0 h 625489"/>
              <a:gd name="connsiteX3" fmla="*/ 1280165 w 1280165"/>
              <a:gd name="connsiteY3" fmla="*/ 104250 h 625489"/>
              <a:gd name="connsiteX4" fmla="*/ 1280165 w 1280165"/>
              <a:gd name="connsiteY4" fmla="*/ 521239 h 625489"/>
              <a:gd name="connsiteX5" fmla="*/ 1175915 w 1280165"/>
              <a:gd name="connsiteY5" fmla="*/ 625489 h 625489"/>
              <a:gd name="connsiteX6" fmla="*/ 104250 w 1280165"/>
              <a:gd name="connsiteY6" fmla="*/ 625489 h 625489"/>
              <a:gd name="connsiteX7" fmla="*/ 0 w 1280165"/>
              <a:gd name="connsiteY7" fmla="*/ 521239 h 625489"/>
              <a:gd name="connsiteX8" fmla="*/ 0 w 1280165"/>
              <a:gd name="connsiteY8" fmla="*/ 104250 h 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5" h="625489">
                <a:moveTo>
                  <a:pt x="0" y="104250"/>
                </a:moveTo>
                <a:cubicBezTo>
                  <a:pt x="0" y="46674"/>
                  <a:pt x="46674" y="0"/>
                  <a:pt x="104250" y="0"/>
                </a:cubicBezTo>
                <a:lnTo>
                  <a:pt x="1175915" y="0"/>
                </a:lnTo>
                <a:cubicBezTo>
                  <a:pt x="1233491" y="0"/>
                  <a:pt x="1280165" y="46674"/>
                  <a:pt x="1280165" y="104250"/>
                </a:cubicBezTo>
                <a:lnTo>
                  <a:pt x="1280165" y="521239"/>
                </a:lnTo>
                <a:cubicBezTo>
                  <a:pt x="1280165" y="578815"/>
                  <a:pt x="1233491" y="625489"/>
                  <a:pt x="1175915" y="625489"/>
                </a:cubicBezTo>
                <a:lnTo>
                  <a:pt x="104250" y="625489"/>
                </a:lnTo>
                <a:cubicBezTo>
                  <a:pt x="46674" y="625489"/>
                  <a:pt x="0" y="578815"/>
                  <a:pt x="0" y="521239"/>
                </a:cubicBezTo>
                <a:lnTo>
                  <a:pt x="0" y="104250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94" tIns="91494" rIns="91494" bIns="914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Onboard DevOps Teams</a:t>
            </a: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5DA5209D-CAC0-4CF9-83BA-3628D4324E0D}"/>
              </a:ext>
            </a:extLst>
          </p:cNvPr>
          <p:cNvSpPr/>
          <p:nvPr/>
        </p:nvSpPr>
        <p:spPr>
          <a:xfrm>
            <a:off x="7996436" y="2793860"/>
            <a:ext cx="1280165" cy="625489"/>
          </a:xfrm>
          <a:custGeom>
            <a:avLst/>
            <a:gdLst>
              <a:gd name="connsiteX0" fmla="*/ 0 w 1280165"/>
              <a:gd name="connsiteY0" fmla="*/ 104250 h 625489"/>
              <a:gd name="connsiteX1" fmla="*/ 104250 w 1280165"/>
              <a:gd name="connsiteY1" fmla="*/ 0 h 625489"/>
              <a:gd name="connsiteX2" fmla="*/ 1175915 w 1280165"/>
              <a:gd name="connsiteY2" fmla="*/ 0 h 625489"/>
              <a:gd name="connsiteX3" fmla="*/ 1280165 w 1280165"/>
              <a:gd name="connsiteY3" fmla="*/ 104250 h 625489"/>
              <a:gd name="connsiteX4" fmla="*/ 1280165 w 1280165"/>
              <a:gd name="connsiteY4" fmla="*/ 521239 h 625489"/>
              <a:gd name="connsiteX5" fmla="*/ 1175915 w 1280165"/>
              <a:gd name="connsiteY5" fmla="*/ 625489 h 625489"/>
              <a:gd name="connsiteX6" fmla="*/ 104250 w 1280165"/>
              <a:gd name="connsiteY6" fmla="*/ 625489 h 625489"/>
              <a:gd name="connsiteX7" fmla="*/ 0 w 1280165"/>
              <a:gd name="connsiteY7" fmla="*/ 521239 h 625489"/>
              <a:gd name="connsiteX8" fmla="*/ 0 w 1280165"/>
              <a:gd name="connsiteY8" fmla="*/ 104250 h 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5" h="625489">
                <a:moveTo>
                  <a:pt x="0" y="104250"/>
                </a:moveTo>
                <a:cubicBezTo>
                  <a:pt x="0" y="46674"/>
                  <a:pt x="46674" y="0"/>
                  <a:pt x="104250" y="0"/>
                </a:cubicBezTo>
                <a:lnTo>
                  <a:pt x="1175915" y="0"/>
                </a:lnTo>
                <a:cubicBezTo>
                  <a:pt x="1233491" y="0"/>
                  <a:pt x="1280165" y="46674"/>
                  <a:pt x="1280165" y="104250"/>
                </a:cubicBezTo>
                <a:lnTo>
                  <a:pt x="1280165" y="521239"/>
                </a:lnTo>
                <a:cubicBezTo>
                  <a:pt x="1280165" y="578815"/>
                  <a:pt x="1233491" y="625489"/>
                  <a:pt x="1175915" y="625489"/>
                </a:cubicBezTo>
                <a:lnTo>
                  <a:pt x="104250" y="625489"/>
                </a:lnTo>
                <a:cubicBezTo>
                  <a:pt x="46674" y="625489"/>
                  <a:pt x="0" y="578815"/>
                  <a:pt x="0" y="521239"/>
                </a:cubicBezTo>
                <a:lnTo>
                  <a:pt x="0" y="104250"/>
                </a:lnTo>
                <a:close/>
              </a:path>
            </a:pathLst>
          </a:custGeom>
          <a:solidFill>
            <a:srgbClr val="084A9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94" tIns="91494" rIns="91494" bIns="9149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Mature DevSecOps Program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4C62AD-83C6-42FD-8DF5-B5605AE6314E}"/>
              </a:ext>
            </a:extLst>
          </p:cNvPr>
          <p:cNvSpPr/>
          <p:nvPr/>
        </p:nvSpPr>
        <p:spPr>
          <a:xfrm>
            <a:off x="9045772" y="1284478"/>
            <a:ext cx="1467915" cy="6001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Maintain / expand </a:t>
            </a:r>
            <a:b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Security Automation </a:t>
            </a:r>
            <a:b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open-source community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0B9248F-5419-413D-B6C2-4AD99844DB80}"/>
              </a:ext>
            </a:extLst>
          </p:cNvPr>
          <p:cNvSpPr/>
          <p:nvPr/>
        </p:nvSpPr>
        <p:spPr>
          <a:xfrm>
            <a:off x="11077744" y="1917577"/>
            <a:ext cx="1081105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Peer-review new InSpec profiles developed by CMS contractors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BBCC25-E10C-4F43-A73C-77820DBBDB11}"/>
              </a:ext>
            </a:extLst>
          </p:cNvPr>
          <p:cNvSpPr/>
          <p:nvPr/>
        </p:nvSpPr>
        <p:spPr>
          <a:xfrm>
            <a:off x="11009394" y="4598546"/>
            <a:ext cx="1027357" cy="12772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Expand Heimdall to meet IUSG enterprise-level demands and new DevOps requirements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BF8EC0-CB9B-4A6F-8A36-6B20608ADF72}"/>
              </a:ext>
            </a:extLst>
          </p:cNvPr>
          <p:cNvSpPr/>
          <p:nvPr/>
        </p:nvSpPr>
        <p:spPr>
          <a:xfrm>
            <a:off x="9045772" y="5359177"/>
            <a:ext cx="144711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Support automated testing needs for ACT, CCIC, and DevOps Teams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C56521-811C-4E2D-802D-8722B77B5013}"/>
              </a:ext>
            </a:extLst>
          </p:cNvPr>
          <p:cNvSpPr/>
          <p:nvPr/>
        </p:nvSpPr>
        <p:spPr>
          <a:xfrm>
            <a:off x="7535960" y="4598546"/>
            <a:ext cx="1170872" cy="6001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Engage new CMS DevOps teams to incorporate tools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9BEC10F-65CA-4A3A-BBFA-DE959C4A9AEC}"/>
              </a:ext>
            </a:extLst>
          </p:cNvPr>
          <p:cNvSpPr/>
          <p:nvPr/>
        </p:nvSpPr>
        <p:spPr>
          <a:xfrm>
            <a:off x="7709734" y="1654756"/>
            <a:ext cx="1255900" cy="11079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Arial Narrow" panose="020B0606020202030204" pitchFamily="34" charset="0"/>
                <a:cs typeface="Arial" panose="020B0604020202020204" pitchFamily="34" charset="0"/>
              </a:rPr>
              <a:t>Continue Training to include Users &amp; Managers / Publish Best Practices, SOPs, and Checklists 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EFE41A76-C417-40C4-917D-757C1F0C3D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321751" y="3084925"/>
            <a:ext cx="466217" cy="4662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D75F7109-FDBE-4657-8765-897EFA63D2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549919" y="3988737"/>
            <a:ext cx="466217" cy="4662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5832DCE-2283-4D59-8F0D-CE8C3D0ADD40}"/>
              </a:ext>
            </a:extLst>
          </p:cNvPr>
          <p:cNvSpPr/>
          <p:nvPr/>
        </p:nvSpPr>
        <p:spPr>
          <a:xfrm>
            <a:off x="6552606" y="5031022"/>
            <a:ext cx="928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Lewin Group</a:t>
            </a:r>
          </a:p>
        </p:txBody>
      </p:sp>
    </p:spTree>
    <p:extLst>
      <p:ext uri="{BB962C8B-B14F-4D97-AF65-F5344CB8AC3E}">
        <p14:creationId xmlns:p14="http://schemas.microsoft.com/office/powerpoint/2010/main" val="411815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248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Wightman, Patrick M.</dc:creator>
  <cp:lastModifiedBy>Aronne, Eugene J.</cp:lastModifiedBy>
  <cp:revision>140</cp:revision>
  <cp:lastPrinted>2020-02-01T18:08:15Z</cp:lastPrinted>
  <dcterms:created xsi:type="dcterms:W3CDTF">2019-09-25T12:56:22Z</dcterms:created>
  <dcterms:modified xsi:type="dcterms:W3CDTF">2020-04-06T16:05:14Z</dcterms:modified>
</cp:coreProperties>
</file>