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8"/>
  </p:notesMasterIdLst>
  <p:sldIdLst>
    <p:sldId id="696" r:id="rId2"/>
    <p:sldId id="689" r:id="rId3"/>
    <p:sldId id="268" r:id="rId4"/>
    <p:sldId id="707" r:id="rId5"/>
    <p:sldId id="341" r:id="rId6"/>
    <p:sldId id="714" r:id="rId7"/>
  </p:sldIdLst>
  <p:sldSz cx="12192000" cy="6858000"/>
  <p:notesSz cx="7016750" cy="9302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B3"/>
    <a:srgbClr val="084A9C"/>
    <a:srgbClr val="D3D9E6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45" autoAdjust="0"/>
    <p:restoredTop sz="92910" autoAdjust="0"/>
  </p:normalViewPr>
  <p:slideViewPr>
    <p:cSldViewPr snapToGrid="0">
      <p:cViewPr>
        <p:scale>
          <a:sx n="75" d="100"/>
          <a:sy n="75" d="100"/>
        </p:scale>
        <p:origin x="782" y="1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0592" cy="466753"/>
          </a:xfrm>
          <a:prstGeom prst="rect">
            <a:avLst/>
          </a:prstGeom>
        </p:spPr>
        <p:txBody>
          <a:bodyPr vert="horz" lIns="93251" tIns="46625" rIns="93251" bIns="4662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4534" y="0"/>
            <a:ext cx="3040592" cy="466753"/>
          </a:xfrm>
          <a:prstGeom prst="rect">
            <a:avLst/>
          </a:prstGeom>
        </p:spPr>
        <p:txBody>
          <a:bodyPr vert="horz" lIns="93251" tIns="46625" rIns="93251" bIns="46625" rtlCol="0"/>
          <a:lstStyle>
            <a:lvl1pPr algn="r">
              <a:defRPr sz="1200"/>
            </a:lvl1pPr>
          </a:lstStyle>
          <a:p>
            <a:fld id="{2E93DE42-33CF-4925-854B-211612B97874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78475" cy="3138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51" tIns="46625" rIns="93251" bIns="4662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6948"/>
            <a:ext cx="5613400" cy="3662958"/>
          </a:xfrm>
          <a:prstGeom prst="rect">
            <a:avLst/>
          </a:prstGeom>
        </p:spPr>
        <p:txBody>
          <a:bodyPr vert="horz" lIns="93251" tIns="46625" rIns="93251" bIns="4662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5998"/>
            <a:ext cx="3040592" cy="466752"/>
          </a:xfrm>
          <a:prstGeom prst="rect">
            <a:avLst/>
          </a:prstGeom>
        </p:spPr>
        <p:txBody>
          <a:bodyPr vert="horz" lIns="93251" tIns="46625" rIns="93251" bIns="4662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4534" y="8835998"/>
            <a:ext cx="3040592" cy="466752"/>
          </a:xfrm>
          <a:prstGeom prst="rect">
            <a:avLst/>
          </a:prstGeom>
        </p:spPr>
        <p:txBody>
          <a:bodyPr vert="horz" lIns="93251" tIns="46625" rIns="93251" bIns="46625" rtlCol="0" anchor="b"/>
          <a:lstStyle>
            <a:lvl1pPr algn="r">
              <a:defRPr sz="1200"/>
            </a:lvl1pPr>
          </a:lstStyle>
          <a:p>
            <a:fld id="{3B0E6F0F-1760-4375-9256-92371FEEC9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885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0E6F0F-1760-4375-9256-92371FEEC91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100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0E6F0F-1760-4375-9256-92371FEEC91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514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0E6F0F-1760-4375-9256-92371FEEC91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241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DECD5-C7E0-4025-8639-9D50026B8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1F80B9-6EC6-46A4-AB20-A6137903B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C7E65-DB0A-4CB4-9AFF-1759A1A0E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26E7-A32B-4776-8FD1-34ED48813E19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5787C-BEE7-468A-BCB3-B4CB7DEC0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E03F6-374C-429D-937B-6D51C3FE8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6AD5-B87B-4498-A034-6651485210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99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76B27-C6BB-4B33-AFB8-DF54C682C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221E5-B191-4B09-B9F9-CAEE7B1BD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AD299-88B7-43E3-A215-88DE885AD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DCB7-3F98-41DD-8428-FAC6A30E1E01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B2B61-355B-4426-B988-F5FE75510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B1A8A-06DF-4F59-863F-877A5E473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6AD5-B87B-4498-A034-6651485210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986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4541D6-311D-41E8-98BC-5C7B4EB3A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7268D9-81EA-47D9-B262-57F4B5D1E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85C6F-71EE-4ACA-8A6D-FD13C1599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681A0-478D-4A52-8B5E-247648E07731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5B79F-05D5-438D-8154-0FAF642FC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95C7E-DD3F-443B-9F65-28D429355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6AD5-B87B-4498-A034-6651485210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943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B8980-0B82-47F8-B372-F0EBEFAEDB84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39277" y="6456368"/>
            <a:ext cx="2743200" cy="365125"/>
          </a:xfrm>
        </p:spPr>
        <p:txBody>
          <a:bodyPr anchor="b"/>
          <a:lstStyle/>
          <a:p>
            <a:fld id="{4359AE77-9E3E-3745-A21B-91943836B2D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2192000" cy="552091"/>
          </a:xfrm>
          <a:prstGeom prst="rect">
            <a:avLst/>
          </a:prstGeom>
          <a:solidFill>
            <a:srgbClr val="084A9C"/>
          </a:solidFill>
          <a:effectLst>
            <a:outerShdw dist="76200" dir="5640000" algn="tl" rotWithShape="0">
              <a:srgbClr val="FFD004"/>
            </a:outerShdw>
          </a:effectLst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Content Placeholder 11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55209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2097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7A903-96BF-4C64-8EBD-41ADF8047119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39277" y="6456368"/>
            <a:ext cx="2743200" cy="365125"/>
          </a:xfrm>
        </p:spPr>
        <p:txBody>
          <a:bodyPr anchor="b"/>
          <a:lstStyle/>
          <a:p>
            <a:fld id="{4359AE77-9E3E-3745-A21B-91943836B2D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2192000" cy="1204913"/>
          </a:xfrm>
          <a:prstGeom prst="rect">
            <a:avLst/>
          </a:prstGeom>
          <a:solidFill>
            <a:srgbClr val="084A9C"/>
          </a:solidFill>
          <a:effectLst>
            <a:outerShdw dist="76200" dir="5640000" algn="tl" rotWithShape="0">
              <a:srgbClr val="FFD004"/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Content Placeholder 11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204913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3143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4"/>
            <a:ext cx="10972800" cy="4165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1059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lear slide w/image o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04887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1B2FA-BD93-4E51-A76A-FCA306196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4C8AE-8090-44D3-BF6C-DA01BFADB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2E54D-8B2A-4682-AD4E-67F621D8C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D92B-30AE-4F61-AD42-AAEFC5A969C9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05D41-5D8C-4887-90C2-B25011659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ACD5D-E716-4DC2-80EB-BF13DC593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6AD5-B87B-4498-A034-6651485210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846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F02A4-E9B4-4707-BA68-C9D26FD91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1B131-9F92-43C4-9F0A-035C96825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77D83-3968-4892-9655-0E819AA2C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6BCC-4D95-4CBB-BA63-B0D6F5290FD2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3B4B8-CC05-4C2C-9247-A703A3632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40B3C-291D-40B5-B9E4-9D77B2F75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6AD5-B87B-4498-A034-6651485210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266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51809-B166-49CB-9B1A-0E5056A26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69677-7B1C-4F47-BE07-ABE892720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F8B9E5-96FC-46C3-9455-DA1B401E3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BB16E-F2DD-40B4-BFD7-DC96637A6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26E0-20AB-4AA9-98C1-834F4B70AE7F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62162-CA73-4447-B34C-2CEF3CD98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3DBC9-4A62-418B-B857-ACD1DA0B7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6AD5-B87B-4498-A034-6651485210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86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D9AE-B093-4F48-8E78-C19F0C4C1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8E6B6-513F-4942-81B4-4E3751FE5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D057A7-DD7E-4DB6-9A3D-B5B48A354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69FED1-0885-4E8A-A2AA-336879A42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7C716-24DC-4C55-AAAB-8FEEAA0371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27D126-615E-4F7D-ABD3-115012EE6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79C3-9A02-45EE-B9C9-BBCBD49EDC80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42AE73-B1A5-469A-8791-C67F400FD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888055-9EE2-464F-A279-501CA36C8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6AD5-B87B-4498-A034-6651485210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428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42154-A320-4CA4-84D4-FA0272D6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9F7699-7EAD-4CCC-9680-A0CEA38C1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CD9C-9C2B-41CD-BE2D-597CD0361174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B9C2AB-1B9D-4284-8D17-E1E64343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B4A8CF-C44B-4665-B64A-349EED1B2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6AD5-B87B-4498-A034-6651485210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86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076B23-90FD-4A29-90D7-604DCA7D2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8636-3666-41CD-A0FD-3FE9F417CFED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52419B-9A34-499B-92E3-2C04E57EA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30029-FF3C-4AAB-A492-65B59B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6AD5-B87B-4498-A034-6651485210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595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EA61C-AB7A-4EB5-83CD-46E98AF54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90717-445A-4548-90EF-4C41F280A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A8EE3-8C13-41A4-B163-C3CC1CBF8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6B10A-CF5A-4F46-BB62-1747C2680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6730-B571-4218-88C0-5E8563835BAC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A666F-D100-45E9-961D-2C7F07B17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5C104-B775-4045-9A90-CD5F95B77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6AD5-B87B-4498-A034-6651485210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894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F79D6-08F4-4DB2-952C-02BF5E333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A279B2-4C45-4A27-8C1C-8E0628CD4F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7F685F-99DE-4686-AFF7-4F8BA837C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1C73E-3FBF-4422-96B7-AF68E5C66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3249-DBB5-435D-902C-8F7F52B234C3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E7842-4D2A-475B-A308-F156ED06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E67DA-E741-44AE-954C-7B4B7FDC6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6AD5-B87B-4498-A034-6651485210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629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8A6910-17F7-40F5-952C-5C36E9FFA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C2AA7-A0F8-49D0-8FF4-FFB5A5C46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D9A27-EFC9-4093-9F63-137411E11D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2C8CD-9D75-420A-81F7-6A48AE527A1F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EFEC8-2B34-4FD4-91B2-81813742F1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2C08B-4AE8-4E29-8645-F5E7F3086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01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F6AD5-B87B-4498-A034-6651485210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22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3" r:id="rId13"/>
    <p:sldLayoutId id="2147483661" r:id="rId14"/>
    <p:sldLayoutId id="2147483662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evsecops.org/blog/2016/5/20/-security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mitre.github.io/heimdall-lite/" TargetMode="External"/><Relationship Id="rId13" Type="http://schemas.openxmlformats.org/officeDocument/2006/relationships/image" Target="../media/image3.emf"/><Relationship Id="rId18" Type="http://schemas.openxmlformats.org/officeDocument/2006/relationships/hyperlink" Target="https://rubygems.org/gems/heimdall_tools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confluence.cms.gov/display/ISPGOPS/ISPG+DevSecOps+Research" TargetMode="External"/><Relationship Id="rId12" Type="http://schemas.openxmlformats.org/officeDocument/2006/relationships/hyperlink" Target="https://github.com/orgs/CMSgov/teams/ispg/repositories" TargetMode="External"/><Relationship Id="rId17" Type="http://schemas.openxmlformats.org/officeDocument/2006/relationships/hyperlink" Target="https://github.com/mitre/heimdall_tools" TargetMode="External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rubygems.org/gems/inspec_tools" TargetMode="External"/><Relationship Id="rId20" Type="http://schemas.openxmlformats.org/officeDocument/2006/relationships/image" Target="../media/image5.sv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cms.gov/Research-Statistics-Data-and-Systems/CMS-Information-Technology/InformationSecurity/Downloads/DevSecOps-Checklist.pdf" TargetMode="External"/><Relationship Id="rId11" Type="http://schemas.openxmlformats.org/officeDocument/2006/relationships/hyperlink" Target="https://mitre-inspec-advanced-developer.netlify.com/" TargetMode="External"/><Relationship Id="rId5" Type="http://schemas.openxmlformats.org/officeDocument/2006/relationships/hyperlink" Target="https://github.com/mitre" TargetMode="External"/><Relationship Id="rId15" Type="http://schemas.openxmlformats.org/officeDocument/2006/relationships/hyperlink" Target="https://mitre.github.io/inspec_tools/" TargetMode="External"/><Relationship Id="rId10" Type="http://schemas.openxmlformats.org/officeDocument/2006/relationships/hyperlink" Target="https://mitre-inspec-developer.netlify.com/" TargetMode="External"/><Relationship Id="rId19" Type="http://schemas.openxmlformats.org/officeDocument/2006/relationships/image" Target="../media/image4.png"/><Relationship Id="rId4" Type="http://schemas.openxmlformats.org/officeDocument/2006/relationships/image" Target="../media/image2.svg"/><Relationship Id="rId9" Type="http://schemas.openxmlformats.org/officeDocument/2006/relationships/hyperlink" Target="https://github.com/mitre/heimdall" TargetMode="External"/><Relationship Id="rId14" Type="http://schemas.openxmlformats.org/officeDocument/2006/relationships/hyperlink" Target="https://camo.githubusercontent.com/fb8384706fec89c6534ce815b049a86afce2c898/68747470733a2f2f696d672e736869656c64732e696f2f646f636b65722f70756c6c732f6d697472652f6865696d64616c6c3f6c6162656c3d446f636b657225323048756225323050756c6c73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mitre.github.io/heimdall-lite/" TargetMode="External"/><Relationship Id="rId13" Type="http://schemas.openxmlformats.org/officeDocument/2006/relationships/image" Target="../media/image3.emf"/><Relationship Id="rId18" Type="http://schemas.openxmlformats.org/officeDocument/2006/relationships/hyperlink" Target="https://rubygems.org/gems/heimdall_tools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confluence.cms.gov/display/ISPGOPS/ISPG+DevSecOps+Research" TargetMode="External"/><Relationship Id="rId12" Type="http://schemas.openxmlformats.org/officeDocument/2006/relationships/hyperlink" Target="https://github.com/orgs/CMSgov/teams/ispg/repositories" TargetMode="External"/><Relationship Id="rId17" Type="http://schemas.openxmlformats.org/officeDocument/2006/relationships/hyperlink" Target="https://github.com/mitre/heimdall_tools" TargetMode="External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rubygems.org/gems/inspec_tools" TargetMode="External"/><Relationship Id="rId20" Type="http://schemas.openxmlformats.org/officeDocument/2006/relationships/image" Target="../media/image5.sv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cms.gov/Research-Statistics-Data-and-Systems/CMS-Information-Technology/InformationSecurity/Downloads/DevSecOps-Checklist.pdf" TargetMode="External"/><Relationship Id="rId11" Type="http://schemas.openxmlformats.org/officeDocument/2006/relationships/hyperlink" Target="https://mitre-inspec-advanced-developer.netlify.com/" TargetMode="External"/><Relationship Id="rId5" Type="http://schemas.openxmlformats.org/officeDocument/2006/relationships/hyperlink" Target="https://github.com/mitre" TargetMode="External"/><Relationship Id="rId15" Type="http://schemas.openxmlformats.org/officeDocument/2006/relationships/hyperlink" Target="https://mitre.github.io/inspec_tools/" TargetMode="External"/><Relationship Id="rId10" Type="http://schemas.openxmlformats.org/officeDocument/2006/relationships/hyperlink" Target="https://mitre-inspec-developer.netlify.com/" TargetMode="External"/><Relationship Id="rId19" Type="http://schemas.openxmlformats.org/officeDocument/2006/relationships/image" Target="../media/image4.png"/><Relationship Id="rId4" Type="http://schemas.openxmlformats.org/officeDocument/2006/relationships/image" Target="../media/image2.svg"/><Relationship Id="rId9" Type="http://schemas.openxmlformats.org/officeDocument/2006/relationships/hyperlink" Target="https://github.com/mitre/heimdall" TargetMode="External"/><Relationship Id="rId14" Type="http://schemas.openxmlformats.org/officeDocument/2006/relationships/hyperlink" Target="https://camo.githubusercontent.com/fb8384706fec89c6534ce815b049a86afce2c898/68747470733a2f2f696d672e736869656c64732e696f2f646f636b65722f70756c6c732f6d697472652f6865696d64616c6c3f6c6162656c3d446f636b657225323048756225323050756c6c7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2E000F-9A93-4598-BE61-9BE8A8BD0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524" y="1709738"/>
            <a:ext cx="11048252" cy="2852737"/>
          </a:xfrm>
        </p:spPr>
        <p:txBody>
          <a:bodyPr/>
          <a:lstStyle/>
          <a:p>
            <a:r>
              <a:rPr lang="en-US" dirty="0"/>
              <a:t>ISPG DevSecOps Program Overview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519BEE-6E5A-415E-8B23-638E8FF7E3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D718C5-8D40-4DD3-B318-7B51E8EE9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AE77-9E3E-3745-A21B-91943836B2D6}" type="slidenum">
              <a:rPr lang="en-US" smtClean="0"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867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3EEF5-0467-42E5-92F8-F6B57EE1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AE77-9E3E-3745-A21B-91943836B2D6}" type="slidenum">
              <a:rPr lang="en-US" smtClean="0"/>
              <a:t>1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2C4B53-06B8-4152-9CA1-BBDF59D20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Shifting Security Left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51D4DDAC-5C63-459B-BEE7-C8CFFB384C6D}"/>
              </a:ext>
            </a:extLst>
          </p:cNvPr>
          <p:cNvSpPr/>
          <p:nvPr/>
        </p:nvSpPr>
        <p:spPr>
          <a:xfrm rot="5400000">
            <a:off x="5736335" y="-1781150"/>
            <a:ext cx="1295036" cy="8142751"/>
          </a:xfrm>
          <a:prstGeom prst="downArrow">
            <a:avLst/>
          </a:prstGeom>
          <a:solidFill>
            <a:srgbClr val="CCFFCC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F22249-2E24-42FC-A97A-C10D2766D506}"/>
              </a:ext>
            </a:extLst>
          </p:cNvPr>
          <p:cNvCxnSpPr/>
          <p:nvPr/>
        </p:nvCxnSpPr>
        <p:spPr bwMode="auto">
          <a:xfrm>
            <a:off x="5778876" y="3582265"/>
            <a:ext cx="797201" cy="566071"/>
          </a:xfrm>
          <a:prstGeom prst="straightConnector1">
            <a:avLst/>
          </a:prstGeom>
          <a:solidFill>
            <a:srgbClr val="B3D9FF"/>
          </a:solidFill>
          <a:ln w="12700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Rounded Rectangular Callout 2">
            <a:extLst>
              <a:ext uri="{FF2B5EF4-FFF2-40B4-BE49-F238E27FC236}">
                <a16:creationId xmlns:a16="http://schemas.microsoft.com/office/drawing/2014/main" id="{DA75D3D8-D3AC-4987-905F-5470CC847D14}"/>
              </a:ext>
            </a:extLst>
          </p:cNvPr>
          <p:cNvSpPr/>
          <p:nvPr/>
        </p:nvSpPr>
        <p:spPr bwMode="auto">
          <a:xfrm>
            <a:off x="3584515" y="2942726"/>
            <a:ext cx="5642807" cy="715090"/>
          </a:xfrm>
          <a:prstGeom prst="wedgeRoundRectCallout">
            <a:avLst>
              <a:gd name="adj1" fmla="val -23971"/>
              <a:gd name="adj2" fmla="val 49103"/>
              <a:gd name="adj3" fmla="val 16667"/>
            </a:avLst>
          </a:prstGeom>
          <a:solidFill>
            <a:srgbClr val="F0C3C2"/>
          </a:solidFill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68580" tIns="0" rIns="6858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solidFill>
                  <a:srgbClr val="000066"/>
                </a:solidFill>
                <a:latin typeface="Arial Narrow" pitchFamily="34" charset="0"/>
              </a:rPr>
              <a:t>Vulnerability Scanning</a:t>
            </a:r>
          </a:p>
          <a:p>
            <a:pPr algn="ctr"/>
            <a:r>
              <a:rPr lang="en-US" sz="1400" dirty="0">
                <a:solidFill>
                  <a:srgbClr val="000066"/>
                </a:solidFill>
                <a:latin typeface="Arial Narrow" pitchFamily="34" charset="0"/>
              </a:rPr>
              <a:t>Configuration Settings Compliance</a:t>
            </a:r>
          </a:p>
          <a:p>
            <a:pPr algn="ctr"/>
            <a:r>
              <a:rPr lang="en-US" sz="1400" dirty="0">
                <a:solidFill>
                  <a:srgbClr val="000066"/>
                </a:solidFill>
                <a:latin typeface="Arial Narrow" pitchFamily="34" charset="0"/>
              </a:rPr>
              <a:t>Least Functionality </a:t>
            </a: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263EC4F9-C46D-4208-B3E5-2811BFDC1F12}"/>
              </a:ext>
            </a:extLst>
          </p:cNvPr>
          <p:cNvSpPr/>
          <p:nvPr/>
        </p:nvSpPr>
        <p:spPr>
          <a:xfrm>
            <a:off x="1314697" y="3849406"/>
            <a:ext cx="1644704" cy="515959"/>
          </a:xfrm>
          <a:prstGeom prst="chevron">
            <a:avLst/>
          </a:prstGeom>
          <a:ln w="254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0" vert="horz" wrap="square" lIns="0" tIns="68314" rIns="80858" bIns="68315" numCol="1" spcCol="1270" rtlCol="0" anchor="ctr" anchorCtr="0">
            <a:noAutofit/>
          </a:bodyPr>
          <a:lstStyle/>
          <a:p>
            <a:pPr algn="ctr" defTabSz="333375">
              <a:lnSpc>
                <a:spcPct val="90000"/>
              </a:lnSpc>
              <a:spcAft>
                <a:spcPct val="35000"/>
              </a:spcAft>
            </a:pPr>
            <a:r>
              <a:rPr lang="en-US" sz="1600" dirty="0">
                <a:solidFill>
                  <a:schemeClr val="tx1"/>
                </a:solidFill>
              </a:rPr>
              <a:t>Commit</a:t>
            </a: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1CA0AB0D-DACF-4D7F-B5EC-99D8D15AE326}"/>
              </a:ext>
            </a:extLst>
          </p:cNvPr>
          <p:cNvSpPr/>
          <p:nvPr/>
        </p:nvSpPr>
        <p:spPr>
          <a:xfrm>
            <a:off x="2959401" y="3849406"/>
            <a:ext cx="1644704" cy="515959"/>
          </a:xfrm>
          <a:prstGeom prst="chevron">
            <a:avLst/>
          </a:prstGeom>
          <a:ln w="254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0" tIns="68314" rIns="80858" bIns="68315" numCol="1" spcCol="1270" rtlCol="0" anchor="ctr" anchorCtr="0">
            <a:noAutofit/>
          </a:bodyPr>
          <a:lstStyle/>
          <a:p>
            <a:pPr algn="ctr" defTabSz="333375">
              <a:lnSpc>
                <a:spcPct val="90000"/>
              </a:lnSpc>
              <a:spcAft>
                <a:spcPct val="35000"/>
              </a:spcAft>
            </a:pPr>
            <a:r>
              <a:rPr lang="en-US" sz="1600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52FB6726-3FB9-4CA9-BA77-2B5A3F81D6DD}"/>
              </a:ext>
            </a:extLst>
          </p:cNvPr>
          <p:cNvSpPr/>
          <p:nvPr/>
        </p:nvSpPr>
        <p:spPr>
          <a:xfrm>
            <a:off x="4590105" y="3849406"/>
            <a:ext cx="1644704" cy="515959"/>
          </a:xfrm>
          <a:prstGeom prst="chevron">
            <a:avLst/>
          </a:prstGeom>
          <a:ln w="254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0" vert="horz" wrap="square" lIns="0" tIns="68314" rIns="80858" bIns="68315" numCol="1" spcCol="1270" rtlCol="0" anchor="ctr" anchorCtr="0">
            <a:noAutofit/>
          </a:bodyPr>
          <a:lstStyle/>
          <a:p>
            <a:pPr algn="ctr" defTabSz="333375">
              <a:lnSpc>
                <a:spcPct val="90000"/>
              </a:lnSpc>
              <a:spcAft>
                <a:spcPct val="35000"/>
              </a:spcAft>
            </a:pPr>
            <a:r>
              <a:rPr lang="en-US" sz="1600" dirty="0">
                <a:solidFill>
                  <a:schemeClr val="tx1"/>
                </a:solidFill>
              </a:rPr>
              <a:t>Unit Test</a:t>
            </a: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7EEF127D-8A6A-4B48-BDA1-1537820124FF}"/>
              </a:ext>
            </a:extLst>
          </p:cNvPr>
          <p:cNvSpPr/>
          <p:nvPr/>
        </p:nvSpPr>
        <p:spPr>
          <a:xfrm>
            <a:off x="6234809" y="3842281"/>
            <a:ext cx="1644704" cy="515959"/>
          </a:xfrm>
          <a:prstGeom prst="chevron">
            <a:avLst/>
          </a:prstGeom>
          <a:ln w="254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0" tIns="68314" rIns="80858" bIns="68315" numCol="1" spcCol="1270" rtlCol="0" anchor="ctr" anchorCtr="0">
            <a:noAutofit/>
          </a:bodyPr>
          <a:lstStyle/>
          <a:p>
            <a:pPr algn="ctr" defTabSz="333375">
              <a:lnSpc>
                <a:spcPct val="90000"/>
              </a:lnSpc>
              <a:spcAft>
                <a:spcPct val="35000"/>
              </a:spcAft>
            </a:pPr>
            <a:r>
              <a:rPr lang="en-US" sz="1600" dirty="0">
                <a:solidFill>
                  <a:schemeClr val="tx1"/>
                </a:solidFill>
              </a:rPr>
              <a:t>Deploy</a:t>
            </a:r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7582A0E3-71D4-4668-AE01-1C2C691A88E0}"/>
              </a:ext>
            </a:extLst>
          </p:cNvPr>
          <p:cNvSpPr/>
          <p:nvPr/>
        </p:nvSpPr>
        <p:spPr>
          <a:xfrm>
            <a:off x="7865515" y="3828097"/>
            <a:ext cx="1644704" cy="515959"/>
          </a:xfrm>
          <a:prstGeom prst="chevron">
            <a:avLst/>
          </a:prstGeom>
          <a:ln w="254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0" vert="horz" wrap="square" lIns="0" tIns="68314" rIns="80858" bIns="68315" numCol="1" spcCol="1270" rtlCol="0" anchor="ctr" anchorCtr="0">
            <a:noAutofit/>
          </a:bodyPr>
          <a:lstStyle/>
          <a:p>
            <a:pPr algn="ctr" defTabSz="333375">
              <a:lnSpc>
                <a:spcPct val="90000"/>
              </a:lnSpc>
              <a:spcAft>
                <a:spcPct val="35000"/>
              </a:spcAft>
            </a:pPr>
            <a:r>
              <a:rPr lang="en-US" sz="1600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B1154F9E-6D6D-48A9-9E7B-C8AC1D1B1A8D}"/>
              </a:ext>
            </a:extLst>
          </p:cNvPr>
          <p:cNvSpPr/>
          <p:nvPr/>
        </p:nvSpPr>
        <p:spPr>
          <a:xfrm>
            <a:off x="9510218" y="3849406"/>
            <a:ext cx="1644704" cy="515959"/>
          </a:xfrm>
          <a:prstGeom prst="chevron">
            <a:avLst/>
          </a:prstGeom>
          <a:ln w="254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0" tIns="68314" rIns="80858" bIns="68315" numCol="1" spcCol="1270" rtlCol="0" anchor="ctr" anchorCtr="0">
            <a:noAutofit/>
          </a:bodyPr>
          <a:lstStyle/>
          <a:p>
            <a:pPr algn="ctr" defTabSz="333375">
              <a:lnSpc>
                <a:spcPct val="90000"/>
              </a:lnSpc>
              <a:spcAft>
                <a:spcPct val="35000"/>
              </a:spcAft>
            </a:pPr>
            <a:r>
              <a:rPr lang="en-US" sz="1600" dirty="0">
                <a:solidFill>
                  <a:schemeClr val="tx1"/>
                </a:solidFill>
              </a:rPr>
              <a:t>Prod Deploy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9825B2-BE9C-4905-A1FD-23712ECD84B1}"/>
              </a:ext>
            </a:extLst>
          </p:cNvPr>
          <p:cNvCxnSpPr>
            <a:cxnSpLocks/>
          </p:cNvCxnSpPr>
          <p:nvPr/>
        </p:nvCxnSpPr>
        <p:spPr>
          <a:xfrm>
            <a:off x="1314697" y="4963630"/>
            <a:ext cx="4547527" cy="0"/>
          </a:xfrm>
          <a:prstGeom prst="straightConnector1">
            <a:avLst/>
          </a:prstGeom>
          <a:ln w="25400"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C879EC-E088-4252-9DC6-06B5735373B0}"/>
              </a:ext>
            </a:extLst>
          </p:cNvPr>
          <p:cNvCxnSpPr>
            <a:cxnSpLocks/>
          </p:cNvCxnSpPr>
          <p:nvPr/>
        </p:nvCxnSpPr>
        <p:spPr>
          <a:xfrm flipV="1">
            <a:off x="5862223" y="4358239"/>
            <a:ext cx="0" cy="605391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7372C44-1521-4870-A65F-3D3FC5B6F49D}"/>
              </a:ext>
            </a:extLst>
          </p:cNvPr>
          <p:cNvSpPr txBox="1"/>
          <p:nvPr/>
        </p:nvSpPr>
        <p:spPr>
          <a:xfrm>
            <a:off x="1384611" y="4658094"/>
            <a:ext cx="2200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Continuous Integration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B73DFA1-083A-4A3C-B536-361E3242114D}"/>
              </a:ext>
            </a:extLst>
          </p:cNvPr>
          <p:cNvCxnSpPr>
            <a:cxnSpLocks/>
          </p:cNvCxnSpPr>
          <p:nvPr/>
        </p:nvCxnSpPr>
        <p:spPr>
          <a:xfrm>
            <a:off x="1314697" y="5491523"/>
            <a:ext cx="8195521" cy="0"/>
          </a:xfrm>
          <a:prstGeom prst="straightConnector1">
            <a:avLst/>
          </a:prstGeom>
          <a:ln w="25400"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7D89EF-EF9F-4FE6-96DC-3534C700E2FC}"/>
              </a:ext>
            </a:extLst>
          </p:cNvPr>
          <p:cNvCxnSpPr>
            <a:cxnSpLocks/>
          </p:cNvCxnSpPr>
          <p:nvPr/>
        </p:nvCxnSpPr>
        <p:spPr>
          <a:xfrm flipV="1">
            <a:off x="9510217" y="4365366"/>
            <a:ext cx="0" cy="1126157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7ED0C45-D249-4186-837A-32A60A84E1EA}"/>
              </a:ext>
            </a:extLst>
          </p:cNvPr>
          <p:cNvSpPr txBox="1"/>
          <p:nvPr/>
        </p:nvSpPr>
        <p:spPr>
          <a:xfrm>
            <a:off x="1314697" y="5201312"/>
            <a:ext cx="209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Continuous Delivery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BEEE646-DF78-49E1-99A7-EC0EA0AE87A5}"/>
              </a:ext>
            </a:extLst>
          </p:cNvPr>
          <p:cNvCxnSpPr>
            <a:cxnSpLocks/>
          </p:cNvCxnSpPr>
          <p:nvPr/>
        </p:nvCxnSpPr>
        <p:spPr>
          <a:xfrm flipV="1">
            <a:off x="1314694" y="6076160"/>
            <a:ext cx="9713939" cy="1"/>
          </a:xfrm>
          <a:prstGeom prst="straightConnector1">
            <a:avLst/>
          </a:prstGeom>
          <a:ln w="25400"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723FB28-53C8-4AF5-B6BD-A7282D592E15}"/>
              </a:ext>
            </a:extLst>
          </p:cNvPr>
          <p:cNvSpPr txBox="1"/>
          <p:nvPr/>
        </p:nvSpPr>
        <p:spPr>
          <a:xfrm>
            <a:off x="1400063" y="5705601"/>
            <a:ext cx="2297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Continuous Deployment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C2F4A4-B985-45BE-9324-BC0E617D28AC}"/>
              </a:ext>
            </a:extLst>
          </p:cNvPr>
          <p:cNvSpPr txBox="1"/>
          <p:nvPr/>
        </p:nvSpPr>
        <p:spPr>
          <a:xfrm>
            <a:off x="5670837" y="4949053"/>
            <a:ext cx="1001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Approval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E26B92-8DEB-4196-A495-252227279178}"/>
              </a:ext>
            </a:extLst>
          </p:cNvPr>
          <p:cNvSpPr txBox="1"/>
          <p:nvPr/>
        </p:nvSpPr>
        <p:spPr>
          <a:xfrm>
            <a:off x="9299300" y="5478089"/>
            <a:ext cx="1033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Approval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9161C56-7637-471A-B7BA-F10334791216}"/>
              </a:ext>
            </a:extLst>
          </p:cNvPr>
          <p:cNvSpPr/>
          <p:nvPr/>
        </p:nvSpPr>
        <p:spPr>
          <a:xfrm>
            <a:off x="3260770" y="1959550"/>
            <a:ext cx="3427529" cy="663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</a:pPr>
            <a:r>
              <a:rPr lang="en-US" sz="1600" b="1" dirty="0"/>
              <a:t>“</a:t>
            </a:r>
            <a:r>
              <a:rPr lang="en-US" sz="1600" b="1" u="sng" dirty="0">
                <a:hlinkClick r:id="rId2"/>
              </a:rPr>
              <a:t>Shifting Security to the Left</a:t>
            </a:r>
            <a:r>
              <a:rPr lang="en-US" sz="1600" b="1" dirty="0"/>
              <a:t>” </a:t>
            </a:r>
            <a:br>
              <a:rPr lang="en-US" sz="1600" b="1" dirty="0"/>
            </a:br>
            <a:r>
              <a:rPr lang="en-US" sz="1600" b="1" dirty="0"/>
              <a:t>Earlier detection, cheaper to fix.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73F826-2830-488F-AE89-47AAD369A8AE}"/>
              </a:ext>
            </a:extLst>
          </p:cNvPr>
          <p:cNvSpPr/>
          <p:nvPr/>
        </p:nvSpPr>
        <p:spPr>
          <a:xfrm>
            <a:off x="7343380" y="1959550"/>
            <a:ext cx="3111846" cy="663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450"/>
              </a:spcAft>
              <a:buSzPts val="2000"/>
            </a:pP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Reduced analysis time for root cause of security defects</a:t>
            </a:r>
            <a:endParaRPr lang="en-US" sz="1600" b="1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DAF030A-E9C4-0842-9AD3-98C45839BA14}"/>
              </a:ext>
            </a:extLst>
          </p:cNvPr>
          <p:cNvSpPr/>
          <p:nvPr/>
        </p:nvSpPr>
        <p:spPr>
          <a:xfrm>
            <a:off x="2715065" y="3243280"/>
            <a:ext cx="1023491" cy="506163"/>
          </a:xfrm>
          <a:prstGeom prst="roundRect">
            <a:avLst/>
          </a:prstGeom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Static</a:t>
            </a:r>
            <a:endParaRPr lang="en-US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74139744-6568-B943-84EF-60E08C78404A}"/>
              </a:ext>
            </a:extLst>
          </p:cNvPr>
          <p:cNvSpPr/>
          <p:nvPr/>
        </p:nvSpPr>
        <p:spPr>
          <a:xfrm>
            <a:off x="9083595" y="3243280"/>
            <a:ext cx="1023491" cy="506163"/>
          </a:xfrm>
          <a:prstGeom prst="roundRect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Dynamic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245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A6A8B989-CC01-4234-A0D1-7468D97E1E9A}"/>
              </a:ext>
            </a:extLst>
          </p:cNvPr>
          <p:cNvSpPr/>
          <p:nvPr/>
        </p:nvSpPr>
        <p:spPr>
          <a:xfrm>
            <a:off x="-179" y="977448"/>
            <a:ext cx="12192000" cy="5878137"/>
          </a:xfrm>
          <a:prstGeom prst="rect">
            <a:avLst/>
          </a:prstGeom>
          <a:solidFill>
            <a:srgbClr val="DAE3F3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497AFFCF-72A2-40E8-BF04-77F5952B8541}"/>
              </a:ext>
            </a:extLst>
          </p:cNvPr>
          <p:cNvSpPr txBox="1">
            <a:spLocks/>
          </p:cNvSpPr>
          <p:nvPr/>
        </p:nvSpPr>
        <p:spPr>
          <a:xfrm>
            <a:off x="4774" y="2415"/>
            <a:ext cx="12187226" cy="1005944"/>
          </a:xfrm>
          <a:prstGeom prst="rect">
            <a:avLst/>
          </a:prstGeom>
          <a:solidFill>
            <a:srgbClr val="084A9C"/>
          </a:solidFill>
        </p:spPr>
        <p:txBody>
          <a:bodyPr vert="horz" lIns="48813" tIns="88658" rIns="48813" bIns="44329" rtlCol="0" anchor="ctr">
            <a:noAutofit/>
          </a:bodyPr>
          <a:lstStyle>
            <a:lvl1pPr algn="ctr" defTabSz="13411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952286" lvl="3"/>
            <a:r>
              <a:rPr lang="en-US" sz="3200" b="1" dirty="0">
                <a:solidFill>
                  <a:schemeClr val="bg1"/>
                </a:solidFill>
              </a:rPr>
              <a:t>Building Security into DevOps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2400" b="1" i="1" dirty="0">
                <a:solidFill>
                  <a:schemeClr val="bg1"/>
                </a:solidFill>
              </a:rPr>
              <a:t>Preventing vulnerable applications from reaching production, sprint to sprint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66F31F0-927D-409D-916C-E18AF9E74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6312" y="211489"/>
            <a:ext cx="1509620" cy="60236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021928F2-3B52-4A34-B012-120324CF6D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061" y="1092861"/>
            <a:ext cx="2533380" cy="506574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9DCC0B5-939E-4ADD-89AE-B1B05CBE6F4C}"/>
              </a:ext>
            </a:extLst>
          </p:cNvPr>
          <p:cNvSpPr/>
          <p:nvPr/>
        </p:nvSpPr>
        <p:spPr>
          <a:xfrm>
            <a:off x="90470" y="1921329"/>
            <a:ext cx="2666573" cy="250371"/>
          </a:xfrm>
          <a:prstGeom prst="roundRect">
            <a:avLst>
              <a:gd name="adj" fmla="val 810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Content Placeholder 9">
            <a:extLst>
              <a:ext uri="{FF2B5EF4-FFF2-40B4-BE49-F238E27FC236}">
                <a16:creationId xmlns:a16="http://schemas.microsoft.com/office/drawing/2014/main" id="{0C3C186F-2EB4-404B-AD9D-B1B69ABEE3F5}"/>
              </a:ext>
            </a:extLst>
          </p:cNvPr>
          <p:cNvSpPr txBox="1">
            <a:spLocks/>
          </p:cNvSpPr>
          <p:nvPr/>
        </p:nvSpPr>
        <p:spPr>
          <a:xfrm>
            <a:off x="2961995" y="1171958"/>
            <a:ext cx="9012246" cy="53006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Why? </a:t>
            </a:r>
          </a:p>
          <a:p>
            <a:pPr lvl="1" algn="l"/>
            <a:r>
              <a:rPr lang="en-US" sz="2400" b="1" u="sng" dirty="0"/>
              <a:t>Risk</a:t>
            </a:r>
            <a:r>
              <a:rPr lang="en-US" dirty="0"/>
              <a:t>: Faster deployments, while appealing:</a:t>
            </a:r>
          </a:p>
          <a:p>
            <a:pPr lvl="2" algn="l"/>
            <a:r>
              <a:rPr lang="en-US" b="1" dirty="0">
                <a:solidFill>
                  <a:srgbClr val="0066CC"/>
                </a:solidFill>
              </a:rPr>
              <a:t>can also lead to faster deployments of vulnerable applications</a:t>
            </a:r>
            <a:r>
              <a:rPr lang="en-US" dirty="0"/>
              <a:t>…</a:t>
            </a:r>
          </a:p>
          <a:p>
            <a:pPr lvl="2" algn="l"/>
            <a:r>
              <a:rPr lang="en-US" dirty="0"/>
              <a:t>leading to higher risk of unauthorized access to sensitive data</a:t>
            </a:r>
          </a:p>
          <a:p>
            <a:pPr lvl="1" algn="l"/>
            <a:r>
              <a:rPr lang="en-US" dirty="0"/>
              <a:t>Challenges for the:</a:t>
            </a:r>
          </a:p>
          <a:p>
            <a:pPr lvl="2" algn="l"/>
            <a:r>
              <a:rPr lang="en-US" b="1" dirty="0">
                <a:solidFill>
                  <a:srgbClr val="0066CC"/>
                </a:solidFill>
              </a:rPr>
              <a:t>ISSO</a:t>
            </a:r>
            <a:r>
              <a:rPr lang="en-US" dirty="0"/>
              <a:t>: to track changes and </a:t>
            </a:r>
            <a:r>
              <a:rPr lang="en-US" b="1" dirty="0">
                <a:solidFill>
                  <a:srgbClr val="0066CC"/>
                </a:solidFill>
              </a:rPr>
              <a:t>weigh security at the end of each sprint</a:t>
            </a:r>
          </a:p>
          <a:p>
            <a:pPr lvl="2" algn="l"/>
            <a:r>
              <a:rPr lang="en-US" b="1" dirty="0">
                <a:solidFill>
                  <a:srgbClr val="0066CC"/>
                </a:solidFill>
              </a:rPr>
              <a:t>Developer</a:t>
            </a:r>
            <a:r>
              <a:rPr lang="en-US" dirty="0"/>
              <a:t>: to receive timely, concise </a:t>
            </a:r>
            <a:r>
              <a:rPr lang="en-US" b="1" dirty="0">
                <a:solidFill>
                  <a:srgbClr val="0066CC"/>
                </a:solidFill>
              </a:rPr>
              <a:t>security defect information each time they code and build </a:t>
            </a:r>
          </a:p>
          <a:p>
            <a:pPr algn="l"/>
            <a:r>
              <a:rPr lang="en-US" dirty="0"/>
              <a:t>What needs to change?</a:t>
            </a:r>
          </a:p>
          <a:p>
            <a:pPr lvl="1" algn="l"/>
            <a:r>
              <a:rPr lang="en-US" dirty="0"/>
              <a:t>At the end of each sprint, the </a:t>
            </a:r>
            <a:r>
              <a:rPr lang="en-US" b="1" dirty="0">
                <a:solidFill>
                  <a:srgbClr val="0066CC"/>
                </a:solidFill>
              </a:rPr>
              <a:t>ISSO</a:t>
            </a:r>
            <a:r>
              <a:rPr lang="en-US" dirty="0"/>
              <a:t> </a:t>
            </a:r>
            <a:r>
              <a:rPr lang="en-US" u="sng" dirty="0"/>
              <a:t>and</a:t>
            </a:r>
            <a:r>
              <a:rPr lang="en-US" dirty="0"/>
              <a:t> </a:t>
            </a:r>
            <a:r>
              <a:rPr lang="en-US" b="1" dirty="0">
                <a:solidFill>
                  <a:srgbClr val="0066CC"/>
                </a:solidFill>
              </a:rPr>
              <a:t>developer</a:t>
            </a:r>
            <a:r>
              <a:rPr lang="en-US" dirty="0"/>
              <a:t> need to:</a:t>
            </a:r>
          </a:p>
          <a:p>
            <a:pPr lvl="2" algn="l"/>
            <a:r>
              <a:rPr lang="en-US" b="1" dirty="0">
                <a:solidFill>
                  <a:srgbClr val="0066CC"/>
                </a:solidFill>
              </a:rPr>
              <a:t>have confidence that the application about to be deployed is secure</a:t>
            </a:r>
          </a:p>
          <a:p>
            <a:pPr lvl="2" algn="l"/>
            <a:r>
              <a:rPr lang="en-US" b="1" dirty="0">
                <a:solidFill>
                  <a:srgbClr val="0066CC"/>
                </a:solidFill>
              </a:rPr>
              <a:t>make an informed security go-live decision at the end of each sprint </a:t>
            </a:r>
          </a:p>
          <a:p>
            <a:pPr algn="l"/>
            <a:r>
              <a:rPr lang="en-US" b="1" u="sng" dirty="0"/>
              <a:t>Benefit</a:t>
            </a:r>
            <a:r>
              <a:rPr lang="en-US" dirty="0"/>
              <a:t>: </a:t>
            </a:r>
          </a:p>
          <a:p>
            <a:pPr lvl="1" algn="l">
              <a:lnSpc>
                <a:spcPct val="100000"/>
              </a:lnSpc>
            </a:pPr>
            <a:r>
              <a:rPr lang="en-US" b="1" dirty="0">
                <a:solidFill>
                  <a:srgbClr val="0066CC"/>
                </a:solidFill>
              </a:rPr>
              <a:t>InSpec</a:t>
            </a:r>
            <a:r>
              <a:rPr lang="en-US" dirty="0"/>
              <a:t> is an </a:t>
            </a:r>
            <a:r>
              <a:rPr lang="en-US" sz="2100" b="1" dirty="0">
                <a:solidFill>
                  <a:srgbClr val="0066CC"/>
                </a:solidFill>
              </a:rPr>
              <a:t>open source </a:t>
            </a:r>
            <a:r>
              <a:rPr lang="en-US" dirty="0"/>
              <a:t>tool to make security testing </a:t>
            </a:r>
            <a:r>
              <a:rPr lang="en-US" sz="2100" b="1" dirty="0">
                <a:solidFill>
                  <a:srgbClr val="0066CC"/>
                </a:solidFill>
              </a:rPr>
              <a:t>easily accessible </a:t>
            </a:r>
            <a:r>
              <a:rPr lang="en-US" dirty="0"/>
              <a:t>to DevOps Teams</a:t>
            </a:r>
          </a:p>
          <a:p>
            <a:pPr lvl="1" algn="l">
              <a:lnSpc>
                <a:spcPct val="100000"/>
              </a:lnSpc>
            </a:pPr>
            <a:r>
              <a:rPr lang="en-US" sz="2100" b="1" dirty="0">
                <a:solidFill>
                  <a:srgbClr val="0066CC"/>
                </a:solidFill>
              </a:rPr>
              <a:t>Can be automated by DevOps Teams </a:t>
            </a:r>
            <a:r>
              <a:rPr lang="en-US" dirty="0"/>
              <a:t>at stage of the lifecycle, without requiring an enterprise solution</a:t>
            </a:r>
          </a:p>
          <a:p>
            <a:pPr lvl="2" algn="l"/>
            <a:endParaRPr lang="en-US" b="1" dirty="0">
              <a:solidFill>
                <a:srgbClr val="0066CC"/>
              </a:solidFill>
            </a:endParaRPr>
          </a:p>
          <a:p>
            <a:pPr algn="l"/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DC8B008-D2D4-4C4D-8B09-9791B4AA6AF7}"/>
              </a:ext>
            </a:extLst>
          </p:cNvPr>
          <p:cNvSpPr/>
          <p:nvPr/>
        </p:nvSpPr>
        <p:spPr>
          <a:xfrm>
            <a:off x="90470" y="3484219"/>
            <a:ext cx="2666573" cy="445523"/>
          </a:xfrm>
          <a:prstGeom prst="roundRect">
            <a:avLst>
              <a:gd name="adj" fmla="val 810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43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A6A8B989-CC01-4234-A0D1-7468D97E1E9A}"/>
              </a:ext>
            </a:extLst>
          </p:cNvPr>
          <p:cNvSpPr/>
          <p:nvPr/>
        </p:nvSpPr>
        <p:spPr>
          <a:xfrm>
            <a:off x="-179" y="977448"/>
            <a:ext cx="12192000" cy="5745241"/>
          </a:xfrm>
          <a:prstGeom prst="rect">
            <a:avLst/>
          </a:prstGeom>
          <a:solidFill>
            <a:srgbClr val="DAE3F3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FBBC128-10ED-4B82-A7D0-CD88A78C4F12}"/>
              </a:ext>
            </a:extLst>
          </p:cNvPr>
          <p:cNvGrpSpPr/>
          <p:nvPr/>
        </p:nvGrpSpPr>
        <p:grpSpPr>
          <a:xfrm>
            <a:off x="2837181" y="1209969"/>
            <a:ext cx="4973559" cy="5352796"/>
            <a:chOff x="2837181" y="1209969"/>
            <a:chExt cx="4973559" cy="521066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DFFE133-9A73-4D32-A245-002FE92758A3}"/>
                </a:ext>
              </a:extLst>
            </p:cNvPr>
            <p:cNvSpPr/>
            <p:nvPr/>
          </p:nvSpPr>
          <p:spPr>
            <a:xfrm>
              <a:off x="2837181" y="1210685"/>
              <a:ext cx="4182268" cy="5209953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2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Arrow: Pentagon 72">
              <a:extLst>
                <a:ext uri="{FF2B5EF4-FFF2-40B4-BE49-F238E27FC236}">
                  <a16:creationId xmlns:a16="http://schemas.microsoft.com/office/drawing/2014/main" id="{41DFBBD7-0D25-4B83-9842-AEF35431F41A}"/>
                </a:ext>
              </a:extLst>
            </p:cNvPr>
            <p:cNvSpPr/>
            <p:nvPr/>
          </p:nvSpPr>
          <p:spPr>
            <a:xfrm>
              <a:off x="6716287" y="1209969"/>
              <a:ext cx="1094453" cy="5209952"/>
            </a:xfrm>
            <a:prstGeom prst="homePlate">
              <a:avLst/>
            </a:prstGeom>
            <a:solidFill>
              <a:srgbClr val="D3D9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Title 4">
            <a:extLst>
              <a:ext uri="{FF2B5EF4-FFF2-40B4-BE49-F238E27FC236}">
                <a16:creationId xmlns:a16="http://schemas.microsoft.com/office/drawing/2014/main" id="{497AFFCF-72A2-40E8-BF04-77F5952B8541}"/>
              </a:ext>
            </a:extLst>
          </p:cNvPr>
          <p:cNvSpPr txBox="1">
            <a:spLocks/>
          </p:cNvSpPr>
          <p:nvPr/>
        </p:nvSpPr>
        <p:spPr>
          <a:xfrm>
            <a:off x="4774" y="2415"/>
            <a:ext cx="12187226" cy="1005944"/>
          </a:xfrm>
          <a:prstGeom prst="rect">
            <a:avLst/>
          </a:prstGeom>
          <a:solidFill>
            <a:srgbClr val="084A9C"/>
          </a:solidFill>
        </p:spPr>
        <p:txBody>
          <a:bodyPr vert="horz" lIns="48813" tIns="88658" rIns="48813" bIns="44329" rtlCol="0" anchor="ctr">
            <a:noAutofit/>
          </a:bodyPr>
          <a:lstStyle>
            <a:lvl1pPr algn="ctr" defTabSz="13411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952286" lvl="3"/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ISPG DevSecOps Overview</a:t>
            </a:r>
          </a:p>
          <a:p>
            <a:pPr marL="1952286" lvl="3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GOAL: Build Security into DevOps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66F31F0-927D-409D-916C-E18AF9E74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6312" y="211489"/>
            <a:ext cx="1509620" cy="602360"/>
          </a:xfrm>
          <a:prstGeom prst="rect">
            <a:avLst/>
          </a:prstGeom>
        </p:spPr>
      </p:pic>
      <p:sp>
        <p:nvSpPr>
          <p:cNvPr id="26" name="Title 4">
            <a:extLst>
              <a:ext uri="{FF2B5EF4-FFF2-40B4-BE49-F238E27FC236}">
                <a16:creationId xmlns:a16="http://schemas.microsoft.com/office/drawing/2014/main" id="{2FC0966D-10C9-4A09-981B-325A81480205}"/>
              </a:ext>
            </a:extLst>
          </p:cNvPr>
          <p:cNvSpPr txBox="1">
            <a:spLocks/>
          </p:cNvSpPr>
          <p:nvPr/>
        </p:nvSpPr>
        <p:spPr>
          <a:xfrm>
            <a:off x="4774" y="6562765"/>
            <a:ext cx="12187226" cy="295235"/>
          </a:xfrm>
          <a:prstGeom prst="rect">
            <a:avLst/>
          </a:prstGeom>
          <a:solidFill>
            <a:srgbClr val="FFC000"/>
          </a:solidFill>
        </p:spPr>
        <p:txBody>
          <a:bodyPr vert="horz" lIns="48813" tIns="0" rIns="48813" bIns="0" rtlCol="0" anchor="ctr">
            <a:noAutofit/>
          </a:bodyPr>
          <a:lstStyle>
            <a:lvl1pPr algn="ctr" defTabSz="13411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3"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April 2020 Update</a:t>
            </a: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FF04DE01-C502-4BA6-B58F-CF0A9AB6A74D}"/>
              </a:ext>
            </a:extLst>
          </p:cNvPr>
          <p:cNvSpPr/>
          <p:nvPr/>
        </p:nvSpPr>
        <p:spPr>
          <a:xfrm>
            <a:off x="3046956" y="1581320"/>
            <a:ext cx="1493381" cy="548640"/>
          </a:xfrm>
          <a:custGeom>
            <a:avLst/>
            <a:gdLst>
              <a:gd name="connsiteX0" fmla="*/ 0 w 1493381"/>
              <a:gd name="connsiteY0" fmla="*/ 106671 h 640016"/>
              <a:gd name="connsiteX1" fmla="*/ 106671 w 1493381"/>
              <a:gd name="connsiteY1" fmla="*/ 0 h 640016"/>
              <a:gd name="connsiteX2" fmla="*/ 1386710 w 1493381"/>
              <a:gd name="connsiteY2" fmla="*/ 0 h 640016"/>
              <a:gd name="connsiteX3" fmla="*/ 1493381 w 1493381"/>
              <a:gd name="connsiteY3" fmla="*/ 106671 h 640016"/>
              <a:gd name="connsiteX4" fmla="*/ 1493381 w 1493381"/>
              <a:gd name="connsiteY4" fmla="*/ 533345 h 640016"/>
              <a:gd name="connsiteX5" fmla="*/ 1386710 w 1493381"/>
              <a:gd name="connsiteY5" fmla="*/ 640016 h 640016"/>
              <a:gd name="connsiteX6" fmla="*/ 106671 w 1493381"/>
              <a:gd name="connsiteY6" fmla="*/ 640016 h 640016"/>
              <a:gd name="connsiteX7" fmla="*/ 0 w 1493381"/>
              <a:gd name="connsiteY7" fmla="*/ 533345 h 640016"/>
              <a:gd name="connsiteX8" fmla="*/ 0 w 1493381"/>
              <a:gd name="connsiteY8" fmla="*/ 106671 h 64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3381" h="640016">
                <a:moveTo>
                  <a:pt x="0" y="106671"/>
                </a:moveTo>
                <a:cubicBezTo>
                  <a:pt x="0" y="47758"/>
                  <a:pt x="47758" y="0"/>
                  <a:pt x="106671" y="0"/>
                </a:cubicBezTo>
                <a:lnTo>
                  <a:pt x="1386710" y="0"/>
                </a:lnTo>
                <a:cubicBezTo>
                  <a:pt x="1445623" y="0"/>
                  <a:pt x="1493381" y="47758"/>
                  <a:pt x="1493381" y="106671"/>
                </a:cubicBezTo>
                <a:lnTo>
                  <a:pt x="1493381" y="533345"/>
                </a:lnTo>
                <a:cubicBezTo>
                  <a:pt x="1493381" y="592258"/>
                  <a:pt x="1445623" y="640016"/>
                  <a:pt x="1386710" y="640016"/>
                </a:cubicBezTo>
                <a:lnTo>
                  <a:pt x="106671" y="640016"/>
                </a:lnTo>
                <a:cubicBezTo>
                  <a:pt x="47758" y="640016"/>
                  <a:pt x="0" y="592258"/>
                  <a:pt x="0" y="533345"/>
                </a:cubicBezTo>
                <a:lnTo>
                  <a:pt x="0" y="106671"/>
                </a:lnTo>
                <a:close/>
              </a:path>
            </a:pathLst>
          </a:custGeom>
          <a:solidFill>
            <a:srgbClr val="084A9C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583" tIns="84583" rIns="84583" bIns="84583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i="0" kern="1200" dirty="0">
                <a:latin typeface="Arial" panose="020B0604020202020204" pitchFamily="34" charset="0"/>
                <a:cs typeface="Arial" panose="020B0604020202020204" pitchFamily="34" charset="0"/>
              </a:rPr>
              <a:t>Open Source Community</a:t>
            </a: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300C9A0D-980F-478E-9A46-40438C5C848A}"/>
              </a:ext>
            </a:extLst>
          </p:cNvPr>
          <p:cNvSpPr/>
          <p:nvPr/>
        </p:nvSpPr>
        <p:spPr>
          <a:xfrm>
            <a:off x="3046956" y="4498284"/>
            <a:ext cx="1493381" cy="548640"/>
          </a:xfrm>
          <a:custGeom>
            <a:avLst/>
            <a:gdLst>
              <a:gd name="connsiteX0" fmla="*/ 0 w 1493381"/>
              <a:gd name="connsiteY0" fmla="*/ 106671 h 640016"/>
              <a:gd name="connsiteX1" fmla="*/ 106671 w 1493381"/>
              <a:gd name="connsiteY1" fmla="*/ 0 h 640016"/>
              <a:gd name="connsiteX2" fmla="*/ 1386710 w 1493381"/>
              <a:gd name="connsiteY2" fmla="*/ 0 h 640016"/>
              <a:gd name="connsiteX3" fmla="*/ 1493381 w 1493381"/>
              <a:gd name="connsiteY3" fmla="*/ 106671 h 640016"/>
              <a:gd name="connsiteX4" fmla="*/ 1493381 w 1493381"/>
              <a:gd name="connsiteY4" fmla="*/ 533345 h 640016"/>
              <a:gd name="connsiteX5" fmla="*/ 1386710 w 1493381"/>
              <a:gd name="connsiteY5" fmla="*/ 640016 h 640016"/>
              <a:gd name="connsiteX6" fmla="*/ 106671 w 1493381"/>
              <a:gd name="connsiteY6" fmla="*/ 640016 h 640016"/>
              <a:gd name="connsiteX7" fmla="*/ 0 w 1493381"/>
              <a:gd name="connsiteY7" fmla="*/ 533345 h 640016"/>
              <a:gd name="connsiteX8" fmla="*/ 0 w 1493381"/>
              <a:gd name="connsiteY8" fmla="*/ 106671 h 64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3381" h="640016">
                <a:moveTo>
                  <a:pt x="0" y="106671"/>
                </a:moveTo>
                <a:cubicBezTo>
                  <a:pt x="0" y="47758"/>
                  <a:pt x="47758" y="0"/>
                  <a:pt x="106671" y="0"/>
                </a:cubicBezTo>
                <a:lnTo>
                  <a:pt x="1386710" y="0"/>
                </a:lnTo>
                <a:cubicBezTo>
                  <a:pt x="1445623" y="0"/>
                  <a:pt x="1493381" y="47758"/>
                  <a:pt x="1493381" y="106671"/>
                </a:cubicBezTo>
                <a:lnTo>
                  <a:pt x="1493381" y="533345"/>
                </a:lnTo>
                <a:cubicBezTo>
                  <a:pt x="1493381" y="592258"/>
                  <a:pt x="1445623" y="640016"/>
                  <a:pt x="1386710" y="640016"/>
                </a:cubicBezTo>
                <a:lnTo>
                  <a:pt x="106671" y="640016"/>
                </a:lnTo>
                <a:cubicBezTo>
                  <a:pt x="47758" y="640016"/>
                  <a:pt x="0" y="592258"/>
                  <a:pt x="0" y="533345"/>
                </a:cubicBezTo>
                <a:lnTo>
                  <a:pt x="0" y="106671"/>
                </a:lnTo>
                <a:close/>
              </a:path>
            </a:pathLst>
          </a:custGeom>
          <a:solidFill>
            <a:srgbClr val="084A9C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583" tIns="84583" rIns="84583" bIns="84583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i="0" kern="1200" dirty="0">
                <a:latin typeface="Arial" panose="020B0604020202020204" pitchFamily="34" charset="0"/>
                <a:cs typeface="Arial" panose="020B0604020202020204" pitchFamily="34" charset="0"/>
              </a:rPr>
              <a:t>Best Practices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852D5C2-A50F-4269-9D66-5ADA5BE2FF7E}"/>
              </a:ext>
            </a:extLst>
          </p:cNvPr>
          <p:cNvSpPr/>
          <p:nvPr/>
        </p:nvSpPr>
        <p:spPr>
          <a:xfrm>
            <a:off x="4881703" y="1579513"/>
            <a:ext cx="1493381" cy="548640"/>
          </a:xfrm>
          <a:custGeom>
            <a:avLst/>
            <a:gdLst>
              <a:gd name="connsiteX0" fmla="*/ 0 w 1493381"/>
              <a:gd name="connsiteY0" fmla="*/ 106671 h 640016"/>
              <a:gd name="connsiteX1" fmla="*/ 106671 w 1493381"/>
              <a:gd name="connsiteY1" fmla="*/ 0 h 640016"/>
              <a:gd name="connsiteX2" fmla="*/ 1386710 w 1493381"/>
              <a:gd name="connsiteY2" fmla="*/ 0 h 640016"/>
              <a:gd name="connsiteX3" fmla="*/ 1493381 w 1493381"/>
              <a:gd name="connsiteY3" fmla="*/ 106671 h 640016"/>
              <a:gd name="connsiteX4" fmla="*/ 1493381 w 1493381"/>
              <a:gd name="connsiteY4" fmla="*/ 533345 h 640016"/>
              <a:gd name="connsiteX5" fmla="*/ 1386710 w 1493381"/>
              <a:gd name="connsiteY5" fmla="*/ 640016 h 640016"/>
              <a:gd name="connsiteX6" fmla="*/ 106671 w 1493381"/>
              <a:gd name="connsiteY6" fmla="*/ 640016 h 640016"/>
              <a:gd name="connsiteX7" fmla="*/ 0 w 1493381"/>
              <a:gd name="connsiteY7" fmla="*/ 533345 h 640016"/>
              <a:gd name="connsiteX8" fmla="*/ 0 w 1493381"/>
              <a:gd name="connsiteY8" fmla="*/ 106671 h 64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3381" h="640016">
                <a:moveTo>
                  <a:pt x="0" y="106671"/>
                </a:moveTo>
                <a:cubicBezTo>
                  <a:pt x="0" y="47758"/>
                  <a:pt x="47758" y="0"/>
                  <a:pt x="106671" y="0"/>
                </a:cubicBezTo>
                <a:lnTo>
                  <a:pt x="1386710" y="0"/>
                </a:lnTo>
                <a:cubicBezTo>
                  <a:pt x="1445623" y="0"/>
                  <a:pt x="1493381" y="47758"/>
                  <a:pt x="1493381" y="106671"/>
                </a:cubicBezTo>
                <a:lnTo>
                  <a:pt x="1493381" y="533345"/>
                </a:lnTo>
                <a:cubicBezTo>
                  <a:pt x="1493381" y="592258"/>
                  <a:pt x="1445623" y="640016"/>
                  <a:pt x="1386710" y="640016"/>
                </a:cubicBezTo>
                <a:lnTo>
                  <a:pt x="106671" y="640016"/>
                </a:lnTo>
                <a:cubicBezTo>
                  <a:pt x="47758" y="640016"/>
                  <a:pt x="0" y="592258"/>
                  <a:pt x="0" y="533345"/>
                </a:cubicBezTo>
                <a:lnTo>
                  <a:pt x="0" y="106671"/>
                </a:lnTo>
                <a:close/>
              </a:path>
            </a:pathLst>
          </a:custGeom>
          <a:solidFill>
            <a:srgbClr val="084A9C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583" tIns="84583" rIns="84583" bIns="84583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i="0" kern="1200" dirty="0">
                <a:latin typeface="Arial" panose="020B0604020202020204" pitchFamily="34" charset="0"/>
                <a:cs typeface="Arial" panose="020B0604020202020204" pitchFamily="34" charset="0"/>
              </a:rPr>
              <a:t>Testing Tools &amp; Content</a:t>
            </a: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D09748E6-6AB3-41F1-B296-C6F3461451BD}"/>
              </a:ext>
            </a:extLst>
          </p:cNvPr>
          <p:cNvSpPr/>
          <p:nvPr/>
        </p:nvSpPr>
        <p:spPr>
          <a:xfrm>
            <a:off x="3046956" y="3056875"/>
            <a:ext cx="1493381" cy="548640"/>
          </a:xfrm>
          <a:custGeom>
            <a:avLst/>
            <a:gdLst>
              <a:gd name="connsiteX0" fmla="*/ 0 w 1493381"/>
              <a:gd name="connsiteY0" fmla="*/ 106671 h 640016"/>
              <a:gd name="connsiteX1" fmla="*/ 106671 w 1493381"/>
              <a:gd name="connsiteY1" fmla="*/ 0 h 640016"/>
              <a:gd name="connsiteX2" fmla="*/ 1386710 w 1493381"/>
              <a:gd name="connsiteY2" fmla="*/ 0 h 640016"/>
              <a:gd name="connsiteX3" fmla="*/ 1493381 w 1493381"/>
              <a:gd name="connsiteY3" fmla="*/ 106671 h 640016"/>
              <a:gd name="connsiteX4" fmla="*/ 1493381 w 1493381"/>
              <a:gd name="connsiteY4" fmla="*/ 533345 h 640016"/>
              <a:gd name="connsiteX5" fmla="*/ 1386710 w 1493381"/>
              <a:gd name="connsiteY5" fmla="*/ 640016 h 640016"/>
              <a:gd name="connsiteX6" fmla="*/ 106671 w 1493381"/>
              <a:gd name="connsiteY6" fmla="*/ 640016 h 640016"/>
              <a:gd name="connsiteX7" fmla="*/ 0 w 1493381"/>
              <a:gd name="connsiteY7" fmla="*/ 533345 h 640016"/>
              <a:gd name="connsiteX8" fmla="*/ 0 w 1493381"/>
              <a:gd name="connsiteY8" fmla="*/ 106671 h 64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3381" h="640016">
                <a:moveTo>
                  <a:pt x="0" y="106671"/>
                </a:moveTo>
                <a:cubicBezTo>
                  <a:pt x="0" y="47758"/>
                  <a:pt x="47758" y="0"/>
                  <a:pt x="106671" y="0"/>
                </a:cubicBezTo>
                <a:lnTo>
                  <a:pt x="1386710" y="0"/>
                </a:lnTo>
                <a:cubicBezTo>
                  <a:pt x="1445623" y="0"/>
                  <a:pt x="1493381" y="47758"/>
                  <a:pt x="1493381" y="106671"/>
                </a:cubicBezTo>
                <a:lnTo>
                  <a:pt x="1493381" y="533345"/>
                </a:lnTo>
                <a:cubicBezTo>
                  <a:pt x="1493381" y="592258"/>
                  <a:pt x="1445623" y="640016"/>
                  <a:pt x="1386710" y="640016"/>
                </a:cubicBezTo>
                <a:lnTo>
                  <a:pt x="106671" y="640016"/>
                </a:lnTo>
                <a:cubicBezTo>
                  <a:pt x="47758" y="640016"/>
                  <a:pt x="0" y="592258"/>
                  <a:pt x="0" y="533345"/>
                </a:cubicBezTo>
                <a:lnTo>
                  <a:pt x="0" y="106671"/>
                </a:lnTo>
                <a:close/>
              </a:path>
            </a:pathLst>
          </a:custGeom>
          <a:solidFill>
            <a:srgbClr val="084A9C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583" tIns="84583" rIns="84583" bIns="84583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i="0" kern="1200" dirty="0">
                <a:latin typeface="Arial" panose="020B0604020202020204" pitchFamily="34" charset="0"/>
                <a:cs typeface="Arial" panose="020B0604020202020204" pitchFamily="34" charset="0"/>
              </a:rPr>
              <a:t>ACT Support</a:t>
            </a: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C893C494-3705-4C55-BDFF-BB39BD5066B9}"/>
              </a:ext>
            </a:extLst>
          </p:cNvPr>
          <p:cNvSpPr/>
          <p:nvPr/>
        </p:nvSpPr>
        <p:spPr>
          <a:xfrm>
            <a:off x="4881703" y="4498284"/>
            <a:ext cx="1493381" cy="548640"/>
          </a:xfrm>
          <a:custGeom>
            <a:avLst/>
            <a:gdLst>
              <a:gd name="connsiteX0" fmla="*/ 0 w 1493381"/>
              <a:gd name="connsiteY0" fmla="*/ 106671 h 640016"/>
              <a:gd name="connsiteX1" fmla="*/ 106671 w 1493381"/>
              <a:gd name="connsiteY1" fmla="*/ 0 h 640016"/>
              <a:gd name="connsiteX2" fmla="*/ 1386710 w 1493381"/>
              <a:gd name="connsiteY2" fmla="*/ 0 h 640016"/>
              <a:gd name="connsiteX3" fmla="*/ 1493381 w 1493381"/>
              <a:gd name="connsiteY3" fmla="*/ 106671 h 640016"/>
              <a:gd name="connsiteX4" fmla="*/ 1493381 w 1493381"/>
              <a:gd name="connsiteY4" fmla="*/ 533345 h 640016"/>
              <a:gd name="connsiteX5" fmla="*/ 1386710 w 1493381"/>
              <a:gd name="connsiteY5" fmla="*/ 640016 h 640016"/>
              <a:gd name="connsiteX6" fmla="*/ 106671 w 1493381"/>
              <a:gd name="connsiteY6" fmla="*/ 640016 h 640016"/>
              <a:gd name="connsiteX7" fmla="*/ 0 w 1493381"/>
              <a:gd name="connsiteY7" fmla="*/ 533345 h 640016"/>
              <a:gd name="connsiteX8" fmla="*/ 0 w 1493381"/>
              <a:gd name="connsiteY8" fmla="*/ 106671 h 64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3381" h="640016">
                <a:moveTo>
                  <a:pt x="0" y="106671"/>
                </a:moveTo>
                <a:cubicBezTo>
                  <a:pt x="0" y="47758"/>
                  <a:pt x="47758" y="0"/>
                  <a:pt x="106671" y="0"/>
                </a:cubicBezTo>
                <a:lnTo>
                  <a:pt x="1386710" y="0"/>
                </a:lnTo>
                <a:cubicBezTo>
                  <a:pt x="1445623" y="0"/>
                  <a:pt x="1493381" y="47758"/>
                  <a:pt x="1493381" y="106671"/>
                </a:cubicBezTo>
                <a:lnTo>
                  <a:pt x="1493381" y="533345"/>
                </a:lnTo>
                <a:cubicBezTo>
                  <a:pt x="1493381" y="592258"/>
                  <a:pt x="1445623" y="640016"/>
                  <a:pt x="1386710" y="640016"/>
                </a:cubicBezTo>
                <a:lnTo>
                  <a:pt x="106671" y="640016"/>
                </a:lnTo>
                <a:cubicBezTo>
                  <a:pt x="47758" y="640016"/>
                  <a:pt x="0" y="592258"/>
                  <a:pt x="0" y="533345"/>
                </a:cubicBezTo>
                <a:lnTo>
                  <a:pt x="0" y="106671"/>
                </a:lnTo>
                <a:close/>
              </a:path>
            </a:pathLst>
          </a:custGeom>
          <a:solidFill>
            <a:srgbClr val="084A9C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583" tIns="84583" rIns="84583" bIns="84583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i="0" kern="1200" dirty="0">
                <a:latin typeface="Arial" panose="020B0604020202020204" pitchFamily="34" charset="0"/>
                <a:cs typeface="Arial" panose="020B0604020202020204" pitchFamily="34" charset="0"/>
              </a:rPr>
              <a:t>DevOps Pilots</a:t>
            </a: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F9828A7-9826-4EF6-B4C1-2A7C7BEE6BB6}"/>
              </a:ext>
            </a:extLst>
          </p:cNvPr>
          <p:cNvSpPr/>
          <p:nvPr/>
        </p:nvSpPr>
        <p:spPr>
          <a:xfrm>
            <a:off x="3046956" y="5681725"/>
            <a:ext cx="1493381" cy="548640"/>
          </a:xfrm>
          <a:custGeom>
            <a:avLst/>
            <a:gdLst>
              <a:gd name="connsiteX0" fmla="*/ 0 w 1493381"/>
              <a:gd name="connsiteY0" fmla="*/ 106671 h 640016"/>
              <a:gd name="connsiteX1" fmla="*/ 106671 w 1493381"/>
              <a:gd name="connsiteY1" fmla="*/ 0 h 640016"/>
              <a:gd name="connsiteX2" fmla="*/ 1386710 w 1493381"/>
              <a:gd name="connsiteY2" fmla="*/ 0 h 640016"/>
              <a:gd name="connsiteX3" fmla="*/ 1493381 w 1493381"/>
              <a:gd name="connsiteY3" fmla="*/ 106671 h 640016"/>
              <a:gd name="connsiteX4" fmla="*/ 1493381 w 1493381"/>
              <a:gd name="connsiteY4" fmla="*/ 533345 h 640016"/>
              <a:gd name="connsiteX5" fmla="*/ 1386710 w 1493381"/>
              <a:gd name="connsiteY5" fmla="*/ 640016 h 640016"/>
              <a:gd name="connsiteX6" fmla="*/ 106671 w 1493381"/>
              <a:gd name="connsiteY6" fmla="*/ 640016 h 640016"/>
              <a:gd name="connsiteX7" fmla="*/ 0 w 1493381"/>
              <a:gd name="connsiteY7" fmla="*/ 533345 h 640016"/>
              <a:gd name="connsiteX8" fmla="*/ 0 w 1493381"/>
              <a:gd name="connsiteY8" fmla="*/ 106671 h 64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3381" h="640016">
                <a:moveTo>
                  <a:pt x="0" y="106671"/>
                </a:moveTo>
                <a:cubicBezTo>
                  <a:pt x="0" y="47758"/>
                  <a:pt x="47758" y="0"/>
                  <a:pt x="106671" y="0"/>
                </a:cubicBezTo>
                <a:lnTo>
                  <a:pt x="1386710" y="0"/>
                </a:lnTo>
                <a:cubicBezTo>
                  <a:pt x="1445623" y="0"/>
                  <a:pt x="1493381" y="47758"/>
                  <a:pt x="1493381" y="106671"/>
                </a:cubicBezTo>
                <a:lnTo>
                  <a:pt x="1493381" y="533345"/>
                </a:lnTo>
                <a:cubicBezTo>
                  <a:pt x="1493381" y="592258"/>
                  <a:pt x="1445623" y="640016"/>
                  <a:pt x="1386710" y="640016"/>
                </a:cubicBezTo>
                <a:lnTo>
                  <a:pt x="106671" y="640016"/>
                </a:lnTo>
                <a:cubicBezTo>
                  <a:pt x="47758" y="640016"/>
                  <a:pt x="0" y="592258"/>
                  <a:pt x="0" y="533345"/>
                </a:cubicBezTo>
                <a:lnTo>
                  <a:pt x="0" y="106671"/>
                </a:lnTo>
                <a:close/>
              </a:path>
            </a:pathLst>
          </a:custGeom>
          <a:solidFill>
            <a:srgbClr val="084A9C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583" tIns="84583" rIns="84583" bIns="84583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i="0" kern="1200" dirty="0">
                <a:latin typeface="Arial" panose="020B0604020202020204" pitchFamily="34" charset="0"/>
                <a:cs typeface="Arial" panose="020B0604020202020204" pitchFamily="34" charset="0"/>
              </a:rPr>
              <a:t>Training for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DevOps Teams</a:t>
            </a:r>
            <a:endParaRPr lang="en-US" sz="1400" b="1" i="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4B98B0-5542-4772-8FEB-C54548875A85}"/>
              </a:ext>
            </a:extLst>
          </p:cNvPr>
          <p:cNvSpPr txBox="1"/>
          <p:nvPr/>
        </p:nvSpPr>
        <p:spPr>
          <a:xfrm>
            <a:off x="2819358" y="1158701"/>
            <a:ext cx="411063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Established Capabilities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C7537A8-F3D6-44B3-AB0B-5ED7E577B0E1}"/>
              </a:ext>
            </a:extLst>
          </p:cNvPr>
          <p:cNvSpPr/>
          <p:nvPr/>
        </p:nvSpPr>
        <p:spPr>
          <a:xfrm>
            <a:off x="2970131" y="2217006"/>
            <a:ext cx="16995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https://github.com/mitre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67DDDB6-9A21-44FF-A6D7-A8A6D89EC50C}"/>
              </a:ext>
            </a:extLst>
          </p:cNvPr>
          <p:cNvSpPr/>
          <p:nvPr/>
        </p:nvSpPr>
        <p:spPr>
          <a:xfrm>
            <a:off x="3046956" y="5063267"/>
            <a:ext cx="15649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DevSecOps Checklist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Confluence Pages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57DA15B-6BB7-4208-9B4F-408836CA045B}"/>
              </a:ext>
            </a:extLst>
          </p:cNvPr>
          <p:cNvSpPr/>
          <p:nvPr/>
        </p:nvSpPr>
        <p:spPr>
          <a:xfrm>
            <a:off x="4749968" y="3607808"/>
            <a:ext cx="2378373" cy="261610"/>
          </a:xfrm>
          <a:prstGeom prst="rect">
            <a:avLst/>
          </a:prstGeom>
        </p:spPr>
        <p:txBody>
          <a:bodyPr wrap="square" lIns="91440" rIns="0">
            <a:spAutoFit/>
          </a:bodyPr>
          <a:lstStyle/>
          <a:p>
            <a:pPr marL="171450" indent="-171450"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Heimdall-lite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Server</a:t>
            </a:r>
            <a:endParaRPr lang="en-US" sz="11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6CE675B-865A-4508-9044-6987F7A45BD7}"/>
              </a:ext>
            </a:extLst>
          </p:cNvPr>
          <p:cNvSpPr/>
          <p:nvPr/>
        </p:nvSpPr>
        <p:spPr>
          <a:xfrm>
            <a:off x="2976298" y="3626537"/>
            <a:ext cx="178748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spcAft>
                <a:spcPts val="400"/>
              </a:spcAft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Aid ISPG ACT team</a:t>
            </a:r>
            <a:b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in deploying these tools for security assessments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89A2C80-62F5-4CFC-BEC7-46D877EC21EF}"/>
              </a:ext>
            </a:extLst>
          </p:cNvPr>
          <p:cNvSpPr/>
          <p:nvPr/>
        </p:nvSpPr>
        <p:spPr>
          <a:xfrm>
            <a:off x="4852986" y="5052722"/>
            <a:ext cx="147811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IUSG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BCDA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CFACTS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4D006AC-55A4-4C34-BE90-F824C69F39D1}"/>
              </a:ext>
            </a:extLst>
          </p:cNvPr>
          <p:cNvSpPr/>
          <p:nvPr/>
        </p:nvSpPr>
        <p:spPr>
          <a:xfrm>
            <a:off x="4580437" y="5597578"/>
            <a:ext cx="2439012" cy="99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</a:pPr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classes provided, including DHS staff and contractors</a:t>
            </a:r>
          </a:p>
          <a:p>
            <a:pPr>
              <a:spcAft>
                <a:spcPts val="400"/>
              </a:spcAft>
            </a:pPr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48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CMS contractors trained to develop InSpec profiles </a:t>
            </a:r>
            <a:b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Basic Class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Advanced Class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940E6B7-71B6-4E63-97C0-BE6FD032C1A0}"/>
              </a:ext>
            </a:extLst>
          </p:cNvPr>
          <p:cNvSpPr/>
          <p:nvPr/>
        </p:nvSpPr>
        <p:spPr>
          <a:xfrm>
            <a:off x="5733732" y="5045932"/>
            <a:ext cx="10944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T-MSIS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IDM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MACFIN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78446E2-7226-45A9-A53F-B360E3F117F8}"/>
              </a:ext>
            </a:extLst>
          </p:cNvPr>
          <p:cNvSpPr txBox="1"/>
          <p:nvPr/>
        </p:nvSpPr>
        <p:spPr>
          <a:xfrm>
            <a:off x="9414205" y="3383107"/>
            <a:ext cx="82266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MITRE</a:t>
            </a:r>
          </a:p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Role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42E3FDB-3B2B-4D03-A0B5-8DBFC7A7B2F5}"/>
              </a:ext>
            </a:extLst>
          </p:cNvPr>
          <p:cNvSpPr/>
          <p:nvPr/>
        </p:nvSpPr>
        <p:spPr>
          <a:xfrm>
            <a:off x="4739081" y="2146094"/>
            <a:ext cx="25763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CMS InSpec security profiles</a:t>
            </a:r>
            <a:b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b="1" i="1" dirty="0">
                <a:hlinkClick r:id="rId12"/>
              </a:rPr>
              <a:t>https://github.com/orgs/CMSgov/teams/ispg/repositories</a:t>
            </a:r>
            <a:endParaRPr lang="en-US" sz="11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021928F2-3B52-4A34-B012-120324CF6D1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4061" y="1092861"/>
            <a:ext cx="2533380" cy="506574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131CCE5-B173-4D39-A1DF-090851FF3FD6}"/>
              </a:ext>
            </a:extLst>
          </p:cNvPr>
          <p:cNvSpPr/>
          <p:nvPr/>
        </p:nvSpPr>
        <p:spPr>
          <a:xfrm>
            <a:off x="6313704" y="3612887"/>
            <a:ext cx="138852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400"/>
              </a:spcAft>
            </a:pPr>
            <a:r>
              <a:rPr lang="en-US" sz="11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(&gt;9000 downloads)</a:t>
            </a:r>
            <a:endParaRPr lang="en-US" sz="1100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EFD247-82F9-43A4-AF61-9D29744C5452}"/>
              </a:ext>
            </a:extLst>
          </p:cNvPr>
          <p:cNvSpPr/>
          <p:nvPr/>
        </p:nvSpPr>
        <p:spPr>
          <a:xfrm>
            <a:off x="4739081" y="2533523"/>
            <a:ext cx="303774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InSpec_tools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to convert STIG/CIS standards to profiles </a:t>
            </a:r>
            <a:r>
              <a:rPr lang="en-US" sz="11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(&gt;7200 downloads)</a:t>
            </a:r>
            <a:endParaRPr lang="en-US" sz="1100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F984048D-C468-460D-9535-AC9863B1A561}"/>
              </a:ext>
            </a:extLst>
          </p:cNvPr>
          <p:cNvSpPr/>
          <p:nvPr/>
        </p:nvSpPr>
        <p:spPr>
          <a:xfrm>
            <a:off x="4881703" y="3052020"/>
            <a:ext cx="1493381" cy="548640"/>
          </a:xfrm>
          <a:custGeom>
            <a:avLst/>
            <a:gdLst>
              <a:gd name="connsiteX0" fmla="*/ 0 w 1493381"/>
              <a:gd name="connsiteY0" fmla="*/ 106671 h 640016"/>
              <a:gd name="connsiteX1" fmla="*/ 106671 w 1493381"/>
              <a:gd name="connsiteY1" fmla="*/ 0 h 640016"/>
              <a:gd name="connsiteX2" fmla="*/ 1386710 w 1493381"/>
              <a:gd name="connsiteY2" fmla="*/ 0 h 640016"/>
              <a:gd name="connsiteX3" fmla="*/ 1493381 w 1493381"/>
              <a:gd name="connsiteY3" fmla="*/ 106671 h 640016"/>
              <a:gd name="connsiteX4" fmla="*/ 1493381 w 1493381"/>
              <a:gd name="connsiteY4" fmla="*/ 533345 h 640016"/>
              <a:gd name="connsiteX5" fmla="*/ 1386710 w 1493381"/>
              <a:gd name="connsiteY5" fmla="*/ 640016 h 640016"/>
              <a:gd name="connsiteX6" fmla="*/ 106671 w 1493381"/>
              <a:gd name="connsiteY6" fmla="*/ 640016 h 640016"/>
              <a:gd name="connsiteX7" fmla="*/ 0 w 1493381"/>
              <a:gd name="connsiteY7" fmla="*/ 533345 h 640016"/>
              <a:gd name="connsiteX8" fmla="*/ 0 w 1493381"/>
              <a:gd name="connsiteY8" fmla="*/ 106671 h 64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3381" h="640016">
                <a:moveTo>
                  <a:pt x="0" y="106671"/>
                </a:moveTo>
                <a:cubicBezTo>
                  <a:pt x="0" y="47758"/>
                  <a:pt x="47758" y="0"/>
                  <a:pt x="106671" y="0"/>
                </a:cubicBezTo>
                <a:lnTo>
                  <a:pt x="1386710" y="0"/>
                </a:lnTo>
                <a:cubicBezTo>
                  <a:pt x="1445623" y="0"/>
                  <a:pt x="1493381" y="47758"/>
                  <a:pt x="1493381" y="106671"/>
                </a:cubicBezTo>
                <a:lnTo>
                  <a:pt x="1493381" y="533345"/>
                </a:lnTo>
                <a:cubicBezTo>
                  <a:pt x="1493381" y="592258"/>
                  <a:pt x="1445623" y="640016"/>
                  <a:pt x="1386710" y="640016"/>
                </a:cubicBezTo>
                <a:lnTo>
                  <a:pt x="106671" y="640016"/>
                </a:lnTo>
                <a:cubicBezTo>
                  <a:pt x="47758" y="640016"/>
                  <a:pt x="0" y="592258"/>
                  <a:pt x="0" y="533345"/>
                </a:cubicBezTo>
                <a:lnTo>
                  <a:pt x="0" y="106671"/>
                </a:lnTo>
                <a:close/>
              </a:path>
            </a:pathLst>
          </a:custGeom>
          <a:solidFill>
            <a:srgbClr val="084A9C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583" tIns="84583" rIns="84583" bIns="84583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i="0" kern="1200" dirty="0">
                <a:latin typeface="Arial" panose="020B0604020202020204" pitchFamily="34" charset="0"/>
                <a:cs typeface="Arial" panose="020B0604020202020204" pitchFamily="34" charset="0"/>
              </a:rPr>
              <a:t>Visualization Tools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B0A512-DEF8-48CA-9399-A60FFF022655}"/>
              </a:ext>
            </a:extLst>
          </p:cNvPr>
          <p:cNvSpPr/>
          <p:nvPr/>
        </p:nvSpPr>
        <p:spPr>
          <a:xfrm>
            <a:off x="4750712" y="3817197"/>
            <a:ext cx="292119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Heimdall_tools</a:t>
            </a:r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to convert static and dynamic security tool output to Heimdall format </a:t>
            </a:r>
            <a:r>
              <a:rPr lang="en-US" sz="11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(1000 downloads)</a:t>
            </a:r>
            <a:endParaRPr lang="en-US" sz="1100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E2FF1C9-13DD-468B-AC0D-DCE7FAC26EB1}"/>
              </a:ext>
            </a:extLst>
          </p:cNvPr>
          <p:cNvSpPr/>
          <p:nvPr/>
        </p:nvSpPr>
        <p:spPr>
          <a:xfrm>
            <a:off x="7025676" y="6239213"/>
            <a:ext cx="5084280" cy="261610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algn="r"/>
            <a:r>
              <a:rPr lang="en-US" sz="1100" i="1" dirty="0">
                <a:latin typeface="Calibri" panose="020F0502020204030204" pitchFamily="34" charset="0"/>
                <a:ea typeface="Calibri" panose="020F0502020204030204" pitchFamily="34" charset="0"/>
              </a:rPr>
              <a:t>*MITRE helped establish and is supporting all of these ISPG DevSecOps initiatives</a:t>
            </a:r>
            <a:endParaRPr lang="en-US" sz="1100" i="1" dirty="0"/>
          </a:p>
        </p:txBody>
      </p:sp>
      <p:sp>
        <p:nvSpPr>
          <p:cNvPr id="89" name="Arrow: Circular 88">
            <a:extLst>
              <a:ext uri="{FF2B5EF4-FFF2-40B4-BE49-F238E27FC236}">
                <a16:creationId xmlns:a16="http://schemas.microsoft.com/office/drawing/2014/main" id="{BA512848-97BA-45E5-A669-AE866A8087E5}"/>
              </a:ext>
            </a:extLst>
          </p:cNvPr>
          <p:cNvSpPr/>
          <p:nvPr/>
        </p:nvSpPr>
        <p:spPr>
          <a:xfrm rot="271724">
            <a:off x="8170091" y="1907450"/>
            <a:ext cx="3325624" cy="3325624"/>
          </a:xfrm>
          <a:prstGeom prst="circularArrow">
            <a:avLst>
              <a:gd name="adj1" fmla="val 5544"/>
              <a:gd name="adj2" fmla="val 330680"/>
              <a:gd name="adj3" fmla="val 13767645"/>
              <a:gd name="adj4" fmla="val 17391005"/>
              <a:gd name="adj5" fmla="val 575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661E8370-CFC0-4ED2-A311-386D4E0C352E}"/>
              </a:ext>
            </a:extLst>
          </p:cNvPr>
          <p:cNvSpPr/>
          <p:nvPr/>
        </p:nvSpPr>
        <p:spPr>
          <a:xfrm>
            <a:off x="9167284" y="1961600"/>
            <a:ext cx="1280165" cy="625489"/>
          </a:xfrm>
          <a:custGeom>
            <a:avLst/>
            <a:gdLst>
              <a:gd name="connsiteX0" fmla="*/ 0 w 1280165"/>
              <a:gd name="connsiteY0" fmla="*/ 104250 h 625489"/>
              <a:gd name="connsiteX1" fmla="*/ 104250 w 1280165"/>
              <a:gd name="connsiteY1" fmla="*/ 0 h 625489"/>
              <a:gd name="connsiteX2" fmla="*/ 1175915 w 1280165"/>
              <a:gd name="connsiteY2" fmla="*/ 0 h 625489"/>
              <a:gd name="connsiteX3" fmla="*/ 1280165 w 1280165"/>
              <a:gd name="connsiteY3" fmla="*/ 104250 h 625489"/>
              <a:gd name="connsiteX4" fmla="*/ 1280165 w 1280165"/>
              <a:gd name="connsiteY4" fmla="*/ 521239 h 625489"/>
              <a:gd name="connsiteX5" fmla="*/ 1175915 w 1280165"/>
              <a:gd name="connsiteY5" fmla="*/ 625489 h 625489"/>
              <a:gd name="connsiteX6" fmla="*/ 104250 w 1280165"/>
              <a:gd name="connsiteY6" fmla="*/ 625489 h 625489"/>
              <a:gd name="connsiteX7" fmla="*/ 0 w 1280165"/>
              <a:gd name="connsiteY7" fmla="*/ 521239 h 625489"/>
              <a:gd name="connsiteX8" fmla="*/ 0 w 1280165"/>
              <a:gd name="connsiteY8" fmla="*/ 104250 h 625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0165" h="625489">
                <a:moveTo>
                  <a:pt x="0" y="104250"/>
                </a:moveTo>
                <a:cubicBezTo>
                  <a:pt x="0" y="46674"/>
                  <a:pt x="46674" y="0"/>
                  <a:pt x="104250" y="0"/>
                </a:cubicBezTo>
                <a:lnTo>
                  <a:pt x="1175915" y="0"/>
                </a:lnTo>
                <a:cubicBezTo>
                  <a:pt x="1233491" y="0"/>
                  <a:pt x="1280165" y="46674"/>
                  <a:pt x="1280165" y="104250"/>
                </a:cubicBezTo>
                <a:lnTo>
                  <a:pt x="1280165" y="521239"/>
                </a:lnTo>
                <a:cubicBezTo>
                  <a:pt x="1280165" y="578815"/>
                  <a:pt x="1233491" y="625489"/>
                  <a:pt x="1175915" y="625489"/>
                </a:cubicBezTo>
                <a:lnTo>
                  <a:pt x="104250" y="625489"/>
                </a:lnTo>
                <a:cubicBezTo>
                  <a:pt x="46674" y="625489"/>
                  <a:pt x="0" y="578815"/>
                  <a:pt x="0" y="521239"/>
                </a:cubicBezTo>
                <a:lnTo>
                  <a:pt x="0" y="104250"/>
                </a:lnTo>
                <a:close/>
              </a:path>
            </a:pathLst>
          </a:custGeom>
          <a:solidFill>
            <a:srgbClr val="084A9C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94" tIns="91494" rIns="91494" bIns="91494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kern="1200" dirty="0">
                <a:latin typeface="Arial" panose="020B0604020202020204" pitchFamily="34" charset="0"/>
                <a:cs typeface="Arial" panose="020B0604020202020204" pitchFamily="34" charset="0"/>
              </a:rPr>
              <a:t>Open Source Stewardship</a:t>
            </a: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BCAF96D2-2664-411F-A3A0-B84C80938C9E}"/>
              </a:ext>
            </a:extLst>
          </p:cNvPr>
          <p:cNvSpPr/>
          <p:nvPr/>
        </p:nvSpPr>
        <p:spPr>
          <a:xfrm>
            <a:off x="10338133" y="2793860"/>
            <a:ext cx="1280165" cy="625489"/>
          </a:xfrm>
          <a:custGeom>
            <a:avLst/>
            <a:gdLst>
              <a:gd name="connsiteX0" fmla="*/ 0 w 1280165"/>
              <a:gd name="connsiteY0" fmla="*/ 104250 h 625489"/>
              <a:gd name="connsiteX1" fmla="*/ 104250 w 1280165"/>
              <a:gd name="connsiteY1" fmla="*/ 0 h 625489"/>
              <a:gd name="connsiteX2" fmla="*/ 1175915 w 1280165"/>
              <a:gd name="connsiteY2" fmla="*/ 0 h 625489"/>
              <a:gd name="connsiteX3" fmla="*/ 1280165 w 1280165"/>
              <a:gd name="connsiteY3" fmla="*/ 104250 h 625489"/>
              <a:gd name="connsiteX4" fmla="*/ 1280165 w 1280165"/>
              <a:gd name="connsiteY4" fmla="*/ 521239 h 625489"/>
              <a:gd name="connsiteX5" fmla="*/ 1175915 w 1280165"/>
              <a:gd name="connsiteY5" fmla="*/ 625489 h 625489"/>
              <a:gd name="connsiteX6" fmla="*/ 104250 w 1280165"/>
              <a:gd name="connsiteY6" fmla="*/ 625489 h 625489"/>
              <a:gd name="connsiteX7" fmla="*/ 0 w 1280165"/>
              <a:gd name="connsiteY7" fmla="*/ 521239 h 625489"/>
              <a:gd name="connsiteX8" fmla="*/ 0 w 1280165"/>
              <a:gd name="connsiteY8" fmla="*/ 104250 h 625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0165" h="625489">
                <a:moveTo>
                  <a:pt x="0" y="104250"/>
                </a:moveTo>
                <a:cubicBezTo>
                  <a:pt x="0" y="46674"/>
                  <a:pt x="46674" y="0"/>
                  <a:pt x="104250" y="0"/>
                </a:cubicBezTo>
                <a:lnTo>
                  <a:pt x="1175915" y="0"/>
                </a:lnTo>
                <a:cubicBezTo>
                  <a:pt x="1233491" y="0"/>
                  <a:pt x="1280165" y="46674"/>
                  <a:pt x="1280165" y="104250"/>
                </a:cubicBezTo>
                <a:lnTo>
                  <a:pt x="1280165" y="521239"/>
                </a:lnTo>
                <a:cubicBezTo>
                  <a:pt x="1280165" y="578815"/>
                  <a:pt x="1233491" y="625489"/>
                  <a:pt x="1175915" y="625489"/>
                </a:cubicBezTo>
                <a:lnTo>
                  <a:pt x="104250" y="625489"/>
                </a:lnTo>
                <a:cubicBezTo>
                  <a:pt x="46674" y="625489"/>
                  <a:pt x="0" y="578815"/>
                  <a:pt x="0" y="521239"/>
                </a:cubicBezTo>
                <a:lnTo>
                  <a:pt x="0" y="104250"/>
                </a:lnTo>
                <a:close/>
              </a:path>
            </a:pathLst>
          </a:custGeom>
          <a:solidFill>
            <a:srgbClr val="084A9C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94" tIns="91494" rIns="91494" bIns="91494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kern="1200" dirty="0">
                <a:latin typeface="Arial" panose="020B0604020202020204" pitchFamily="34" charset="0"/>
                <a:cs typeface="Arial" panose="020B0604020202020204" pitchFamily="34" charset="0"/>
              </a:rPr>
              <a:t>Quality Assurance</a:t>
            </a:r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88770892-0F5C-4F09-A625-21D25F574A42}"/>
              </a:ext>
            </a:extLst>
          </p:cNvPr>
          <p:cNvSpPr/>
          <p:nvPr/>
        </p:nvSpPr>
        <p:spPr>
          <a:xfrm>
            <a:off x="10338132" y="3902751"/>
            <a:ext cx="1280165" cy="625489"/>
          </a:xfrm>
          <a:custGeom>
            <a:avLst/>
            <a:gdLst>
              <a:gd name="connsiteX0" fmla="*/ 0 w 1280165"/>
              <a:gd name="connsiteY0" fmla="*/ 104250 h 625489"/>
              <a:gd name="connsiteX1" fmla="*/ 104250 w 1280165"/>
              <a:gd name="connsiteY1" fmla="*/ 0 h 625489"/>
              <a:gd name="connsiteX2" fmla="*/ 1175915 w 1280165"/>
              <a:gd name="connsiteY2" fmla="*/ 0 h 625489"/>
              <a:gd name="connsiteX3" fmla="*/ 1280165 w 1280165"/>
              <a:gd name="connsiteY3" fmla="*/ 104250 h 625489"/>
              <a:gd name="connsiteX4" fmla="*/ 1280165 w 1280165"/>
              <a:gd name="connsiteY4" fmla="*/ 521239 h 625489"/>
              <a:gd name="connsiteX5" fmla="*/ 1175915 w 1280165"/>
              <a:gd name="connsiteY5" fmla="*/ 625489 h 625489"/>
              <a:gd name="connsiteX6" fmla="*/ 104250 w 1280165"/>
              <a:gd name="connsiteY6" fmla="*/ 625489 h 625489"/>
              <a:gd name="connsiteX7" fmla="*/ 0 w 1280165"/>
              <a:gd name="connsiteY7" fmla="*/ 521239 h 625489"/>
              <a:gd name="connsiteX8" fmla="*/ 0 w 1280165"/>
              <a:gd name="connsiteY8" fmla="*/ 104250 h 625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0165" h="625489">
                <a:moveTo>
                  <a:pt x="0" y="104250"/>
                </a:moveTo>
                <a:cubicBezTo>
                  <a:pt x="0" y="46674"/>
                  <a:pt x="46674" y="0"/>
                  <a:pt x="104250" y="0"/>
                </a:cubicBezTo>
                <a:lnTo>
                  <a:pt x="1175915" y="0"/>
                </a:lnTo>
                <a:cubicBezTo>
                  <a:pt x="1233491" y="0"/>
                  <a:pt x="1280165" y="46674"/>
                  <a:pt x="1280165" y="104250"/>
                </a:cubicBezTo>
                <a:lnTo>
                  <a:pt x="1280165" y="521239"/>
                </a:lnTo>
                <a:cubicBezTo>
                  <a:pt x="1280165" y="578815"/>
                  <a:pt x="1233491" y="625489"/>
                  <a:pt x="1175915" y="625489"/>
                </a:cubicBezTo>
                <a:lnTo>
                  <a:pt x="104250" y="625489"/>
                </a:lnTo>
                <a:cubicBezTo>
                  <a:pt x="46674" y="625489"/>
                  <a:pt x="0" y="578815"/>
                  <a:pt x="0" y="521239"/>
                </a:cubicBezTo>
                <a:lnTo>
                  <a:pt x="0" y="104250"/>
                </a:lnTo>
                <a:close/>
              </a:path>
            </a:pathLst>
          </a:custGeom>
          <a:solidFill>
            <a:srgbClr val="084A9C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94" tIns="91494" rIns="91494" bIns="91494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kern="1200" dirty="0">
                <a:latin typeface="Arial" panose="020B0604020202020204" pitchFamily="34" charset="0"/>
                <a:cs typeface="Arial" panose="020B0604020202020204" pitchFamily="34" charset="0"/>
              </a:rPr>
              <a:t>Control Status Reporting</a:t>
            </a:r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F2722F8F-7712-4C8B-9BF0-663C66A193FD}"/>
              </a:ext>
            </a:extLst>
          </p:cNvPr>
          <p:cNvSpPr/>
          <p:nvPr/>
        </p:nvSpPr>
        <p:spPr>
          <a:xfrm>
            <a:off x="9167284" y="4665555"/>
            <a:ext cx="1280165" cy="625489"/>
          </a:xfrm>
          <a:custGeom>
            <a:avLst/>
            <a:gdLst>
              <a:gd name="connsiteX0" fmla="*/ 0 w 1280165"/>
              <a:gd name="connsiteY0" fmla="*/ 104250 h 625489"/>
              <a:gd name="connsiteX1" fmla="*/ 104250 w 1280165"/>
              <a:gd name="connsiteY1" fmla="*/ 0 h 625489"/>
              <a:gd name="connsiteX2" fmla="*/ 1175915 w 1280165"/>
              <a:gd name="connsiteY2" fmla="*/ 0 h 625489"/>
              <a:gd name="connsiteX3" fmla="*/ 1280165 w 1280165"/>
              <a:gd name="connsiteY3" fmla="*/ 104250 h 625489"/>
              <a:gd name="connsiteX4" fmla="*/ 1280165 w 1280165"/>
              <a:gd name="connsiteY4" fmla="*/ 521239 h 625489"/>
              <a:gd name="connsiteX5" fmla="*/ 1175915 w 1280165"/>
              <a:gd name="connsiteY5" fmla="*/ 625489 h 625489"/>
              <a:gd name="connsiteX6" fmla="*/ 104250 w 1280165"/>
              <a:gd name="connsiteY6" fmla="*/ 625489 h 625489"/>
              <a:gd name="connsiteX7" fmla="*/ 0 w 1280165"/>
              <a:gd name="connsiteY7" fmla="*/ 521239 h 625489"/>
              <a:gd name="connsiteX8" fmla="*/ 0 w 1280165"/>
              <a:gd name="connsiteY8" fmla="*/ 104250 h 625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0165" h="625489">
                <a:moveTo>
                  <a:pt x="0" y="104250"/>
                </a:moveTo>
                <a:cubicBezTo>
                  <a:pt x="0" y="46674"/>
                  <a:pt x="46674" y="0"/>
                  <a:pt x="104250" y="0"/>
                </a:cubicBezTo>
                <a:lnTo>
                  <a:pt x="1175915" y="0"/>
                </a:lnTo>
                <a:cubicBezTo>
                  <a:pt x="1233491" y="0"/>
                  <a:pt x="1280165" y="46674"/>
                  <a:pt x="1280165" y="104250"/>
                </a:cubicBezTo>
                <a:lnTo>
                  <a:pt x="1280165" y="521239"/>
                </a:lnTo>
                <a:cubicBezTo>
                  <a:pt x="1280165" y="578815"/>
                  <a:pt x="1233491" y="625489"/>
                  <a:pt x="1175915" y="625489"/>
                </a:cubicBezTo>
                <a:lnTo>
                  <a:pt x="104250" y="625489"/>
                </a:lnTo>
                <a:cubicBezTo>
                  <a:pt x="46674" y="625489"/>
                  <a:pt x="0" y="578815"/>
                  <a:pt x="0" y="521239"/>
                </a:cubicBezTo>
                <a:lnTo>
                  <a:pt x="0" y="104250"/>
                </a:lnTo>
                <a:close/>
              </a:path>
            </a:pathLst>
          </a:custGeom>
          <a:solidFill>
            <a:srgbClr val="084A9C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94" tIns="91494" rIns="91494" bIns="91494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kern="1200" dirty="0">
                <a:latin typeface="Arial" panose="020B0604020202020204" pitchFamily="34" charset="0"/>
                <a:cs typeface="Arial" panose="020B0604020202020204" pitchFamily="34" charset="0"/>
              </a:rPr>
              <a:t>Automated Assessment</a:t>
            </a: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CB63DD28-751A-431A-A13C-10646E5DA552}"/>
              </a:ext>
            </a:extLst>
          </p:cNvPr>
          <p:cNvSpPr/>
          <p:nvPr/>
        </p:nvSpPr>
        <p:spPr>
          <a:xfrm>
            <a:off x="7996437" y="3902751"/>
            <a:ext cx="1280165" cy="625489"/>
          </a:xfrm>
          <a:custGeom>
            <a:avLst/>
            <a:gdLst>
              <a:gd name="connsiteX0" fmla="*/ 0 w 1280165"/>
              <a:gd name="connsiteY0" fmla="*/ 104250 h 625489"/>
              <a:gd name="connsiteX1" fmla="*/ 104250 w 1280165"/>
              <a:gd name="connsiteY1" fmla="*/ 0 h 625489"/>
              <a:gd name="connsiteX2" fmla="*/ 1175915 w 1280165"/>
              <a:gd name="connsiteY2" fmla="*/ 0 h 625489"/>
              <a:gd name="connsiteX3" fmla="*/ 1280165 w 1280165"/>
              <a:gd name="connsiteY3" fmla="*/ 104250 h 625489"/>
              <a:gd name="connsiteX4" fmla="*/ 1280165 w 1280165"/>
              <a:gd name="connsiteY4" fmla="*/ 521239 h 625489"/>
              <a:gd name="connsiteX5" fmla="*/ 1175915 w 1280165"/>
              <a:gd name="connsiteY5" fmla="*/ 625489 h 625489"/>
              <a:gd name="connsiteX6" fmla="*/ 104250 w 1280165"/>
              <a:gd name="connsiteY6" fmla="*/ 625489 h 625489"/>
              <a:gd name="connsiteX7" fmla="*/ 0 w 1280165"/>
              <a:gd name="connsiteY7" fmla="*/ 521239 h 625489"/>
              <a:gd name="connsiteX8" fmla="*/ 0 w 1280165"/>
              <a:gd name="connsiteY8" fmla="*/ 104250 h 625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0165" h="625489">
                <a:moveTo>
                  <a:pt x="0" y="104250"/>
                </a:moveTo>
                <a:cubicBezTo>
                  <a:pt x="0" y="46674"/>
                  <a:pt x="46674" y="0"/>
                  <a:pt x="104250" y="0"/>
                </a:cubicBezTo>
                <a:lnTo>
                  <a:pt x="1175915" y="0"/>
                </a:lnTo>
                <a:cubicBezTo>
                  <a:pt x="1233491" y="0"/>
                  <a:pt x="1280165" y="46674"/>
                  <a:pt x="1280165" y="104250"/>
                </a:cubicBezTo>
                <a:lnTo>
                  <a:pt x="1280165" y="521239"/>
                </a:lnTo>
                <a:cubicBezTo>
                  <a:pt x="1280165" y="578815"/>
                  <a:pt x="1233491" y="625489"/>
                  <a:pt x="1175915" y="625489"/>
                </a:cubicBezTo>
                <a:lnTo>
                  <a:pt x="104250" y="625489"/>
                </a:lnTo>
                <a:cubicBezTo>
                  <a:pt x="46674" y="625489"/>
                  <a:pt x="0" y="578815"/>
                  <a:pt x="0" y="521239"/>
                </a:cubicBezTo>
                <a:lnTo>
                  <a:pt x="0" y="104250"/>
                </a:lnTo>
                <a:close/>
              </a:path>
            </a:pathLst>
          </a:custGeom>
          <a:solidFill>
            <a:srgbClr val="084A9C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94" tIns="91494" rIns="91494" bIns="91494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kern="1200" dirty="0">
                <a:latin typeface="Arial" panose="020B0604020202020204" pitchFamily="34" charset="0"/>
                <a:cs typeface="Arial" panose="020B0604020202020204" pitchFamily="34" charset="0"/>
              </a:rPr>
              <a:t>Onboard DevOps Teams</a:t>
            </a:r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5DA5209D-CAC0-4CF9-83BA-3628D4324E0D}"/>
              </a:ext>
            </a:extLst>
          </p:cNvPr>
          <p:cNvSpPr/>
          <p:nvPr/>
        </p:nvSpPr>
        <p:spPr>
          <a:xfrm>
            <a:off x="7996436" y="2793860"/>
            <a:ext cx="1280165" cy="625489"/>
          </a:xfrm>
          <a:custGeom>
            <a:avLst/>
            <a:gdLst>
              <a:gd name="connsiteX0" fmla="*/ 0 w 1280165"/>
              <a:gd name="connsiteY0" fmla="*/ 104250 h 625489"/>
              <a:gd name="connsiteX1" fmla="*/ 104250 w 1280165"/>
              <a:gd name="connsiteY1" fmla="*/ 0 h 625489"/>
              <a:gd name="connsiteX2" fmla="*/ 1175915 w 1280165"/>
              <a:gd name="connsiteY2" fmla="*/ 0 h 625489"/>
              <a:gd name="connsiteX3" fmla="*/ 1280165 w 1280165"/>
              <a:gd name="connsiteY3" fmla="*/ 104250 h 625489"/>
              <a:gd name="connsiteX4" fmla="*/ 1280165 w 1280165"/>
              <a:gd name="connsiteY4" fmla="*/ 521239 h 625489"/>
              <a:gd name="connsiteX5" fmla="*/ 1175915 w 1280165"/>
              <a:gd name="connsiteY5" fmla="*/ 625489 h 625489"/>
              <a:gd name="connsiteX6" fmla="*/ 104250 w 1280165"/>
              <a:gd name="connsiteY6" fmla="*/ 625489 h 625489"/>
              <a:gd name="connsiteX7" fmla="*/ 0 w 1280165"/>
              <a:gd name="connsiteY7" fmla="*/ 521239 h 625489"/>
              <a:gd name="connsiteX8" fmla="*/ 0 w 1280165"/>
              <a:gd name="connsiteY8" fmla="*/ 104250 h 625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0165" h="625489">
                <a:moveTo>
                  <a:pt x="0" y="104250"/>
                </a:moveTo>
                <a:cubicBezTo>
                  <a:pt x="0" y="46674"/>
                  <a:pt x="46674" y="0"/>
                  <a:pt x="104250" y="0"/>
                </a:cubicBezTo>
                <a:lnTo>
                  <a:pt x="1175915" y="0"/>
                </a:lnTo>
                <a:cubicBezTo>
                  <a:pt x="1233491" y="0"/>
                  <a:pt x="1280165" y="46674"/>
                  <a:pt x="1280165" y="104250"/>
                </a:cubicBezTo>
                <a:lnTo>
                  <a:pt x="1280165" y="521239"/>
                </a:lnTo>
                <a:cubicBezTo>
                  <a:pt x="1280165" y="578815"/>
                  <a:pt x="1233491" y="625489"/>
                  <a:pt x="1175915" y="625489"/>
                </a:cubicBezTo>
                <a:lnTo>
                  <a:pt x="104250" y="625489"/>
                </a:lnTo>
                <a:cubicBezTo>
                  <a:pt x="46674" y="625489"/>
                  <a:pt x="0" y="578815"/>
                  <a:pt x="0" y="521239"/>
                </a:cubicBezTo>
                <a:lnTo>
                  <a:pt x="0" y="104250"/>
                </a:lnTo>
                <a:close/>
              </a:path>
            </a:pathLst>
          </a:custGeom>
          <a:solidFill>
            <a:srgbClr val="084A9C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94" tIns="91494" rIns="91494" bIns="91494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kern="1200" dirty="0">
                <a:latin typeface="Arial" panose="020B0604020202020204" pitchFamily="34" charset="0"/>
                <a:cs typeface="Arial" panose="020B0604020202020204" pitchFamily="34" charset="0"/>
              </a:rPr>
              <a:t>Mature DevSecOps Program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94C62AD-83C6-42FD-8DF5-B5605AE6314E}"/>
              </a:ext>
            </a:extLst>
          </p:cNvPr>
          <p:cNvSpPr/>
          <p:nvPr/>
        </p:nvSpPr>
        <p:spPr>
          <a:xfrm>
            <a:off x="9045772" y="1284478"/>
            <a:ext cx="1467915" cy="6001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latin typeface="Arial Narrow" panose="020B0606020202030204" pitchFamily="34" charset="0"/>
                <a:cs typeface="Arial" panose="020B0604020202020204" pitchFamily="34" charset="0"/>
              </a:rPr>
              <a:t>Maintain / expand </a:t>
            </a:r>
            <a:br>
              <a:rPr lang="en-US" sz="1100" dirty="0">
                <a:latin typeface="Arial Narrow" panose="020B060602020203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 Narrow" panose="020B0606020202030204" pitchFamily="34" charset="0"/>
                <a:cs typeface="Arial" panose="020B0604020202020204" pitchFamily="34" charset="0"/>
              </a:rPr>
              <a:t>Security Automation </a:t>
            </a:r>
            <a:br>
              <a:rPr lang="en-US" sz="1100" dirty="0">
                <a:latin typeface="Arial Narrow" panose="020B060602020203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 Narrow" panose="020B0606020202030204" pitchFamily="34" charset="0"/>
                <a:cs typeface="Arial" panose="020B0604020202020204" pitchFamily="34" charset="0"/>
              </a:rPr>
              <a:t>open-source community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0B9248F-5419-413D-B6C2-4AD99844DB80}"/>
              </a:ext>
            </a:extLst>
          </p:cNvPr>
          <p:cNvSpPr/>
          <p:nvPr/>
        </p:nvSpPr>
        <p:spPr>
          <a:xfrm>
            <a:off x="11077744" y="1917577"/>
            <a:ext cx="1081105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Arial Narrow" panose="020B0606020202030204" pitchFamily="34" charset="0"/>
                <a:cs typeface="Arial" panose="020B0604020202020204" pitchFamily="34" charset="0"/>
              </a:rPr>
              <a:t>Peer-review new InSpec profiles developed by CMS contractors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1BBCC25-E10C-4F43-A73C-77820DBBDB11}"/>
              </a:ext>
            </a:extLst>
          </p:cNvPr>
          <p:cNvSpPr/>
          <p:nvPr/>
        </p:nvSpPr>
        <p:spPr>
          <a:xfrm>
            <a:off x="11009394" y="4598546"/>
            <a:ext cx="1027357" cy="127727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Arial Narrow" panose="020B0606020202030204" pitchFamily="34" charset="0"/>
                <a:cs typeface="Arial" panose="020B0604020202020204" pitchFamily="34" charset="0"/>
              </a:rPr>
              <a:t>Expand Heimdall to meet IUSG enterprise-level demands and new DevOps requirements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0BF8EC0-CB9B-4A6F-8A36-6B20608ADF72}"/>
              </a:ext>
            </a:extLst>
          </p:cNvPr>
          <p:cNvSpPr/>
          <p:nvPr/>
        </p:nvSpPr>
        <p:spPr>
          <a:xfrm>
            <a:off x="9045772" y="5359177"/>
            <a:ext cx="1447111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latin typeface="Arial Narrow" panose="020B0606020202030204" pitchFamily="34" charset="0"/>
                <a:cs typeface="Arial" panose="020B0604020202020204" pitchFamily="34" charset="0"/>
              </a:rPr>
              <a:t>Support automated testing needs for ACT, CCIC, and DevOps Teams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AC56521-811C-4E2D-802D-8722B77B5013}"/>
              </a:ext>
            </a:extLst>
          </p:cNvPr>
          <p:cNvSpPr/>
          <p:nvPr/>
        </p:nvSpPr>
        <p:spPr>
          <a:xfrm>
            <a:off x="7535960" y="4598546"/>
            <a:ext cx="1170872" cy="6001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latin typeface="Arial Narrow" panose="020B0606020202030204" pitchFamily="34" charset="0"/>
                <a:cs typeface="Arial" panose="020B0604020202020204" pitchFamily="34" charset="0"/>
              </a:rPr>
              <a:t>Engage new CMS DevOps teams to incorporate tools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9BEC10F-65CA-4A3A-BBFA-DE959C4A9AEC}"/>
              </a:ext>
            </a:extLst>
          </p:cNvPr>
          <p:cNvSpPr/>
          <p:nvPr/>
        </p:nvSpPr>
        <p:spPr>
          <a:xfrm>
            <a:off x="7709734" y="1654756"/>
            <a:ext cx="1255900" cy="110799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Arial Narrow" panose="020B0606020202030204" pitchFamily="34" charset="0"/>
                <a:cs typeface="Arial" panose="020B0604020202020204" pitchFamily="34" charset="0"/>
              </a:rPr>
              <a:t>Continue Training to include Users &amp; Managers / Publish Best Practices, SOPs, and Checklists </a:t>
            </a:r>
          </a:p>
        </p:txBody>
      </p:sp>
      <p:pic>
        <p:nvPicPr>
          <p:cNvPr id="102" name="Graphic 101">
            <a:extLst>
              <a:ext uri="{FF2B5EF4-FFF2-40B4-BE49-F238E27FC236}">
                <a16:creationId xmlns:a16="http://schemas.microsoft.com/office/drawing/2014/main" id="{EFE41A76-C417-40C4-917D-757C1F0C3DC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321751" y="3084925"/>
            <a:ext cx="466217" cy="4662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3" name="Graphic 102">
            <a:extLst>
              <a:ext uri="{FF2B5EF4-FFF2-40B4-BE49-F238E27FC236}">
                <a16:creationId xmlns:a16="http://schemas.microsoft.com/office/drawing/2014/main" id="{D75F7109-FDBE-4657-8765-897EFA63D2A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549919" y="3988737"/>
            <a:ext cx="466217" cy="4662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D5832DCE-2283-4D59-8F0D-CE8C3D0ADD40}"/>
              </a:ext>
            </a:extLst>
          </p:cNvPr>
          <p:cNvSpPr/>
          <p:nvPr/>
        </p:nvSpPr>
        <p:spPr>
          <a:xfrm>
            <a:off x="6552606" y="5031022"/>
            <a:ext cx="9282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Lewin Group</a:t>
            </a:r>
          </a:p>
        </p:txBody>
      </p:sp>
    </p:spTree>
    <p:extLst>
      <p:ext uri="{BB962C8B-B14F-4D97-AF65-F5344CB8AC3E}">
        <p14:creationId xmlns:p14="http://schemas.microsoft.com/office/powerpoint/2010/main" val="4118159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3F15DDE1-D367-4792-80C9-8B65A85C394A}"/>
              </a:ext>
            </a:extLst>
          </p:cNvPr>
          <p:cNvCxnSpPr>
            <a:cxnSpLocks/>
            <a:stCxn id="199" idx="1"/>
            <a:endCxn id="129" idx="2"/>
          </p:cNvCxnSpPr>
          <p:nvPr/>
        </p:nvCxnSpPr>
        <p:spPr>
          <a:xfrm rot="10800000" flipH="1">
            <a:off x="2734654" y="2008494"/>
            <a:ext cx="5613007" cy="3029386"/>
          </a:xfrm>
          <a:prstGeom prst="bentConnector4">
            <a:avLst>
              <a:gd name="adj1" fmla="val -4073"/>
              <a:gd name="adj2" fmla="val 78043"/>
            </a:avLst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6C6598BA-5420-4D2F-A0A8-2D4B11805C46}"/>
              </a:ext>
            </a:extLst>
          </p:cNvPr>
          <p:cNvSpPr/>
          <p:nvPr/>
        </p:nvSpPr>
        <p:spPr>
          <a:xfrm>
            <a:off x="2734655" y="4538917"/>
            <a:ext cx="8456147" cy="997925"/>
          </a:xfrm>
          <a:prstGeom prst="rect">
            <a:avLst/>
          </a:prstGeom>
          <a:solidFill>
            <a:srgbClr val="FFE6B3"/>
          </a:solidFill>
          <a:ln w="1905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1200" b="1" i="1" dirty="0"/>
              <a:t>            Heimdall Application Toolchain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FB14778-F4D5-4794-AE44-854371DD7628}"/>
              </a:ext>
            </a:extLst>
          </p:cNvPr>
          <p:cNvSpPr/>
          <p:nvPr/>
        </p:nvSpPr>
        <p:spPr>
          <a:xfrm>
            <a:off x="4660481" y="3397678"/>
            <a:ext cx="6825502" cy="85753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4949D4-C8E6-4694-87AD-D96E180FD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dirty="0"/>
              <a:t>DevSecOps Process/Tool Support Landscape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48222C-81E5-4855-BA4A-CDDE7EFFD10A}"/>
              </a:ext>
            </a:extLst>
          </p:cNvPr>
          <p:cNvSpPr txBox="1"/>
          <p:nvPr/>
        </p:nvSpPr>
        <p:spPr>
          <a:xfrm>
            <a:off x="4765128" y="716354"/>
            <a:ext cx="2045552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/>
            <a:r>
              <a:rPr lang="en-US" sz="1600" i="1" dirty="0"/>
              <a:t>Development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2CD5C2-2E17-4BBD-82C5-7ABA9E9C7060}"/>
              </a:ext>
            </a:extLst>
          </p:cNvPr>
          <p:cNvSpPr txBox="1"/>
          <p:nvPr/>
        </p:nvSpPr>
        <p:spPr>
          <a:xfrm>
            <a:off x="7179955" y="716354"/>
            <a:ext cx="2045552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/>
            <a:r>
              <a:rPr lang="en-US" sz="1600" i="1" dirty="0"/>
              <a:t>Validation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BE7664-75F2-410D-8EA4-5086D4E36A37}"/>
              </a:ext>
            </a:extLst>
          </p:cNvPr>
          <p:cNvSpPr txBox="1"/>
          <p:nvPr/>
        </p:nvSpPr>
        <p:spPr>
          <a:xfrm>
            <a:off x="9594781" y="716354"/>
            <a:ext cx="2045552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/>
            <a:r>
              <a:rPr lang="en-US" sz="1600" i="1" dirty="0"/>
              <a:t>Production</a:t>
            </a: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DF07FAC5-0FED-42C8-B4CD-CD3403875EFD}"/>
              </a:ext>
            </a:extLst>
          </p:cNvPr>
          <p:cNvCxnSpPr>
            <a:cxnSpLocks/>
            <a:stCxn id="104" idx="2"/>
          </p:cNvCxnSpPr>
          <p:nvPr/>
        </p:nvCxnSpPr>
        <p:spPr>
          <a:xfrm rot="16200000" flipH="1">
            <a:off x="4094239" y="2911170"/>
            <a:ext cx="372427" cy="760057"/>
          </a:xfrm>
          <a:prstGeom prst="bentConnector2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8" name="Graphic 167" descr="User">
            <a:extLst>
              <a:ext uri="{FF2B5EF4-FFF2-40B4-BE49-F238E27FC236}">
                <a16:creationId xmlns:a16="http://schemas.microsoft.com/office/drawing/2014/main" id="{76EA4F8D-6D18-4EBB-84A2-66ADDBDEE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8885" y="5501758"/>
            <a:ext cx="586898" cy="6423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9" name="TextBox 168">
            <a:extLst>
              <a:ext uri="{FF2B5EF4-FFF2-40B4-BE49-F238E27FC236}">
                <a16:creationId xmlns:a16="http://schemas.microsoft.com/office/drawing/2014/main" id="{42076343-053E-4245-ABFD-1023B6C37A38}"/>
              </a:ext>
            </a:extLst>
          </p:cNvPr>
          <p:cNvSpPr txBox="1"/>
          <p:nvPr/>
        </p:nvSpPr>
        <p:spPr>
          <a:xfrm>
            <a:off x="7561668" y="6035779"/>
            <a:ext cx="1261332" cy="577081"/>
          </a:xfrm>
          <a:prstGeom prst="rect">
            <a:avLst/>
          </a:prstGeom>
          <a:noFill/>
          <a:ln w="19050">
            <a:noFill/>
          </a:ln>
          <a:effectLst/>
        </p:spPr>
        <p:txBody>
          <a:bodyPr wrap="square" rtlCol="0" anchor="t">
            <a:spAutoFit/>
          </a:bodyPr>
          <a:lstStyle/>
          <a:p>
            <a:pPr algn="ctr"/>
            <a:r>
              <a:rPr lang="en-US" sz="1050" b="1" i="1" dirty="0"/>
              <a:t>DevOps Teams + ISSO</a:t>
            </a:r>
          </a:p>
          <a:p>
            <a:pPr algn="ctr"/>
            <a:r>
              <a:rPr lang="en-US" sz="1050" b="1" i="1" dirty="0"/>
              <a:t>+ Business Owner</a:t>
            </a:r>
          </a:p>
        </p:txBody>
      </p:sp>
      <p:pic>
        <p:nvPicPr>
          <p:cNvPr id="176" name="Graphic 175" descr="User">
            <a:extLst>
              <a:ext uri="{FF2B5EF4-FFF2-40B4-BE49-F238E27FC236}">
                <a16:creationId xmlns:a16="http://schemas.microsoft.com/office/drawing/2014/main" id="{B08D18B7-4597-41F3-A6FD-09315B123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24109" y="5499454"/>
            <a:ext cx="586898" cy="6423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72ADE5C9-00E6-4684-A1C6-975B215DB468}"/>
              </a:ext>
            </a:extLst>
          </p:cNvPr>
          <p:cNvSpPr txBox="1"/>
          <p:nvPr/>
        </p:nvSpPr>
        <p:spPr>
          <a:xfrm>
            <a:off x="10026096" y="6033475"/>
            <a:ext cx="1182924" cy="577081"/>
          </a:xfrm>
          <a:prstGeom prst="rect">
            <a:avLst/>
          </a:prstGeom>
          <a:noFill/>
          <a:ln w="19050">
            <a:noFill/>
          </a:ln>
          <a:effectLst/>
        </p:spPr>
        <p:txBody>
          <a:bodyPr wrap="square" rtlCol="0" anchor="t">
            <a:spAutoFit/>
          </a:bodyPr>
          <a:lstStyle/>
          <a:p>
            <a:pPr algn="ctr"/>
            <a:r>
              <a:rPr lang="en-US" sz="1050" b="1" i="1" dirty="0"/>
              <a:t>DevOps Teams + ISSO</a:t>
            </a:r>
          </a:p>
          <a:p>
            <a:pPr algn="ctr"/>
            <a:r>
              <a:rPr lang="en-US" sz="1050" b="1" i="1" dirty="0"/>
              <a:t>+ Business Owner</a:t>
            </a:r>
          </a:p>
        </p:txBody>
      </p: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BF3876E6-6EDD-4BE9-8E99-97F67B4B9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110" y="5501758"/>
            <a:ext cx="586898" cy="6423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EFADBAF-C002-42D6-8AF6-61CC85F723E4}"/>
              </a:ext>
            </a:extLst>
          </p:cNvPr>
          <p:cNvSpPr txBox="1"/>
          <p:nvPr/>
        </p:nvSpPr>
        <p:spPr>
          <a:xfrm>
            <a:off x="5061072" y="6035779"/>
            <a:ext cx="1480974" cy="415498"/>
          </a:xfrm>
          <a:prstGeom prst="rect">
            <a:avLst/>
          </a:prstGeom>
          <a:noFill/>
          <a:ln w="19050">
            <a:noFill/>
          </a:ln>
          <a:effectLst/>
        </p:spPr>
        <p:txBody>
          <a:bodyPr wrap="square" rtlCol="0" anchor="t">
            <a:spAutoFit/>
          </a:bodyPr>
          <a:lstStyle/>
          <a:p>
            <a:pPr algn="ctr"/>
            <a:r>
              <a:rPr lang="en-US" sz="1050" b="1" i="1" dirty="0"/>
              <a:t>DevOps Teams + ISSO</a:t>
            </a:r>
          </a:p>
          <a:p>
            <a:pPr algn="ctr"/>
            <a:r>
              <a:rPr lang="en-US" sz="1050" b="1" i="1" dirty="0"/>
              <a:t>+ Business Owner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F3051AE-C4D3-45F9-9A5C-A8F6D0932346}"/>
              </a:ext>
            </a:extLst>
          </p:cNvPr>
          <p:cNvSpPr txBox="1"/>
          <p:nvPr/>
        </p:nvSpPr>
        <p:spPr>
          <a:xfrm>
            <a:off x="518168" y="4933287"/>
            <a:ext cx="1044838" cy="461665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/>
              <a:t>Static Code</a:t>
            </a:r>
          </a:p>
          <a:p>
            <a:pPr algn="ctr"/>
            <a:r>
              <a:rPr lang="en-US" sz="1200" dirty="0"/>
              <a:t>Analysis Tools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0003F51-593A-4EE3-8134-F4D3F355A0DF}"/>
              </a:ext>
            </a:extLst>
          </p:cNvPr>
          <p:cNvSpPr txBox="1"/>
          <p:nvPr/>
        </p:nvSpPr>
        <p:spPr>
          <a:xfrm>
            <a:off x="499413" y="5447754"/>
            <a:ext cx="1082349" cy="461665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/>
              <a:t>Dynamic Code</a:t>
            </a:r>
          </a:p>
          <a:p>
            <a:pPr algn="ctr"/>
            <a:r>
              <a:rPr lang="en-US" sz="1200" dirty="0"/>
              <a:t>Analysis Tools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EEE6167E-6EE0-4B0E-9FE1-9C0FDE5799FA}"/>
              </a:ext>
            </a:extLst>
          </p:cNvPr>
          <p:cNvCxnSpPr>
            <a:cxnSpLocks/>
            <a:stCxn id="65" idx="3"/>
            <a:endCxn id="199" idx="1"/>
          </p:cNvCxnSpPr>
          <p:nvPr/>
        </p:nvCxnSpPr>
        <p:spPr>
          <a:xfrm>
            <a:off x="1543507" y="4693944"/>
            <a:ext cx="1191148" cy="343936"/>
          </a:xfrm>
          <a:prstGeom prst="bentConnector3">
            <a:avLst>
              <a:gd name="adj1" fmla="val 50000"/>
            </a:avLst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3E898E46-DD66-4381-BD9F-5CC48A15FA57}"/>
              </a:ext>
            </a:extLst>
          </p:cNvPr>
          <p:cNvCxnSpPr>
            <a:cxnSpLocks/>
            <a:stCxn id="71" idx="3"/>
            <a:endCxn id="199" idx="1"/>
          </p:cNvCxnSpPr>
          <p:nvPr/>
        </p:nvCxnSpPr>
        <p:spPr>
          <a:xfrm flipV="1">
            <a:off x="1581762" y="5037880"/>
            <a:ext cx="1152893" cy="640707"/>
          </a:xfrm>
          <a:prstGeom prst="bentConnector3">
            <a:avLst>
              <a:gd name="adj1" fmla="val 50000"/>
            </a:avLst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BF9FE85C-910F-4BA3-BD1A-6824F3D1480A}"/>
              </a:ext>
            </a:extLst>
          </p:cNvPr>
          <p:cNvSpPr txBox="1"/>
          <p:nvPr/>
        </p:nvSpPr>
        <p:spPr>
          <a:xfrm>
            <a:off x="3404134" y="2858765"/>
            <a:ext cx="992579" cy="246221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spAutoFit/>
          </a:bodyPr>
          <a:lstStyle/>
          <a:p>
            <a:pPr algn="ctr"/>
            <a:r>
              <a:rPr lang="en-US" sz="1000" dirty="0"/>
              <a:t>Tenable Nessus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C4BB3A3-68AE-454D-B682-F148430AAFB1}"/>
              </a:ext>
            </a:extLst>
          </p:cNvPr>
          <p:cNvSpPr txBox="1"/>
          <p:nvPr/>
        </p:nvSpPr>
        <p:spPr>
          <a:xfrm>
            <a:off x="2859785" y="2915127"/>
            <a:ext cx="389850" cy="40011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spAutoFit/>
          </a:bodyPr>
          <a:lstStyle/>
          <a:p>
            <a:pPr algn="ctr"/>
            <a:r>
              <a:rPr lang="en-US" sz="1000" dirty="0"/>
              <a:t>CSP</a:t>
            </a:r>
          </a:p>
          <a:p>
            <a:pPr algn="ctr"/>
            <a:r>
              <a:rPr lang="en-US" sz="1000" dirty="0"/>
              <a:t>Info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22BB813-1A5F-4F8F-977C-9087DCCB5F54}"/>
              </a:ext>
            </a:extLst>
          </p:cNvPr>
          <p:cNvSpPr txBox="1"/>
          <p:nvPr/>
        </p:nvSpPr>
        <p:spPr>
          <a:xfrm>
            <a:off x="3957140" y="3276576"/>
            <a:ext cx="359075" cy="323165"/>
          </a:xfrm>
          <a:prstGeom prst="rect">
            <a:avLst/>
          </a:prstGeom>
          <a:solidFill>
            <a:srgbClr val="FFFFCC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50" i="1" dirty="0"/>
              <a:t>Patch</a:t>
            </a:r>
          </a:p>
          <a:p>
            <a:pPr algn="ctr"/>
            <a:r>
              <a:rPr lang="en-US" sz="1050" i="1" dirty="0"/>
              <a:t>Status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E146584-C16A-44B0-9B51-3441ED8A5861}"/>
              </a:ext>
            </a:extLst>
          </p:cNvPr>
          <p:cNvSpPr txBox="1"/>
          <p:nvPr/>
        </p:nvSpPr>
        <p:spPr>
          <a:xfrm>
            <a:off x="5170892" y="3577131"/>
            <a:ext cx="1463040" cy="276999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sz="1200" dirty="0"/>
              <a:t>CSP CDM Capabilities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9CC5F05-E7F1-4DB9-9B77-EC09A31AB720}"/>
              </a:ext>
            </a:extLst>
          </p:cNvPr>
          <p:cNvSpPr txBox="1"/>
          <p:nvPr/>
        </p:nvSpPr>
        <p:spPr>
          <a:xfrm>
            <a:off x="5109552" y="4891853"/>
            <a:ext cx="954813" cy="461665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/>
              <a:t>Heimdall</a:t>
            </a:r>
          </a:p>
          <a:p>
            <a:pPr algn="ctr"/>
            <a:r>
              <a:rPr lang="en-US" sz="1200" dirty="0"/>
              <a:t>Team Server</a:t>
            </a:r>
          </a:p>
        </p:txBody>
      </p: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1D1489EC-3DF5-4275-8188-CF280CF02FD9}"/>
              </a:ext>
            </a:extLst>
          </p:cNvPr>
          <p:cNvCxnSpPr>
            <a:cxnSpLocks/>
            <a:stCxn id="105" idx="2"/>
            <a:endCxn id="95" idx="1"/>
          </p:cNvCxnSpPr>
          <p:nvPr/>
        </p:nvCxnSpPr>
        <p:spPr>
          <a:xfrm rot="16200000" flipH="1">
            <a:off x="3601991" y="2767955"/>
            <a:ext cx="511208" cy="1605771"/>
          </a:xfrm>
          <a:prstGeom prst="bentConnector2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AF96928C-5769-4C03-9B34-078223DCD646}"/>
              </a:ext>
            </a:extLst>
          </p:cNvPr>
          <p:cNvSpPr txBox="1"/>
          <p:nvPr/>
        </p:nvSpPr>
        <p:spPr>
          <a:xfrm>
            <a:off x="2835078" y="3666799"/>
            <a:ext cx="1482044" cy="323165"/>
          </a:xfrm>
          <a:prstGeom prst="rect">
            <a:avLst/>
          </a:prstGeom>
          <a:solidFill>
            <a:srgbClr val="FFFFCC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50" i="1" dirty="0"/>
              <a:t>Inventory and Change Management Information</a:t>
            </a:r>
          </a:p>
        </p:txBody>
      </p:sp>
      <p:sp>
        <p:nvSpPr>
          <p:cNvPr id="291" name="Flowchart: Document 290">
            <a:extLst>
              <a:ext uri="{FF2B5EF4-FFF2-40B4-BE49-F238E27FC236}">
                <a16:creationId xmlns:a16="http://schemas.microsoft.com/office/drawing/2014/main" id="{8CD84BC5-B888-4019-86B8-F58C2D762B2E}"/>
              </a:ext>
            </a:extLst>
          </p:cNvPr>
          <p:cNvSpPr/>
          <p:nvPr/>
        </p:nvSpPr>
        <p:spPr>
          <a:xfrm>
            <a:off x="11538269" y="4863297"/>
            <a:ext cx="423170" cy="351929"/>
          </a:xfrm>
          <a:prstGeom prst="flowChartDocumen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CAAT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C23A1ED-FF86-4514-A5BD-509CEAE44ABE}"/>
              </a:ext>
            </a:extLst>
          </p:cNvPr>
          <p:cNvCxnSpPr>
            <a:cxnSpLocks/>
          </p:cNvCxnSpPr>
          <p:nvPr/>
        </p:nvCxnSpPr>
        <p:spPr>
          <a:xfrm>
            <a:off x="6110872" y="4132102"/>
            <a:ext cx="0" cy="1367644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5EDCA57D-E3BD-4DEE-8975-2552AD381C97}"/>
              </a:ext>
            </a:extLst>
          </p:cNvPr>
          <p:cNvCxnSpPr>
            <a:cxnSpLocks/>
            <a:stCxn id="291" idx="0"/>
            <a:endCxn id="188" idx="2"/>
          </p:cNvCxnSpPr>
          <p:nvPr/>
        </p:nvCxnSpPr>
        <p:spPr>
          <a:xfrm flipV="1">
            <a:off x="11749854" y="1487531"/>
            <a:ext cx="1" cy="3375766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E6D8E9D-CA9A-4721-A108-C6BFD65B79AD}"/>
              </a:ext>
            </a:extLst>
          </p:cNvPr>
          <p:cNvSpPr txBox="1"/>
          <p:nvPr/>
        </p:nvSpPr>
        <p:spPr>
          <a:xfrm>
            <a:off x="3027976" y="4891853"/>
            <a:ext cx="740908" cy="461665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/>
              <a:t>Heimdall</a:t>
            </a:r>
          </a:p>
          <a:p>
            <a:pPr algn="ctr"/>
            <a:r>
              <a:rPr lang="en-US" sz="1200" dirty="0"/>
              <a:t>Lite</a:t>
            </a:r>
          </a:p>
        </p:txBody>
      </p:sp>
      <p:pic>
        <p:nvPicPr>
          <p:cNvPr id="108" name="Graphic 107" descr="User">
            <a:extLst>
              <a:ext uri="{FF2B5EF4-FFF2-40B4-BE49-F238E27FC236}">
                <a16:creationId xmlns:a16="http://schemas.microsoft.com/office/drawing/2014/main" id="{1420B836-705C-454A-9865-0DB1544A4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8975" y="5501758"/>
            <a:ext cx="586898" cy="6423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A7A01058-E277-4039-B148-67D9194C6A2E}"/>
              </a:ext>
            </a:extLst>
          </p:cNvPr>
          <p:cNvSpPr txBox="1"/>
          <p:nvPr/>
        </p:nvSpPr>
        <p:spPr>
          <a:xfrm>
            <a:off x="2869810" y="6035779"/>
            <a:ext cx="1051862" cy="253916"/>
          </a:xfrm>
          <a:prstGeom prst="rect">
            <a:avLst/>
          </a:prstGeom>
          <a:noFill/>
          <a:ln w="19050">
            <a:noFill/>
          </a:ln>
          <a:effectLst/>
        </p:spPr>
        <p:txBody>
          <a:bodyPr wrap="square" rtlCol="0" anchor="t">
            <a:spAutoFit/>
          </a:bodyPr>
          <a:lstStyle/>
          <a:p>
            <a:pPr algn="ctr"/>
            <a:r>
              <a:rPr lang="en-US" sz="1050" b="1" i="1" dirty="0"/>
              <a:t>DevOps Teams</a:t>
            </a:r>
          </a:p>
        </p:txBody>
      </p: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E312A9C4-A1C3-466C-A11A-52B46035F217}"/>
              </a:ext>
            </a:extLst>
          </p:cNvPr>
          <p:cNvCxnSpPr>
            <a:cxnSpLocks/>
            <a:stCxn id="66" idx="2"/>
            <a:endCxn id="108" idx="0"/>
          </p:cNvCxnSpPr>
          <p:nvPr/>
        </p:nvCxnSpPr>
        <p:spPr>
          <a:xfrm>
            <a:off x="3398430" y="5353518"/>
            <a:ext cx="3994" cy="14824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D07D3C1B-080E-45A0-86D5-BFAED609BBB6}"/>
              </a:ext>
            </a:extLst>
          </p:cNvPr>
          <p:cNvCxnSpPr>
            <a:cxnSpLocks/>
            <a:stCxn id="144" idx="2"/>
          </p:cNvCxnSpPr>
          <p:nvPr/>
        </p:nvCxnSpPr>
        <p:spPr>
          <a:xfrm>
            <a:off x="5586959" y="5353518"/>
            <a:ext cx="0" cy="145936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5C70C25-DC5B-461E-BAB6-4BD1EB79FCC9}"/>
              </a:ext>
            </a:extLst>
          </p:cNvPr>
          <p:cNvSpPr txBox="1"/>
          <p:nvPr/>
        </p:nvSpPr>
        <p:spPr>
          <a:xfrm>
            <a:off x="9922920" y="2769268"/>
            <a:ext cx="1463040" cy="365760"/>
          </a:xfrm>
          <a:prstGeom prst="rect">
            <a:avLst/>
          </a:prstGeom>
          <a:solidFill>
            <a:srgbClr val="FFE6B3"/>
          </a:solidFill>
          <a:ln w="1905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200" dirty="0"/>
              <a:t>Qmulos Splunk-based</a:t>
            </a:r>
          </a:p>
          <a:p>
            <a:pPr algn="ctr"/>
            <a:r>
              <a:rPr lang="en-US" sz="1200" b="1" dirty="0"/>
              <a:t>Dashboard</a:t>
            </a:r>
          </a:p>
        </p:txBody>
      </p:sp>
      <p:pic>
        <p:nvPicPr>
          <p:cNvPr id="136" name="Graphic 135" descr="User">
            <a:extLst>
              <a:ext uri="{FF2B5EF4-FFF2-40B4-BE49-F238E27FC236}">
                <a16:creationId xmlns:a16="http://schemas.microsoft.com/office/drawing/2014/main" id="{62AF9DBC-50CC-4DBD-8EFF-A52FC35C8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79027" y="5499746"/>
            <a:ext cx="586898" cy="6423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0B991E6F-A796-4856-8CF0-407BEBFCD8CF}"/>
              </a:ext>
            </a:extLst>
          </p:cNvPr>
          <p:cNvSpPr txBox="1"/>
          <p:nvPr/>
        </p:nvSpPr>
        <p:spPr>
          <a:xfrm>
            <a:off x="8839862" y="6033767"/>
            <a:ext cx="1051862" cy="276999"/>
          </a:xfrm>
          <a:prstGeom prst="rect">
            <a:avLst/>
          </a:prstGeom>
          <a:noFill/>
          <a:ln w="19050">
            <a:noFill/>
          </a:ln>
          <a:effectLst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b="1" i="1" dirty="0"/>
              <a:t>ACT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59761C85-0FB7-4F56-BF03-ADE999E32396}"/>
              </a:ext>
            </a:extLst>
          </p:cNvPr>
          <p:cNvCxnSpPr>
            <a:cxnSpLocks/>
            <a:endCxn id="136" idx="1"/>
          </p:cNvCxnSpPr>
          <p:nvPr/>
        </p:nvCxnSpPr>
        <p:spPr>
          <a:xfrm>
            <a:off x="8485783" y="5611244"/>
            <a:ext cx="593244" cy="209672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" name="Graphic 142" descr="User">
            <a:extLst>
              <a:ext uri="{FF2B5EF4-FFF2-40B4-BE49-F238E27FC236}">
                <a16:creationId xmlns:a16="http://schemas.microsoft.com/office/drawing/2014/main" id="{D6158845-635E-4352-92EE-20B5F7A5F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90806" y="5487582"/>
            <a:ext cx="586898" cy="6423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C029CCB7-34DF-4F13-8A18-0D4FD149E209}"/>
              </a:ext>
            </a:extLst>
          </p:cNvPr>
          <p:cNvSpPr txBox="1"/>
          <p:nvPr/>
        </p:nvSpPr>
        <p:spPr>
          <a:xfrm>
            <a:off x="10951641" y="6021603"/>
            <a:ext cx="1051862" cy="276999"/>
          </a:xfrm>
          <a:prstGeom prst="rect">
            <a:avLst/>
          </a:prstGeom>
          <a:noFill/>
          <a:ln w="19050">
            <a:noFill/>
          </a:ln>
          <a:effectLst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b="1" i="1" dirty="0"/>
              <a:t>CCIC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FD642341-4C0E-44BC-AFA9-E44385052556}"/>
              </a:ext>
            </a:extLst>
          </p:cNvPr>
          <p:cNvCxnSpPr>
            <a:cxnSpLocks/>
          </p:cNvCxnSpPr>
          <p:nvPr/>
        </p:nvCxnSpPr>
        <p:spPr>
          <a:xfrm>
            <a:off x="11014027" y="5579342"/>
            <a:ext cx="294675" cy="135658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3F442A15-3CED-486F-BCFD-512D0BAC9536}"/>
              </a:ext>
            </a:extLst>
          </p:cNvPr>
          <p:cNvSpPr txBox="1"/>
          <p:nvPr/>
        </p:nvSpPr>
        <p:spPr>
          <a:xfrm>
            <a:off x="5170892" y="3998061"/>
            <a:ext cx="1463040" cy="153888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00" dirty="0"/>
              <a:t>Splunk CDM Data Views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45F74010-E09B-44C4-B217-4BE6BF68EAE8}"/>
              </a:ext>
            </a:extLst>
          </p:cNvPr>
          <p:cNvSpPr txBox="1"/>
          <p:nvPr/>
        </p:nvSpPr>
        <p:spPr>
          <a:xfrm>
            <a:off x="2350301" y="6487490"/>
            <a:ext cx="2045552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/>
            <a:r>
              <a:rPr lang="en-US" sz="1600" i="1" dirty="0"/>
              <a:t>Sandbox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FE0F9A30-330C-4119-952F-84939907BFF1}"/>
              </a:ext>
            </a:extLst>
          </p:cNvPr>
          <p:cNvSpPr txBox="1"/>
          <p:nvPr/>
        </p:nvSpPr>
        <p:spPr>
          <a:xfrm>
            <a:off x="4765128" y="6487490"/>
            <a:ext cx="2045552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/>
            <a:r>
              <a:rPr lang="en-US" sz="1600" i="1" dirty="0"/>
              <a:t>Development</a:t>
            </a: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4689A269-7557-42E6-AA3D-69F1BB8BB5C3}"/>
              </a:ext>
            </a:extLst>
          </p:cNvPr>
          <p:cNvSpPr txBox="1"/>
          <p:nvPr/>
        </p:nvSpPr>
        <p:spPr>
          <a:xfrm>
            <a:off x="7179955" y="6487490"/>
            <a:ext cx="2045552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/>
            <a:r>
              <a:rPr lang="en-US" sz="1600" i="1" dirty="0"/>
              <a:t>Validation</a:t>
            </a: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FBE65299-C056-4337-AC26-FB03434A8CFB}"/>
              </a:ext>
            </a:extLst>
          </p:cNvPr>
          <p:cNvSpPr txBox="1"/>
          <p:nvPr/>
        </p:nvSpPr>
        <p:spPr>
          <a:xfrm>
            <a:off x="9594781" y="6487490"/>
            <a:ext cx="2045552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/>
            <a:r>
              <a:rPr lang="en-US" sz="1600" i="1" dirty="0"/>
              <a:t>Production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CFE95EA-0FBD-4104-A5D5-F98D68A04CB3}"/>
              </a:ext>
            </a:extLst>
          </p:cNvPr>
          <p:cNvCxnSpPr>
            <a:cxnSpLocks/>
            <a:endCxn id="136" idx="3"/>
          </p:cNvCxnSpPr>
          <p:nvPr/>
        </p:nvCxnSpPr>
        <p:spPr>
          <a:xfrm flipH="1">
            <a:off x="9665925" y="5611244"/>
            <a:ext cx="555164" cy="209672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23AF7487-745C-4912-A69C-F09E24E6C38A}"/>
              </a:ext>
            </a:extLst>
          </p:cNvPr>
          <p:cNvSpPr txBox="1"/>
          <p:nvPr/>
        </p:nvSpPr>
        <p:spPr>
          <a:xfrm>
            <a:off x="3893160" y="4914207"/>
            <a:ext cx="1123156" cy="484748"/>
          </a:xfrm>
          <a:prstGeom prst="rect">
            <a:avLst/>
          </a:prstGeom>
          <a:noFill/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800" i="1"/>
            </a:lvl1pPr>
          </a:lstStyle>
          <a:p>
            <a:r>
              <a:rPr lang="en-US" sz="1050" dirty="0"/>
              <a:t>Sprint/Dev-level</a:t>
            </a:r>
          </a:p>
          <a:p>
            <a:r>
              <a:rPr lang="en-US" sz="1050" dirty="0"/>
              <a:t>Security Visibility </a:t>
            </a:r>
          </a:p>
          <a:p>
            <a:r>
              <a:rPr lang="en-US" sz="1050" dirty="0"/>
              <a:t>&amp; Debt Reduction</a:t>
            </a:r>
          </a:p>
        </p:txBody>
      </p: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CBF48363-CD73-4630-B42C-FE3A33831B71}"/>
              </a:ext>
            </a:extLst>
          </p:cNvPr>
          <p:cNvCxnSpPr>
            <a:cxnSpLocks/>
            <a:stCxn id="57" idx="3"/>
            <a:endCxn id="199" idx="1"/>
          </p:cNvCxnSpPr>
          <p:nvPr/>
        </p:nvCxnSpPr>
        <p:spPr>
          <a:xfrm flipV="1">
            <a:off x="1563006" y="5037880"/>
            <a:ext cx="1171649" cy="126240"/>
          </a:xfrm>
          <a:prstGeom prst="bentConnector3">
            <a:avLst>
              <a:gd name="adj1" fmla="val 50000"/>
            </a:avLst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7BCF45C9-CE09-44C2-B6DB-89B6D026B0C1}"/>
              </a:ext>
            </a:extLst>
          </p:cNvPr>
          <p:cNvSpPr txBox="1"/>
          <p:nvPr/>
        </p:nvSpPr>
        <p:spPr>
          <a:xfrm>
            <a:off x="7520899" y="3577131"/>
            <a:ext cx="1463040" cy="276999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sz="1200" dirty="0"/>
              <a:t>CSP CDM Capabilities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E1B095D-E043-46D5-85FD-D799FCCB6052}"/>
              </a:ext>
            </a:extLst>
          </p:cNvPr>
          <p:cNvCxnSpPr>
            <a:cxnSpLocks/>
          </p:cNvCxnSpPr>
          <p:nvPr/>
        </p:nvCxnSpPr>
        <p:spPr>
          <a:xfrm>
            <a:off x="8460879" y="4132102"/>
            <a:ext cx="0" cy="1367644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104458AB-4954-49CB-9E6E-68E509032A19}"/>
              </a:ext>
            </a:extLst>
          </p:cNvPr>
          <p:cNvCxnSpPr>
            <a:cxnSpLocks/>
          </p:cNvCxnSpPr>
          <p:nvPr/>
        </p:nvCxnSpPr>
        <p:spPr>
          <a:xfrm>
            <a:off x="7936967" y="5292713"/>
            <a:ext cx="0" cy="20904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3653B51B-3853-440B-A375-DD13C151021D}"/>
              </a:ext>
            </a:extLst>
          </p:cNvPr>
          <p:cNvSpPr txBox="1"/>
          <p:nvPr/>
        </p:nvSpPr>
        <p:spPr>
          <a:xfrm>
            <a:off x="7520899" y="3998061"/>
            <a:ext cx="1463040" cy="153888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00" dirty="0"/>
              <a:t>Splunk CDM Data Views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00DF6B15-BB37-40FE-AD07-3C307921DFF3}"/>
              </a:ext>
            </a:extLst>
          </p:cNvPr>
          <p:cNvSpPr txBox="1"/>
          <p:nvPr/>
        </p:nvSpPr>
        <p:spPr>
          <a:xfrm>
            <a:off x="9922920" y="3577131"/>
            <a:ext cx="1463040" cy="276999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sz="1200" dirty="0"/>
              <a:t>CSP CDM Capabilities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616814FE-4BD5-4AFD-B789-A702BA9B3280}"/>
              </a:ext>
            </a:extLst>
          </p:cNvPr>
          <p:cNvCxnSpPr>
            <a:cxnSpLocks/>
          </p:cNvCxnSpPr>
          <p:nvPr/>
        </p:nvCxnSpPr>
        <p:spPr>
          <a:xfrm>
            <a:off x="10864280" y="4132102"/>
            <a:ext cx="0" cy="1367644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EB4A3A81-664D-4EAE-B327-ACE0053CB622}"/>
              </a:ext>
            </a:extLst>
          </p:cNvPr>
          <p:cNvSpPr txBox="1"/>
          <p:nvPr/>
        </p:nvSpPr>
        <p:spPr>
          <a:xfrm>
            <a:off x="9924300" y="3998061"/>
            <a:ext cx="1463040" cy="153888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00" dirty="0"/>
              <a:t>Splunk CDM Data Views</a:t>
            </a:r>
          </a:p>
        </p:txBody>
      </p: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42306DAE-268D-4476-A6D6-90874EADB5F3}"/>
              </a:ext>
            </a:extLst>
          </p:cNvPr>
          <p:cNvCxnSpPr>
            <a:cxnSpLocks/>
            <a:stCxn id="199" idx="1"/>
          </p:cNvCxnSpPr>
          <p:nvPr/>
        </p:nvCxnSpPr>
        <p:spPr>
          <a:xfrm rot="10800000" flipH="1">
            <a:off x="2734655" y="4131064"/>
            <a:ext cx="1911208" cy="906817"/>
          </a:xfrm>
          <a:prstGeom prst="bentConnector3">
            <a:avLst>
              <a:gd name="adj1" fmla="val -11961"/>
            </a:avLst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>
            <a:extLst>
              <a:ext uri="{FF2B5EF4-FFF2-40B4-BE49-F238E27FC236}">
                <a16:creationId xmlns:a16="http://schemas.microsoft.com/office/drawing/2014/main" id="{77E2CBCC-239D-4193-9E4C-76D65CBDCAFD}"/>
              </a:ext>
            </a:extLst>
          </p:cNvPr>
          <p:cNvSpPr txBox="1"/>
          <p:nvPr/>
        </p:nvSpPr>
        <p:spPr>
          <a:xfrm>
            <a:off x="3558417" y="4065979"/>
            <a:ext cx="757798" cy="323165"/>
          </a:xfrm>
          <a:prstGeom prst="rect">
            <a:avLst/>
          </a:prstGeom>
          <a:solidFill>
            <a:srgbClr val="FFFFCC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50" i="1" dirty="0"/>
              <a:t>Automated Test Results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6624622A-BE0F-4C36-A6EB-B809E5B30CF4}"/>
              </a:ext>
            </a:extLst>
          </p:cNvPr>
          <p:cNvCxnSpPr>
            <a:cxnSpLocks/>
            <a:stCxn id="199" idx="3"/>
            <a:endCxn id="291" idx="1"/>
          </p:cNvCxnSpPr>
          <p:nvPr/>
        </p:nvCxnSpPr>
        <p:spPr>
          <a:xfrm>
            <a:off x="11190802" y="5037880"/>
            <a:ext cx="347467" cy="1382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2A1C62D0-105D-4A59-B4B0-6B1937572E30}"/>
              </a:ext>
            </a:extLst>
          </p:cNvPr>
          <p:cNvCxnSpPr>
            <a:cxnSpLocks/>
            <a:stCxn id="21" idx="3"/>
            <a:endCxn id="188" idx="2"/>
          </p:cNvCxnSpPr>
          <p:nvPr/>
        </p:nvCxnSpPr>
        <p:spPr>
          <a:xfrm flipV="1">
            <a:off x="10900092" y="1487531"/>
            <a:ext cx="849763" cy="395154"/>
          </a:xfrm>
          <a:prstGeom prst="bentConnector2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1FA0B4FC-B118-42F0-8715-758DE42C5A14}"/>
              </a:ext>
            </a:extLst>
          </p:cNvPr>
          <p:cNvCxnSpPr>
            <a:cxnSpLocks/>
            <a:stCxn id="127" idx="3"/>
            <a:endCxn id="21" idx="1"/>
          </p:cNvCxnSpPr>
          <p:nvPr/>
        </p:nvCxnSpPr>
        <p:spPr>
          <a:xfrm>
            <a:off x="3740880" y="1363177"/>
            <a:ext cx="3775932" cy="519508"/>
          </a:xfrm>
          <a:prstGeom prst="bentConnector3">
            <a:avLst>
              <a:gd name="adj1" fmla="val 66901"/>
            </a:avLst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lowchart: Document 92">
            <a:extLst>
              <a:ext uri="{FF2B5EF4-FFF2-40B4-BE49-F238E27FC236}">
                <a16:creationId xmlns:a16="http://schemas.microsoft.com/office/drawing/2014/main" id="{ABAB2579-CFB4-4AF6-BB1F-22BCC974E5C6}"/>
              </a:ext>
            </a:extLst>
          </p:cNvPr>
          <p:cNvSpPr/>
          <p:nvPr/>
        </p:nvSpPr>
        <p:spPr>
          <a:xfrm>
            <a:off x="11103234" y="1689462"/>
            <a:ext cx="424988" cy="351929"/>
          </a:xfrm>
          <a:prstGeom prst="flowChartDocumen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CAAT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433A954F-E525-474A-977B-546387DA83EC}"/>
              </a:ext>
            </a:extLst>
          </p:cNvPr>
          <p:cNvSpPr txBox="1"/>
          <p:nvPr/>
        </p:nvSpPr>
        <p:spPr>
          <a:xfrm>
            <a:off x="11484551" y="1241310"/>
            <a:ext cx="530607" cy="246221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/>
            <a:r>
              <a:rPr lang="en-US" sz="1200" dirty="0"/>
              <a:t>CFACTS</a:t>
            </a:r>
          </a:p>
        </p:txBody>
      </p: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FA70F833-C514-4C99-B1A6-91870D52F8A6}"/>
              </a:ext>
            </a:extLst>
          </p:cNvPr>
          <p:cNvCxnSpPr>
            <a:cxnSpLocks/>
            <a:stCxn id="114" idx="0"/>
            <a:endCxn id="188" idx="2"/>
          </p:cNvCxnSpPr>
          <p:nvPr/>
        </p:nvCxnSpPr>
        <p:spPr>
          <a:xfrm rot="5400000" flipH="1" flipV="1">
            <a:off x="10561279" y="1580693"/>
            <a:ext cx="1281737" cy="1095415"/>
          </a:xfrm>
          <a:prstGeom prst="bentConnector3">
            <a:avLst>
              <a:gd name="adj1" fmla="val 25613"/>
            </a:avLst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2A2E25-4808-43B4-8697-701F62A2887B}"/>
              </a:ext>
            </a:extLst>
          </p:cNvPr>
          <p:cNvSpPr txBox="1"/>
          <p:nvPr/>
        </p:nvSpPr>
        <p:spPr>
          <a:xfrm>
            <a:off x="7516812" y="1768385"/>
            <a:ext cx="3383280" cy="228600"/>
          </a:xfrm>
          <a:prstGeom prst="rect">
            <a:avLst/>
          </a:prstGeom>
          <a:solidFill>
            <a:srgbClr val="FFE6B3"/>
          </a:solidFill>
          <a:ln w="1905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/>
              <a:t>SCOUT’s workflow tracks status of controls</a:t>
            </a:r>
            <a:endParaRPr lang="en-US" sz="10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CE83CDF-356A-4C73-A9FE-7E27F1F26810}"/>
              </a:ext>
            </a:extLst>
          </p:cNvPr>
          <p:cNvSpPr txBox="1"/>
          <p:nvPr/>
        </p:nvSpPr>
        <p:spPr>
          <a:xfrm>
            <a:off x="6391320" y="1725093"/>
            <a:ext cx="529312" cy="323165"/>
          </a:xfrm>
          <a:prstGeom prst="rect">
            <a:avLst/>
          </a:prstGeom>
          <a:solidFill>
            <a:srgbClr val="FFFFCC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800" i="1"/>
            </a:lvl1pPr>
          </a:lstStyle>
          <a:p>
            <a:r>
              <a:rPr lang="en-US" sz="1050" dirty="0"/>
              <a:t>Controls to Assess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EF6892F-4D0F-4184-88DC-2067611889C9}"/>
              </a:ext>
            </a:extLst>
          </p:cNvPr>
          <p:cNvSpPr txBox="1"/>
          <p:nvPr/>
        </p:nvSpPr>
        <p:spPr>
          <a:xfrm>
            <a:off x="8083006" y="1846911"/>
            <a:ext cx="529312" cy="161583"/>
          </a:xfrm>
          <a:prstGeom prst="rect">
            <a:avLst/>
          </a:prstGeom>
          <a:noFill/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800" i="1"/>
            </a:lvl1pPr>
          </a:lstStyle>
          <a:p>
            <a:endParaRPr lang="en-US" sz="1050" dirty="0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EA10352F-6DD1-4BFF-B687-72E4CD959EE0}"/>
              </a:ext>
            </a:extLst>
          </p:cNvPr>
          <p:cNvSpPr txBox="1"/>
          <p:nvPr/>
        </p:nvSpPr>
        <p:spPr>
          <a:xfrm>
            <a:off x="7963192" y="2191162"/>
            <a:ext cx="651932" cy="323165"/>
          </a:xfrm>
          <a:prstGeom prst="rect">
            <a:avLst/>
          </a:prstGeom>
          <a:solidFill>
            <a:srgbClr val="FFFFCC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50" i="1" dirty="0"/>
              <a:t>Automated Test Results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2A3369F2-A647-4BAA-AECB-3CD8F9C3F3CC}"/>
              </a:ext>
            </a:extLst>
          </p:cNvPr>
          <p:cNvSpPr txBox="1"/>
          <p:nvPr/>
        </p:nvSpPr>
        <p:spPr>
          <a:xfrm>
            <a:off x="1940084" y="4885750"/>
            <a:ext cx="629137" cy="484748"/>
          </a:xfrm>
          <a:prstGeom prst="rect">
            <a:avLst/>
          </a:prstGeom>
          <a:solidFill>
            <a:srgbClr val="FFFFCC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50" i="1" dirty="0"/>
              <a:t>Automated Test Results</a:t>
            </a:r>
          </a:p>
        </p:txBody>
      </p:sp>
      <p:pic>
        <p:nvPicPr>
          <p:cNvPr id="207" name="Graphic 206" descr="User">
            <a:extLst>
              <a:ext uri="{FF2B5EF4-FFF2-40B4-BE49-F238E27FC236}">
                <a16:creationId xmlns:a16="http://schemas.microsoft.com/office/drawing/2014/main" id="{06477162-6D52-4F5A-A263-36161F0C0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72774" y="1854922"/>
            <a:ext cx="418475" cy="4580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8" name="TextBox 207">
            <a:extLst>
              <a:ext uri="{FF2B5EF4-FFF2-40B4-BE49-F238E27FC236}">
                <a16:creationId xmlns:a16="http://schemas.microsoft.com/office/drawing/2014/main" id="{6943641D-4D5F-4EC4-A19F-03F7352E5669}"/>
              </a:ext>
            </a:extLst>
          </p:cNvPr>
          <p:cNvSpPr txBox="1"/>
          <p:nvPr/>
        </p:nvSpPr>
        <p:spPr>
          <a:xfrm>
            <a:off x="6434283" y="2224912"/>
            <a:ext cx="1631618" cy="253916"/>
          </a:xfrm>
          <a:prstGeom prst="rect">
            <a:avLst/>
          </a:prstGeom>
          <a:noFill/>
          <a:ln w="19050">
            <a:noFill/>
          </a:ln>
          <a:effectLst/>
        </p:spPr>
        <p:txBody>
          <a:bodyPr wrap="square" rtlCol="0" anchor="t">
            <a:spAutoFit/>
          </a:bodyPr>
          <a:lstStyle/>
          <a:p>
            <a:pPr algn="ctr"/>
            <a:r>
              <a:rPr lang="en-US" sz="1050" b="1" i="1" dirty="0"/>
              <a:t>ISSO + DevOps Teams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52E5B49-2295-4A5C-87A0-80822B435BCF}"/>
              </a:ext>
            </a:extLst>
          </p:cNvPr>
          <p:cNvCxnSpPr>
            <a:cxnSpLocks/>
            <a:stCxn id="171" idx="0"/>
            <a:endCxn id="114" idx="2"/>
          </p:cNvCxnSpPr>
          <p:nvPr/>
        </p:nvCxnSpPr>
        <p:spPr>
          <a:xfrm flipV="1">
            <a:off x="10654440" y="3135028"/>
            <a:ext cx="0" cy="442103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8BA0D38-8A6A-4483-B89D-F8CB7D6026FB}"/>
              </a:ext>
            </a:extLst>
          </p:cNvPr>
          <p:cNvCxnSpPr>
            <a:cxnSpLocks/>
            <a:stCxn id="127" idx="3"/>
            <a:endCxn id="188" idx="1"/>
          </p:cNvCxnSpPr>
          <p:nvPr/>
        </p:nvCxnSpPr>
        <p:spPr>
          <a:xfrm>
            <a:off x="3740880" y="1363177"/>
            <a:ext cx="7743671" cy="1244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1EFBCCE0-4FCB-42CD-B15D-1DE054E286EE}"/>
              </a:ext>
            </a:extLst>
          </p:cNvPr>
          <p:cNvGrpSpPr/>
          <p:nvPr/>
        </p:nvGrpSpPr>
        <p:grpSpPr>
          <a:xfrm>
            <a:off x="220801" y="716354"/>
            <a:ext cx="3520079" cy="4116089"/>
            <a:chOff x="220801" y="716354"/>
            <a:chExt cx="3520079" cy="4116089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C6682D2-85FD-4E81-B271-AEA1247A9800}"/>
                </a:ext>
              </a:extLst>
            </p:cNvPr>
            <p:cNvSpPr txBox="1"/>
            <p:nvPr/>
          </p:nvSpPr>
          <p:spPr>
            <a:xfrm>
              <a:off x="537667" y="4555444"/>
              <a:ext cx="1005840" cy="276999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/>
                <a:t>InSpec</a:t>
              </a:r>
            </a:p>
          </p:txBody>
        </p:sp>
        <p:sp>
          <p:nvSpPr>
            <p:cNvPr id="127" name="Flowchart: Document 126">
              <a:extLst>
                <a:ext uri="{FF2B5EF4-FFF2-40B4-BE49-F238E27FC236}">
                  <a16:creationId xmlns:a16="http://schemas.microsoft.com/office/drawing/2014/main" id="{13F17D3E-4674-4314-9C5C-F04E29CD3FCC}"/>
                </a:ext>
              </a:extLst>
            </p:cNvPr>
            <p:cNvSpPr/>
            <p:nvPr/>
          </p:nvSpPr>
          <p:spPr>
            <a:xfrm>
              <a:off x="3108975" y="1187212"/>
              <a:ext cx="631905" cy="351929"/>
            </a:xfrm>
            <a:prstGeom prst="flowChartDocumen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SSP</a:t>
              </a:r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EF454990-DD23-4B9F-A5BA-6B3FA3FA8981}"/>
                </a:ext>
              </a:extLst>
            </p:cNvPr>
            <p:cNvGrpSpPr/>
            <p:nvPr/>
          </p:nvGrpSpPr>
          <p:grpSpPr>
            <a:xfrm>
              <a:off x="220801" y="716354"/>
              <a:ext cx="2888174" cy="3839089"/>
              <a:chOff x="220801" y="716354"/>
              <a:chExt cx="2888174" cy="3839089"/>
            </a:xfrm>
          </p:grpSpPr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99C41C3-4CDC-488F-8737-73EAC36B996F}"/>
                  </a:ext>
                </a:extLst>
              </p:cNvPr>
              <p:cNvSpPr txBox="1"/>
              <p:nvPr/>
            </p:nvSpPr>
            <p:spPr>
              <a:xfrm>
                <a:off x="220801" y="716354"/>
                <a:ext cx="1760226" cy="2462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2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600" i="1" dirty="0"/>
                  <a:t>Planning</a:t>
                </a:r>
              </a:p>
            </p:txBody>
          </p:sp>
          <p:cxnSp>
            <p:nvCxnSpPr>
              <p:cNvPr id="103" name="Connector: Elbow 102">
                <a:extLst>
                  <a:ext uri="{FF2B5EF4-FFF2-40B4-BE49-F238E27FC236}">
                    <a16:creationId xmlns:a16="http://schemas.microsoft.com/office/drawing/2014/main" id="{95C5E6A4-B313-4780-A6C9-5BE56D8719B4}"/>
                  </a:ext>
                </a:extLst>
              </p:cNvPr>
              <p:cNvCxnSpPr>
                <a:cxnSpLocks/>
                <a:stCxn id="117" idx="2"/>
              </p:cNvCxnSpPr>
              <p:nvPr/>
            </p:nvCxnSpPr>
            <p:spPr>
              <a:xfrm rot="16200000" flipH="1">
                <a:off x="410026" y="3924882"/>
                <a:ext cx="816653" cy="444470"/>
              </a:xfrm>
              <a:prstGeom prst="bentConnector3">
                <a:avLst>
                  <a:gd name="adj1" fmla="val 50000"/>
                </a:avLst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024673D9-77AF-436A-AC1A-2C36E7F5CEB4}"/>
                  </a:ext>
                </a:extLst>
              </p:cNvPr>
              <p:cNvGrpSpPr/>
              <p:nvPr/>
            </p:nvGrpSpPr>
            <p:grpSpPr>
              <a:xfrm>
                <a:off x="241438" y="1165528"/>
                <a:ext cx="2867537" cy="3105259"/>
                <a:chOff x="241438" y="1165528"/>
                <a:chExt cx="2867537" cy="3105259"/>
              </a:xfrm>
            </p:grpSpPr>
            <p:cxnSp>
              <p:nvCxnSpPr>
                <p:cNvPr id="111" name="Connector: Elbow 110">
                  <a:extLst>
                    <a:ext uri="{FF2B5EF4-FFF2-40B4-BE49-F238E27FC236}">
                      <a16:creationId xmlns:a16="http://schemas.microsoft.com/office/drawing/2014/main" id="{4B1E1782-A085-4CBC-9EB8-64A9C7C01436}"/>
                    </a:ext>
                  </a:extLst>
                </p:cNvPr>
                <p:cNvCxnSpPr>
                  <a:cxnSpLocks/>
                  <a:stCxn id="112" idx="0"/>
                </p:cNvCxnSpPr>
                <p:nvPr/>
              </p:nvCxnSpPr>
              <p:spPr>
                <a:xfrm rot="5400000" flipH="1" flipV="1">
                  <a:off x="1697585" y="384253"/>
                  <a:ext cx="432465" cy="2390315"/>
                </a:xfrm>
                <a:prstGeom prst="bentConnector2">
                  <a:avLst/>
                </a:prstGeom>
                <a:ln w="28575"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Flowchart: Multidocument 111">
                  <a:extLst>
                    <a:ext uri="{FF2B5EF4-FFF2-40B4-BE49-F238E27FC236}">
                      <a16:creationId xmlns:a16="http://schemas.microsoft.com/office/drawing/2014/main" id="{D7FB1FF2-1935-46C7-A08B-413511743308}"/>
                    </a:ext>
                  </a:extLst>
                </p:cNvPr>
                <p:cNvSpPr/>
                <p:nvPr/>
              </p:nvSpPr>
              <p:spPr>
                <a:xfrm>
                  <a:off x="271500" y="1795642"/>
                  <a:ext cx="786152" cy="670358"/>
                </a:xfrm>
                <a:prstGeom prst="flowChartMultidocument">
                  <a:avLst/>
                </a:prstGeom>
                <a:solidFill>
                  <a:srgbClr val="FFE6B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ARS 3.1</a:t>
                  </a:r>
                </a:p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OSCAL </a:t>
                  </a:r>
                </a:p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Docs</a:t>
                  </a:r>
                </a:p>
              </p:txBody>
            </p: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CF879758-3CC8-4A1B-A704-9A69B92CF210}"/>
                    </a:ext>
                  </a:extLst>
                </p:cNvPr>
                <p:cNvSpPr txBox="1"/>
                <p:nvPr/>
              </p:nvSpPr>
              <p:spPr>
                <a:xfrm>
                  <a:off x="288546" y="3947622"/>
                  <a:ext cx="946092" cy="323165"/>
                </a:xfrm>
                <a:prstGeom prst="rect">
                  <a:avLst/>
                </a:prstGeom>
                <a:solidFill>
                  <a:srgbClr val="FFFFCC"/>
                </a:solidFill>
                <a:ln w="19050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0" tIns="0" rIns="0" bIns="0" rtlCol="0" anchor="ctr">
                  <a:spAutoFit/>
                </a:bodyPr>
                <a:lstStyle>
                  <a:defPPr>
                    <a:defRPr lang="en-US"/>
                  </a:defPPr>
                  <a:lvl1pPr algn="ctr">
                    <a:defRPr sz="800" i="1"/>
                  </a:lvl1pPr>
                </a:lstStyle>
                <a:p>
                  <a:r>
                    <a:rPr lang="en-US" sz="1050" dirty="0"/>
                    <a:t>Security Control </a:t>
                  </a:r>
                  <a:r>
                    <a:rPr lang="en-US" sz="1050" u="sng" dirty="0"/>
                    <a:t>Testing</a:t>
                  </a:r>
                  <a:r>
                    <a:rPr lang="en-US" sz="1050" dirty="0"/>
                    <a:t> Content</a:t>
                  </a:r>
                </a:p>
              </p:txBody>
            </p: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A1242030-EB79-453F-9F9D-4A1DCBE2F064}"/>
                    </a:ext>
                  </a:extLst>
                </p:cNvPr>
                <p:cNvSpPr txBox="1"/>
                <p:nvPr/>
              </p:nvSpPr>
              <p:spPr>
                <a:xfrm>
                  <a:off x="1775492" y="1165528"/>
                  <a:ext cx="977196" cy="323165"/>
                </a:xfrm>
                <a:prstGeom prst="rect">
                  <a:avLst/>
                </a:prstGeom>
                <a:solidFill>
                  <a:srgbClr val="FFFFCC"/>
                </a:solidFill>
                <a:ln w="19050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0" tIns="0" rIns="0" bIns="0" rtlCol="0" anchor="ctr">
                  <a:spAutoFit/>
                </a:bodyPr>
                <a:lstStyle>
                  <a:defPPr>
                    <a:defRPr lang="en-US"/>
                  </a:defPPr>
                  <a:lvl1pPr algn="ctr">
                    <a:defRPr sz="800" i="1"/>
                  </a:lvl1pPr>
                </a:lstStyle>
                <a:p>
                  <a:r>
                    <a:rPr lang="en-US" sz="1050" dirty="0"/>
                    <a:t>Security Control </a:t>
                  </a:r>
                  <a:r>
                    <a:rPr lang="en-US" sz="1050" u="sng" dirty="0"/>
                    <a:t>Plan</a:t>
                  </a:r>
                  <a:r>
                    <a:rPr lang="en-US" sz="1050" dirty="0"/>
                    <a:t> Details</a:t>
                  </a:r>
                </a:p>
              </p:txBody>
            </p:sp>
            <p:sp>
              <p:nvSpPr>
                <p:cNvPr id="117" name="Flowchart: Multidocument 116">
                  <a:extLst>
                    <a:ext uri="{FF2B5EF4-FFF2-40B4-BE49-F238E27FC236}">
                      <a16:creationId xmlns:a16="http://schemas.microsoft.com/office/drawing/2014/main" id="{A2B772A1-20B7-414E-93FB-B7333B8C86C4}"/>
                    </a:ext>
                  </a:extLst>
                </p:cNvPr>
                <p:cNvSpPr/>
                <p:nvPr/>
              </p:nvSpPr>
              <p:spPr>
                <a:xfrm>
                  <a:off x="241438" y="3093821"/>
                  <a:ext cx="823948" cy="670357"/>
                </a:xfrm>
                <a:prstGeom prst="flowChartMultidocument">
                  <a:avLst/>
                </a:prstGeom>
                <a:solidFill>
                  <a:srgbClr val="CCFF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InSpec Profiles</a:t>
                  </a:r>
                </a:p>
              </p:txBody>
            </p: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AA458755-0AE3-4BC7-B788-85130A38D8E2}"/>
                    </a:ext>
                  </a:extLst>
                </p:cNvPr>
                <p:cNvGrpSpPr/>
                <p:nvPr/>
              </p:nvGrpSpPr>
              <p:grpSpPr>
                <a:xfrm>
                  <a:off x="935665" y="1813022"/>
                  <a:ext cx="1631618" cy="623906"/>
                  <a:chOff x="2032153" y="1374456"/>
                  <a:chExt cx="1631618" cy="623906"/>
                </a:xfrm>
              </p:grpSpPr>
              <p:pic>
                <p:nvPicPr>
                  <p:cNvPr id="126" name="Graphic 125" descr="User">
                    <a:extLst>
                      <a:ext uri="{FF2B5EF4-FFF2-40B4-BE49-F238E27FC236}">
                        <a16:creationId xmlns:a16="http://schemas.microsoft.com/office/drawing/2014/main" id="{12711B01-0AD1-4908-A8A4-4B9BFE1B361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51614" y="1374456"/>
                    <a:ext cx="418475" cy="458007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128" name="TextBox 127">
                    <a:extLst>
                      <a:ext uri="{FF2B5EF4-FFF2-40B4-BE49-F238E27FC236}">
                        <a16:creationId xmlns:a16="http://schemas.microsoft.com/office/drawing/2014/main" id="{43DC9789-99D8-4EAA-AB51-47BC6B06B1A4}"/>
                      </a:ext>
                    </a:extLst>
                  </p:cNvPr>
                  <p:cNvSpPr txBox="1"/>
                  <p:nvPr/>
                </p:nvSpPr>
                <p:spPr>
                  <a:xfrm>
                    <a:off x="2032153" y="1744446"/>
                    <a:ext cx="1631618" cy="253916"/>
                  </a:xfrm>
                  <a:prstGeom prst="rect">
                    <a:avLst/>
                  </a:prstGeom>
                  <a:noFill/>
                  <a:ln w="19050">
                    <a:noFill/>
                  </a:ln>
                  <a:effectLst/>
                </p:spPr>
                <p:txBody>
                  <a:bodyPr wrap="square" rtlCol="0" anchor="t">
                    <a:spAutoFit/>
                  </a:bodyPr>
                  <a:lstStyle/>
                  <a:p>
                    <a:pPr algn="ctr"/>
                    <a:r>
                      <a:rPr lang="en-US" sz="1050" b="1" i="1" dirty="0"/>
                      <a:t>DevOps Teams + ISSO</a:t>
                    </a:r>
                  </a:p>
                </p:txBody>
              </p:sp>
            </p:grpSp>
            <p:cxnSp>
              <p:nvCxnSpPr>
                <p:cNvPr id="121" name="Straight Arrow Connector 120">
                  <a:extLst>
                    <a:ext uri="{FF2B5EF4-FFF2-40B4-BE49-F238E27FC236}">
                      <a16:creationId xmlns:a16="http://schemas.microsoft.com/office/drawing/2014/main" id="{B114A7BA-A63F-4C04-87CB-48C089112BED}"/>
                    </a:ext>
                  </a:extLst>
                </p:cNvPr>
                <p:cNvCxnSpPr>
                  <a:cxnSpLocks/>
                  <a:stCxn id="117" idx="0"/>
                  <a:endCxn id="124" idx="2"/>
                </p:cNvCxnSpPr>
                <p:nvPr/>
              </p:nvCxnSpPr>
              <p:spPr>
                <a:xfrm flipV="1">
                  <a:off x="710097" y="2863730"/>
                  <a:ext cx="1399" cy="230091"/>
                </a:xfrm>
                <a:prstGeom prst="straightConnector1">
                  <a:avLst/>
                </a:prstGeom>
                <a:ln w="28575"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>
                  <a:extLst>
                    <a:ext uri="{FF2B5EF4-FFF2-40B4-BE49-F238E27FC236}">
                      <a16:creationId xmlns:a16="http://schemas.microsoft.com/office/drawing/2014/main" id="{30B0269D-EB57-4120-8A07-2B5E33C43D2C}"/>
                    </a:ext>
                  </a:extLst>
                </p:cNvPr>
                <p:cNvCxnSpPr>
                  <a:cxnSpLocks/>
                  <a:stCxn id="124" idx="0"/>
                </p:cNvCxnSpPr>
                <p:nvPr/>
              </p:nvCxnSpPr>
              <p:spPr>
                <a:xfrm flipV="1">
                  <a:off x="711496" y="2411730"/>
                  <a:ext cx="0" cy="205779"/>
                </a:xfrm>
                <a:prstGeom prst="straightConnector1">
                  <a:avLst/>
                </a:prstGeom>
                <a:ln w="28575"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C47B718E-2F39-4748-871F-1EAE004F2309}"/>
                    </a:ext>
                  </a:extLst>
                </p:cNvPr>
                <p:cNvSpPr txBox="1"/>
                <p:nvPr/>
              </p:nvSpPr>
              <p:spPr>
                <a:xfrm>
                  <a:off x="294554" y="2617509"/>
                  <a:ext cx="833883" cy="246221"/>
                </a:xfrm>
                <a:prstGeom prst="rect">
                  <a:avLst/>
                </a:prstGeom>
                <a:solidFill>
                  <a:srgbClr val="CCFFFF"/>
                </a:solidFill>
                <a:ln w="19050">
                  <a:solidFill>
                    <a:schemeClr val="tx2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000" dirty="0"/>
                    <a:t>InSpec Tools</a:t>
                  </a:r>
                </a:p>
              </p:txBody>
            </p:sp>
            <p:cxnSp>
              <p:nvCxnSpPr>
                <p:cNvPr id="125" name="Straight Arrow Connector 124">
                  <a:extLst>
                    <a:ext uri="{FF2B5EF4-FFF2-40B4-BE49-F238E27FC236}">
                      <a16:creationId xmlns:a16="http://schemas.microsoft.com/office/drawing/2014/main" id="{36542604-AC1B-49D6-B548-51ACC017E2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9660" y="2130821"/>
                  <a:ext cx="453848" cy="0"/>
                </a:xfrm>
                <a:prstGeom prst="straightConnector1">
                  <a:avLst/>
                </a:prstGeom>
                <a:ln w="28575"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2E048437-3142-B44E-AF85-32237B145E79}"/>
              </a:ext>
            </a:extLst>
          </p:cNvPr>
          <p:cNvSpPr txBox="1"/>
          <p:nvPr/>
        </p:nvSpPr>
        <p:spPr>
          <a:xfrm>
            <a:off x="6287080" y="4914207"/>
            <a:ext cx="1123156" cy="484748"/>
          </a:xfrm>
          <a:prstGeom prst="rect">
            <a:avLst/>
          </a:prstGeom>
          <a:noFill/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800" i="1"/>
            </a:lvl1pPr>
          </a:lstStyle>
          <a:p>
            <a:r>
              <a:rPr lang="en-US" sz="1050" dirty="0"/>
              <a:t>Sprint/Val-level</a:t>
            </a:r>
          </a:p>
          <a:p>
            <a:r>
              <a:rPr lang="en-US" sz="1050" dirty="0"/>
              <a:t>Security Visibility </a:t>
            </a:r>
          </a:p>
          <a:p>
            <a:r>
              <a:rPr lang="en-US" sz="1050" dirty="0"/>
              <a:t>&amp; Debt Reduction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85B1E46-1F6A-F74B-8DE8-D72DB894ACAD}"/>
              </a:ext>
            </a:extLst>
          </p:cNvPr>
          <p:cNvSpPr txBox="1"/>
          <p:nvPr/>
        </p:nvSpPr>
        <p:spPr>
          <a:xfrm>
            <a:off x="8631414" y="4905476"/>
            <a:ext cx="1123156" cy="484748"/>
          </a:xfrm>
          <a:prstGeom prst="rect">
            <a:avLst/>
          </a:prstGeom>
          <a:noFill/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800" i="1"/>
            </a:lvl1pPr>
          </a:lstStyle>
          <a:p>
            <a:r>
              <a:rPr lang="en-US" sz="1050" dirty="0"/>
              <a:t>Sprint/Prod-level</a:t>
            </a:r>
          </a:p>
          <a:p>
            <a:r>
              <a:rPr lang="en-US" sz="1050" dirty="0"/>
              <a:t>Security Visibility </a:t>
            </a:r>
          </a:p>
          <a:p>
            <a:r>
              <a:rPr lang="en-US" sz="1050" dirty="0"/>
              <a:t>&amp; Debt Reduction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E85920-DD3E-564F-8FC4-B01DFD2BB786}"/>
              </a:ext>
            </a:extLst>
          </p:cNvPr>
          <p:cNvSpPr txBox="1"/>
          <p:nvPr/>
        </p:nvSpPr>
        <p:spPr>
          <a:xfrm>
            <a:off x="4142098" y="1470978"/>
            <a:ext cx="216878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u="sng" dirty="0"/>
              <a:t>Ongoing Authorization Questions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Control Inheritance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Automated Testing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Control Item-level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Continuous Monitoring Plan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BD059B5-4705-4A83-B163-B5574BBE4653}"/>
              </a:ext>
            </a:extLst>
          </p:cNvPr>
          <p:cNvSpPr txBox="1"/>
          <p:nvPr/>
        </p:nvSpPr>
        <p:spPr>
          <a:xfrm>
            <a:off x="7464341" y="4891853"/>
            <a:ext cx="954813" cy="461665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/>
              <a:t>Heimdall</a:t>
            </a:r>
          </a:p>
          <a:p>
            <a:pPr algn="ctr"/>
            <a:r>
              <a:rPr lang="en-US" sz="1200" dirty="0"/>
              <a:t>Team Server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28B7E9B-03AA-43EE-9DA0-E2CDE79853DB}"/>
              </a:ext>
            </a:extLst>
          </p:cNvPr>
          <p:cNvCxnSpPr>
            <a:cxnSpLocks/>
          </p:cNvCxnSpPr>
          <p:nvPr/>
        </p:nvCxnSpPr>
        <p:spPr>
          <a:xfrm>
            <a:off x="10363937" y="5292713"/>
            <a:ext cx="0" cy="20904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BDA85262-D255-4D30-B58B-66FE321F6D41}"/>
              </a:ext>
            </a:extLst>
          </p:cNvPr>
          <p:cNvSpPr txBox="1"/>
          <p:nvPr/>
        </p:nvSpPr>
        <p:spPr>
          <a:xfrm>
            <a:off x="9891155" y="4695924"/>
            <a:ext cx="898430" cy="646331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Heimdall Enterprise Server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6CB5ADC7-E85E-4D36-8788-C11E08269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1876" y="4747680"/>
            <a:ext cx="277347" cy="277347"/>
          </a:xfrm>
          <a:prstGeom prst="rect">
            <a:avLst/>
          </a:prstGeom>
        </p:spPr>
      </p:pic>
      <p:pic>
        <p:nvPicPr>
          <p:cNvPr id="145" name="Graphic 144">
            <a:extLst>
              <a:ext uri="{FF2B5EF4-FFF2-40B4-BE49-F238E27FC236}">
                <a16:creationId xmlns:a16="http://schemas.microsoft.com/office/drawing/2014/main" id="{034D3F8F-10E9-4B57-8B0E-9228D9456E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67911" y="4747680"/>
            <a:ext cx="277347" cy="277347"/>
          </a:xfrm>
          <a:prstGeom prst="rect">
            <a:avLst/>
          </a:prstGeom>
        </p:spPr>
      </p:pic>
      <p:pic>
        <p:nvPicPr>
          <p:cNvPr id="151" name="Graphic 150">
            <a:extLst>
              <a:ext uri="{FF2B5EF4-FFF2-40B4-BE49-F238E27FC236}">
                <a16:creationId xmlns:a16="http://schemas.microsoft.com/office/drawing/2014/main" id="{6ACB2440-838A-4841-8F28-058005CF3F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21461" y="4747680"/>
            <a:ext cx="277347" cy="277347"/>
          </a:xfrm>
          <a:prstGeom prst="rect">
            <a:avLst/>
          </a:prstGeom>
        </p:spPr>
      </p:pic>
      <p:pic>
        <p:nvPicPr>
          <p:cNvPr id="152" name="Graphic 151">
            <a:extLst>
              <a:ext uri="{FF2B5EF4-FFF2-40B4-BE49-F238E27FC236}">
                <a16:creationId xmlns:a16="http://schemas.microsoft.com/office/drawing/2014/main" id="{7F74F872-2603-42E0-AB22-E4CA157B06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48763" y="4552009"/>
            <a:ext cx="277347" cy="277347"/>
          </a:xfrm>
          <a:prstGeom prst="rect">
            <a:avLst/>
          </a:prstGeom>
        </p:spPr>
      </p:pic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D94AB3C6-C484-4535-A8C4-031E029CA526}"/>
              </a:ext>
            </a:extLst>
          </p:cNvPr>
          <p:cNvSpPr/>
          <p:nvPr/>
        </p:nvSpPr>
        <p:spPr>
          <a:xfrm>
            <a:off x="288546" y="4478074"/>
            <a:ext cx="11775936" cy="2291850"/>
          </a:xfrm>
          <a:prstGeom prst="roundRect">
            <a:avLst>
              <a:gd name="adj" fmla="val 2304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AE295AAC-7C78-45FD-8C1A-8E7A9B92FB5B}"/>
              </a:ext>
            </a:extLst>
          </p:cNvPr>
          <p:cNvSpPr/>
          <p:nvPr/>
        </p:nvSpPr>
        <p:spPr>
          <a:xfrm>
            <a:off x="82548" y="3015239"/>
            <a:ext cx="1687858" cy="1876613"/>
          </a:xfrm>
          <a:prstGeom prst="roundRect">
            <a:avLst>
              <a:gd name="adj" fmla="val 3314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FADC77-3591-4006-AD69-3847CE094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AE77-9E3E-3745-A21B-91943836B2D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351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A6A8B989-CC01-4234-A0D1-7468D97E1E9A}"/>
              </a:ext>
            </a:extLst>
          </p:cNvPr>
          <p:cNvSpPr/>
          <p:nvPr/>
        </p:nvSpPr>
        <p:spPr>
          <a:xfrm>
            <a:off x="-179" y="977448"/>
            <a:ext cx="12192000" cy="5745241"/>
          </a:xfrm>
          <a:prstGeom prst="rect">
            <a:avLst/>
          </a:prstGeom>
          <a:solidFill>
            <a:srgbClr val="DAE3F3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FBBC128-10ED-4B82-A7D0-CD88A78C4F12}"/>
              </a:ext>
            </a:extLst>
          </p:cNvPr>
          <p:cNvGrpSpPr/>
          <p:nvPr/>
        </p:nvGrpSpPr>
        <p:grpSpPr>
          <a:xfrm>
            <a:off x="2837181" y="1209969"/>
            <a:ext cx="4973559" cy="5352796"/>
            <a:chOff x="2837181" y="1209969"/>
            <a:chExt cx="4973559" cy="521066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DFFE133-9A73-4D32-A245-002FE92758A3}"/>
                </a:ext>
              </a:extLst>
            </p:cNvPr>
            <p:cNvSpPr/>
            <p:nvPr/>
          </p:nvSpPr>
          <p:spPr>
            <a:xfrm>
              <a:off x="2837181" y="1210685"/>
              <a:ext cx="4182268" cy="5209953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2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Arrow: Pentagon 72">
              <a:extLst>
                <a:ext uri="{FF2B5EF4-FFF2-40B4-BE49-F238E27FC236}">
                  <a16:creationId xmlns:a16="http://schemas.microsoft.com/office/drawing/2014/main" id="{41DFBBD7-0D25-4B83-9842-AEF35431F41A}"/>
                </a:ext>
              </a:extLst>
            </p:cNvPr>
            <p:cNvSpPr/>
            <p:nvPr/>
          </p:nvSpPr>
          <p:spPr>
            <a:xfrm>
              <a:off x="6716287" y="1209969"/>
              <a:ext cx="1094453" cy="5209952"/>
            </a:xfrm>
            <a:prstGeom prst="homePlate">
              <a:avLst/>
            </a:prstGeom>
            <a:solidFill>
              <a:srgbClr val="D3D9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Title 4">
            <a:extLst>
              <a:ext uri="{FF2B5EF4-FFF2-40B4-BE49-F238E27FC236}">
                <a16:creationId xmlns:a16="http://schemas.microsoft.com/office/drawing/2014/main" id="{497AFFCF-72A2-40E8-BF04-77F5952B8541}"/>
              </a:ext>
            </a:extLst>
          </p:cNvPr>
          <p:cNvSpPr txBox="1">
            <a:spLocks/>
          </p:cNvSpPr>
          <p:nvPr/>
        </p:nvSpPr>
        <p:spPr>
          <a:xfrm>
            <a:off x="4774" y="2415"/>
            <a:ext cx="12187226" cy="1005944"/>
          </a:xfrm>
          <a:prstGeom prst="rect">
            <a:avLst/>
          </a:prstGeom>
          <a:solidFill>
            <a:srgbClr val="084A9C"/>
          </a:solidFill>
        </p:spPr>
        <p:txBody>
          <a:bodyPr vert="horz" lIns="48813" tIns="88658" rIns="48813" bIns="44329" rtlCol="0" anchor="ctr">
            <a:noAutofit/>
          </a:bodyPr>
          <a:lstStyle>
            <a:lvl1pPr algn="ctr" defTabSz="13411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952286" lvl="3"/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ISPG </a:t>
            </a: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DevSecOps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Overview   -   Next Steps</a:t>
            </a:r>
          </a:p>
          <a:p>
            <a:pPr marL="1952286" lvl="3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GOAL: Build Security into DevOps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66F31F0-927D-409D-916C-E18AF9E74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6312" y="211489"/>
            <a:ext cx="1509620" cy="602360"/>
          </a:xfrm>
          <a:prstGeom prst="rect">
            <a:avLst/>
          </a:prstGeom>
        </p:spPr>
      </p:pic>
      <p:sp>
        <p:nvSpPr>
          <p:cNvPr id="26" name="Title 4">
            <a:extLst>
              <a:ext uri="{FF2B5EF4-FFF2-40B4-BE49-F238E27FC236}">
                <a16:creationId xmlns:a16="http://schemas.microsoft.com/office/drawing/2014/main" id="{2FC0966D-10C9-4A09-981B-325A81480205}"/>
              </a:ext>
            </a:extLst>
          </p:cNvPr>
          <p:cNvSpPr txBox="1">
            <a:spLocks/>
          </p:cNvSpPr>
          <p:nvPr/>
        </p:nvSpPr>
        <p:spPr>
          <a:xfrm>
            <a:off x="4774" y="6562765"/>
            <a:ext cx="12187226" cy="295235"/>
          </a:xfrm>
          <a:prstGeom prst="rect">
            <a:avLst/>
          </a:prstGeom>
          <a:solidFill>
            <a:srgbClr val="FFC000"/>
          </a:solidFill>
        </p:spPr>
        <p:txBody>
          <a:bodyPr vert="horz" lIns="48813" tIns="0" rIns="48813" bIns="0" rtlCol="0" anchor="ctr">
            <a:noAutofit/>
          </a:bodyPr>
          <a:lstStyle>
            <a:lvl1pPr algn="ctr" defTabSz="13411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3"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April 2020 Update</a:t>
            </a: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FF04DE01-C502-4BA6-B58F-CF0A9AB6A74D}"/>
              </a:ext>
            </a:extLst>
          </p:cNvPr>
          <p:cNvSpPr/>
          <p:nvPr/>
        </p:nvSpPr>
        <p:spPr>
          <a:xfrm>
            <a:off x="3046956" y="1581320"/>
            <a:ext cx="1493381" cy="548640"/>
          </a:xfrm>
          <a:custGeom>
            <a:avLst/>
            <a:gdLst>
              <a:gd name="connsiteX0" fmla="*/ 0 w 1493381"/>
              <a:gd name="connsiteY0" fmla="*/ 106671 h 640016"/>
              <a:gd name="connsiteX1" fmla="*/ 106671 w 1493381"/>
              <a:gd name="connsiteY1" fmla="*/ 0 h 640016"/>
              <a:gd name="connsiteX2" fmla="*/ 1386710 w 1493381"/>
              <a:gd name="connsiteY2" fmla="*/ 0 h 640016"/>
              <a:gd name="connsiteX3" fmla="*/ 1493381 w 1493381"/>
              <a:gd name="connsiteY3" fmla="*/ 106671 h 640016"/>
              <a:gd name="connsiteX4" fmla="*/ 1493381 w 1493381"/>
              <a:gd name="connsiteY4" fmla="*/ 533345 h 640016"/>
              <a:gd name="connsiteX5" fmla="*/ 1386710 w 1493381"/>
              <a:gd name="connsiteY5" fmla="*/ 640016 h 640016"/>
              <a:gd name="connsiteX6" fmla="*/ 106671 w 1493381"/>
              <a:gd name="connsiteY6" fmla="*/ 640016 h 640016"/>
              <a:gd name="connsiteX7" fmla="*/ 0 w 1493381"/>
              <a:gd name="connsiteY7" fmla="*/ 533345 h 640016"/>
              <a:gd name="connsiteX8" fmla="*/ 0 w 1493381"/>
              <a:gd name="connsiteY8" fmla="*/ 106671 h 64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3381" h="640016">
                <a:moveTo>
                  <a:pt x="0" y="106671"/>
                </a:moveTo>
                <a:cubicBezTo>
                  <a:pt x="0" y="47758"/>
                  <a:pt x="47758" y="0"/>
                  <a:pt x="106671" y="0"/>
                </a:cubicBezTo>
                <a:lnTo>
                  <a:pt x="1386710" y="0"/>
                </a:lnTo>
                <a:cubicBezTo>
                  <a:pt x="1445623" y="0"/>
                  <a:pt x="1493381" y="47758"/>
                  <a:pt x="1493381" y="106671"/>
                </a:cubicBezTo>
                <a:lnTo>
                  <a:pt x="1493381" y="533345"/>
                </a:lnTo>
                <a:cubicBezTo>
                  <a:pt x="1493381" y="592258"/>
                  <a:pt x="1445623" y="640016"/>
                  <a:pt x="1386710" y="640016"/>
                </a:cubicBezTo>
                <a:lnTo>
                  <a:pt x="106671" y="640016"/>
                </a:lnTo>
                <a:cubicBezTo>
                  <a:pt x="47758" y="640016"/>
                  <a:pt x="0" y="592258"/>
                  <a:pt x="0" y="533345"/>
                </a:cubicBezTo>
                <a:lnTo>
                  <a:pt x="0" y="106671"/>
                </a:lnTo>
                <a:close/>
              </a:path>
            </a:pathLst>
          </a:custGeom>
          <a:solidFill>
            <a:srgbClr val="084A9C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583" tIns="84583" rIns="84583" bIns="84583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i="0" kern="1200" dirty="0">
                <a:latin typeface="Arial" panose="020B0604020202020204" pitchFamily="34" charset="0"/>
                <a:cs typeface="Arial" panose="020B0604020202020204" pitchFamily="34" charset="0"/>
              </a:rPr>
              <a:t>Open Source Community</a:t>
            </a: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300C9A0D-980F-478E-9A46-40438C5C848A}"/>
              </a:ext>
            </a:extLst>
          </p:cNvPr>
          <p:cNvSpPr/>
          <p:nvPr/>
        </p:nvSpPr>
        <p:spPr>
          <a:xfrm>
            <a:off x="3046956" y="4498284"/>
            <a:ext cx="1493381" cy="548640"/>
          </a:xfrm>
          <a:custGeom>
            <a:avLst/>
            <a:gdLst>
              <a:gd name="connsiteX0" fmla="*/ 0 w 1493381"/>
              <a:gd name="connsiteY0" fmla="*/ 106671 h 640016"/>
              <a:gd name="connsiteX1" fmla="*/ 106671 w 1493381"/>
              <a:gd name="connsiteY1" fmla="*/ 0 h 640016"/>
              <a:gd name="connsiteX2" fmla="*/ 1386710 w 1493381"/>
              <a:gd name="connsiteY2" fmla="*/ 0 h 640016"/>
              <a:gd name="connsiteX3" fmla="*/ 1493381 w 1493381"/>
              <a:gd name="connsiteY3" fmla="*/ 106671 h 640016"/>
              <a:gd name="connsiteX4" fmla="*/ 1493381 w 1493381"/>
              <a:gd name="connsiteY4" fmla="*/ 533345 h 640016"/>
              <a:gd name="connsiteX5" fmla="*/ 1386710 w 1493381"/>
              <a:gd name="connsiteY5" fmla="*/ 640016 h 640016"/>
              <a:gd name="connsiteX6" fmla="*/ 106671 w 1493381"/>
              <a:gd name="connsiteY6" fmla="*/ 640016 h 640016"/>
              <a:gd name="connsiteX7" fmla="*/ 0 w 1493381"/>
              <a:gd name="connsiteY7" fmla="*/ 533345 h 640016"/>
              <a:gd name="connsiteX8" fmla="*/ 0 w 1493381"/>
              <a:gd name="connsiteY8" fmla="*/ 106671 h 64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3381" h="640016">
                <a:moveTo>
                  <a:pt x="0" y="106671"/>
                </a:moveTo>
                <a:cubicBezTo>
                  <a:pt x="0" y="47758"/>
                  <a:pt x="47758" y="0"/>
                  <a:pt x="106671" y="0"/>
                </a:cubicBezTo>
                <a:lnTo>
                  <a:pt x="1386710" y="0"/>
                </a:lnTo>
                <a:cubicBezTo>
                  <a:pt x="1445623" y="0"/>
                  <a:pt x="1493381" y="47758"/>
                  <a:pt x="1493381" y="106671"/>
                </a:cubicBezTo>
                <a:lnTo>
                  <a:pt x="1493381" y="533345"/>
                </a:lnTo>
                <a:cubicBezTo>
                  <a:pt x="1493381" y="592258"/>
                  <a:pt x="1445623" y="640016"/>
                  <a:pt x="1386710" y="640016"/>
                </a:cubicBezTo>
                <a:lnTo>
                  <a:pt x="106671" y="640016"/>
                </a:lnTo>
                <a:cubicBezTo>
                  <a:pt x="47758" y="640016"/>
                  <a:pt x="0" y="592258"/>
                  <a:pt x="0" y="533345"/>
                </a:cubicBezTo>
                <a:lnTo>
                  <a:pt x="0" y="106671"/>
                </a:lnTo>
                <a:close/>
              </a:path>
            </a:pathLst>
          </a:custGeom>
          <a:solidFill>
            <a:srgbClr val="084A9C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583" tIns="84583" rIns="84583" bIns="84583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i="0" kern="1200" dirty="0">
                <a:latin typeface="Arial" panose="020B0604020202020204" pitchFamily="34" charset="0"/>
                <a:cs typeface="Arial" panose="020B0604020202020204" pitchFamily="34" charset="0"/>
              </a:rPr>
              <a:t>Best Practices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852D5C2-A50F-4269-9D66-5ADA5BE2FF7E}"/>
              </a:ext>
            </a:extLst>
          </p:cNvPr>
          <p:cNvSpPr/>
          <p:nvPr/>
        </p:nvSpPr>
        <p:spPr>
          <a:xfrm>
            <a:off x="4881703" y="1579513"/>
            <a:ext cx="1493381" cy="548640"/>
          </a:xfrm>
          <a:custGeom>
            <a:avLst/>
            <a:gdLst>
              <a:gd name="connsiteX0" fmla="*/ 0 w 1493381"/>
              <a:gd name="connsiteY0" fmla="*/ 106671 h 640016"/>
              <a:gd name="connsiteX1" fmla="*/ 106671 w 1493381"/>
              <a:gd name="connsiteY1" fmla="*/ 0 h 640016"/>
              <a:gd name="connsiteX2" fmla="*/ 1386710 w 1493381"/>
              <a:gd name="connsiteY2" fmla="*/ 0 h 640016"/>
              <a:gd name="connsiteX3" fmla="*/ 1493381 w 1493381"/>
              <a:gd name="connsiteY3" fmla="*/ 106671 h 640016"/>
              <a:gd name="connsiteX4" fmla="*/ 1493381 w 1493381"/>
              <a:gd name="connsiteY4" fmla="*/ 533345 h 640016"/>
              <a:gd name="connsiteX5" fmla="*/ 1386710 w 1493381"/>
              <a:gd name="connsiteY5" fmla="*/ 640016 h 640016"/>
              <a:gd name="connsiteX6" fmla="*/ 106671 w 1493381"/>
              <a:gd name="connsiteY6" fmla="*/ 640016 h 640016"/>
              <a:gd name="connsiteX7" fmla="*/ 0 w 1493381"/>
              <a:gd name="connsiteY7" fmla="*/ 533345 h 640016"/>
              <a:gd name="connsiteX8" fmla="*/ 0 w 1493381"/>
              <a:gd name="connsiteY8" fmla="*/ 106671 h 64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3381" h="640016">
                <a:moveTo>
                  <a:pt x="0" y="106671"/>
                </a:moveTo>
                <a:cubicBezTo>
                  <a:pt x="0" y="47758"/>
                  <a:pt x="47758" y="0"/>
                  <a:pt x="106671" y="0"/>
                </a:cubicBezTo>
                <a:lnTo>
                  <a:pt x="1386710" y="0"/>
                </a:lnTo>
                <a:cubicBezTo>
                  <a:pt x="1445623" y="0"/>
                  <a:pt x="1493381" y="47758"/>
                  <a:pt x="1493381" y="106671"/>
                </a:cubicBezTo>
                <a:lnTo>
                  <a:pt x="1493381" y="533345"/>
                </a:lnTo>
                <a:cubicBezTo>
                  <a:pt x="1493381" y="592258"/>
                  <a:pt x="1445623" y="640016"/>
                  <a:pt x="1386710" y="640016"/>
                </a:cubicBezTo>
                <a:lnTo>
                  <a:pt x="106671" y="640016"/>
                </a:lnTo>
                <a:cubicBezTo>
                  <a:pt x="47758" y="640016"/>
                  <a:pt x="0" y="592258"/>
                  <a:pt x="0" y="533345"/>
                </a:cubicBezTo>
                <a:lnTo>
                  <a:pt x="0" y="106671"/>
                </a:lnTo>
                <a:close/>
              </a:path>
            </a:pathLst>
          </a:custGeom>
          <a:solidFill>
            <a:srgbClr val="084A9C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583" tIns="84583" rIns="84583" bIns="84583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i="0" kern="1200" dirty="0">
                <a:latin typeface="Arial" panose="020B0604020202020204" pitchFamily="34" charset="0"/>
                <a:cs typeface="Arial" panose="020B0604020202020204" pitchFamily="34" charset="0"/>
              </a:rPr>
              <a:t>Testing Tools &amp; Content</a:t>
            </a: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D09748E6-6AB3-41F1-B296-C6F3461451BD}"/>
              </a:ext>
            </a:extLst>
          </p:cNvPr>
          <p:cNvSpPr/>
          <p:nvPr/>
        </p:nvSpPr>
        <p:spPr>
          <a:xfrm>
            <a:off x="3046956" y="3056875"/>
            <a:ext cx="1493381" cy="548640"/>
          </a:xfrm>
          <a:custGeom>
            <a:avLst/>
            <a:gdLst>
              <a:gd name="connsiteX0" fmla="*/ 0 w 1493381"/>
              <a:gd name="connsiteY0" fmla="*/ 106671 h 640016"/>
              <a:gd name="connsiteX1" fmla="*/ 106671 w 1493381"/>
              <a:gd name="connsiteY1" fmla="*/ 0 h 640016"/>
              <a:gd name="connsiteX2" fmla="*/ 1386710 w 1493381"/>
              <a:gd name="connsiteY2" fmla="*/ 0 h 640016"/>
              <a:gd name="connsiteX3" fmla="*/ 1493381 w 1493381"/>
              <a:gd name="connsiteY3" fmla="*/ 106671 h 640016"/>
              <a:gd name="connsiteX4" fmla="*/ 1493381 w 1493381"/>
              <a:gd name="connsiteY4" fmla="*/ 533345 h 640016"/>
              <a:gd name="connsiteX5" fmla="*/ 1386710 w 1493381"/>
              <a:gd name="connsiteY5" fmla="*/ 640016 h 640016"/>
              <a:gd name="connsiteX6" fmla="*/ 106671 w 1493381"/>
              <a:gd name="connsiteY6" fmla="*/ 640016 h 640016"/>
              <a:gd name="connsiteX7" fmla="*/ 0 w 1493381"/>
              <a:gd name="connsiteY7" fmla="*/ 533345 h 640016"/>
              <a:gd name="connsiteX8" fmla="*/ 0 w 1493381"/>
              <a:gd name="connsiteY8" fmla="*/ 106671 h 64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3381" h="640016">
                <a:moveTo>
                  <a:pt x="0" y="106671"/>
                </a:moveTo>
                <a:cubicBezTo>
                  <a:pt x="0" y="47758"/>
                  <a:pt x="47758" y="0"/>
                  <a:pt x="106671" y="0"/>
                </a:cubicBezTo>
                <a:lnTo>
                  <a:pt x="1386710" y="0"/>
                </a:lnTo>
                <a:cubicBezTo>
                  <a:pt x="1445623" y="0"/>
                  <a:pt x="1493381" y="47758"/>
                  <a:pt x="1493381" y="106671"/>
                </a:cubicBezTo>
                <a:lnTo>
                  <a:pt x="1493381" y="533345"/>
                </a:lnTo>
                <a:cubicBezTo>
                  <a:pt x="1493381" y="592258"/>
                  <a:pt x="1445623" y="640016"/>
                  <a:pt x="1386710" y="640016"/>
                </a:cubicBezTo>
                <a:lnTo>
                  <a:pt x="106671" y="640016"/>
                </a:lnTo>
                <a:cubicBezTo>
                  <a:pt x="47758" y="640016"/>
                  <a:pt x="0" y="592258"/>
                  <a:pt x="0" y="533345"/>
                </a:cubicBezTo>
                <a:lnTo>
                  <a:pt x="0" y="106671"/>
                </a:lnTo>
                <a:close/>
              </a:path>
            </a:pathLst>
          </a:custGeom>
          <a:solidFill>
            <a:srgbClr val="084A9C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583" tIns="84583" rIns="84583" bIns="84583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i="0" kern="1200" dirty="0">
                <a:latin typeface="Arial" panose="020B0604020202020204" pitchFamily="34" charset="0"/>
                <a:cs typeface="Arial" panose="020B0604020202020204" pitchFamily="34" charset="0"/>
              </a:rPr>
              <a:t>ACT Support</a:t>
            </a: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C893C494-3705-4C55-BDFF-BB39BD5066B9}"/>
              </a:ext>
            </a:extLst>
          </p:cNvPr>
          <p:cNvSpPr/>
          <p:nvPr/>
        </p:nvSpPr>
        <p:spPr>
          <a:xfrm>
            <a:off x="4881703" y="4498284"/>
            <a:ext cx="1493381" cy="548640"/>
          </a:xfrm>
          <a:custGeom>
            <a:avLst/>
            <a:gdLst>
              <a:gd name="connsiteX0" fmla="*/ 0 w 1493381"/>
              <a:gd name="connsiteY0" fmla="*/ 106671 h 640016"/>
              <a:gd name="connsiteX1" fmla="*/ 106671 w 1493381"/>
              <a:gd name="connsiteY1" fmla="*/ 0 h 640016"/>
              <a:gd name="connsiteX2" fmla="*/ 1386710 w 1493381"/>
              <a:gd name="connsiteY2" fmla="*/ 0 h 640016"/>
              <a:gd name="connsiteX3" fmla="*/ 1493381 w 1493381"/>
              <a:gd name="connsiteY3" fmla="*/ 106671 h 640016"/>
              <a:gd name="connsiteX4" fmla="*/ 1493381 w 1493381"/>
              <a:gd name="connsiteY4" fmla="*/ 533345 h 640016"/>
              <a:gd name="connsiteX5" fmla="*/ 1386710 w 1493381"/>
              <a:gd name="connsiteY5" fmla="*/ 640016 h 640016"/>
              <a:gd name="connsiteX6" fmla="*/ 106671 w 1493381"/>
              <a:gd name="connsiteY6" fmla="*/ 640016 h 640016"/>
              <a:gd name="connsiteX7" fmla="*/ 0 w 1493381"/>
              <a:gd name="connsiteY7" fmla="*/ 533345 h 640016"/>
              <a:gd name="connsiteX8" fmla="*/ 0 w 1493381"/>
              <a:gd name="connsiteY8" fmla="*/ 106671 h 64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3381" h="640016">
                <a:moveTo>
                  <a:pt x="0" y="106671"/>
                </a:moveTo>
                <a:cubicBezTo>
                  <a:pt x="0" y="47758"/>
                  <a:pt x="47758" y="0"/>
                  <a:pt x="106671" y="0"/>
                </a:cubicBezTo>
                <a:lnTo>
                  <a:pt x="1386710" y="0"/>
                </a:lnTo>
                <a:cubicBezTo>
                  <a:pt x="1445623" y="0"/>
                  <a:pt x="1493381" y="47758"/>
                  <a:pt x="1493381" y="106671"/>
                </a:cubicBezTo>
                <a:lnTo>
                  <a:pt x="1493381" y="533345"/>
                </a:lnTo>
                <a:cubicBezTo>
                  <a:pt x="1493381" y="592258"/>
                  <a:pt x="1445623" y="640016"/>
                  <a:pt x="1386710" y="640016"/>
                </a:cubicBezTo>
                <a:lnTo>
                  <a:pt x="106671" y="640016"/>
                </a:lnTo>
                <a:cubicBezTo>
                  <a:pt x="47758" y="640016"/>
                  <a:pt x="0" y="592258"/>
                  <a:pt x="0" y="533345"/>
                </a:cubicBezTo>
                <a:lnTo>
                  <a:pt x="0" y="106671"/>
                </a:lnTo>
                <a:close/>
              </a:path>
            </a:pathLst>
          </a:custGeom>
          <a:solidFill>
            <a:srgbClr val="084A9C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583" tIns="84583" rIns="84583" bIns="84583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i="0" kern="1200" dirty="0">
                <a:latin typeface="Arial" panose="020B0604020202020204" pitchFamily="34" charset="0"/>
                <a:cs typeface="Arial" panose="020B0604020202020204" pitchFamily="34" charset="0"/>
              </a:rPr>
              <a:t>DevOps Pilots</a:t>
            </a: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F9828A7-9826-4EF6-B4C1-2A7C7BEE6BB6}"/>
              </a:ext>
            </a:extLst>
          </p:cNvPr>
          <p:cNvSpPr/>
          <p:nvPr/>
        </p:nvSpPr>
        <p:spPr>
          <a:xfrm>
            <a:off x="3046956" y="5681725"/>
            <a:ext cx="1493381" cy="548640"/>
          </a:xfrm>
          <a:custGeom>
            <a:avLst/>
            <a:gdLst>
              <a:gd name="connsiteX0" fmla="*/ 0 w 1493381"/>
              <a:gd name="connsiteY0" fmla="*/ 106671 h 640016"/>
              <a:gd name="connsiteX1" fmla="*/ 106671 w 1493381"/>
              <a:gd name="connsiteY1" fmla="*/ 0 h 640016"/>
              <a:gd name="connsiteX2" fmla="*/ 1386710 w 1493381"/>
              <a:gd name="connsiteY2" fmla="*/ 0 h 640016"/>
              <a:gd name="connsiteX3" fmla="*/ 1493381 w 1493381"/>
              <a:gd name="connsiteY3" fmla="*/ 106671 h 640016"/>
              <a:gd name="connsiteX4" fmla="*/ 1493381 w 1493381"/>
              <a:gd name="connsiteY4" fmla="*/ 533345 h 640016"/>
              <a:gd name="connsiteX5" fmla="*/ 1386710 w 1493381"/>
              <a:gd name="connsiteY5" fmla="*/ 640016 h 640016"/>
              <a:gd name="connsiteX6" fmla="*/ 106671 w 1493381"/>
              <a:gd name="connsiteY6" fmla="*/ 640016 h 640016"/>
              <a:gd name="connsiteX7" fmla="*/ 0 w 1493381"/>
              <a:gd name="connsiteY7" fmla="*/ 533345 h 640016"/>
              <a:gd name="connsiteX8" fmla="*/ 0 w 1493381"/>
              <a:gd name="connsiteY8" fmla="*/ 106671 h 64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3381" h="640016">
                <a:moveTo>
                  <a:pt x="0" y="106671"/>
                </a:moveTo>
                <a:cubicBezTo>
                  <a:pt x="0" y="47758"/>
                  <a:pt x="47758" y="0"/>
                  <a:pt x="106671" y="0"/>
                </a:cubicBezTo>
                <a:lnTo>
                  <a:pt x="1386710" y="0"/>
                </a:lnTo>
                <a:cubicBezTo>
                  <a:pt x="1445623" y="0"/>
                  <a:pt x="1493381" y="47758"/>
                  <a:pt x="1493381" y="106671"/>
                </a:cubicBezTo>
                <a:lnTo>
                  <a:pt x="1493381" y="533345"/>
                </a:lnTo>
                <a:cubicBezTo>
                  <a:pt x="1493381" y="592258"/>
                  <a:pt x="1445623" y="640016"/>
                  <a:pt x="1386710" y="640016"/>
                </a:cubicBezTo>
                <a:lnTo>
                  <a:pt x="106671" y="640016"/>
                </a:lnTo>
                <a:cubicBezTo>
                  <a:pt x="47758" y="640016"/>
                  <a:pt x="0" y="592258"/>
                  <a:pt x="0" y="533345"/>
                </a:cubicBezTo>
                <a:lnTo>
                  <a:pt x="0" y="106671"/>
                </a:lnTo>
                <a:close/>
              </a:path>
            </a:pathLst>
          </a:custGeom>
          <a:solidFill>
            <a:srgbClr val="084A9C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583" tIns="84583" rIns="84583" bIns="84583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i="0" kern="1200" dirty="0">
                <a:latin typeface="Arial" panose="020B0604020202020204" pitchFamily="34" charset="0"/>
                <a:cs typeface="Arial" panose="020B0604020202020204" pitchFamily="34" charset="0"/>
              </a:rPr>
              <a:t>Training for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DevOps Teams</a:t>
            </a:r>
            <a:endParaRPr lang="en-US" sz="1400" b="1" i="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4B98B0-5542-4772-8FEB-C54548875A85}"/>
              </a:ext>
            </a:extLst>
          </p:cNvPr>
          <p:cNvSpPr txBox="1"/>
          <p:nvPr/>
        </p:nvSpPr>
        <p:spPr>
          <a:xfrm>
            <a:off x="2819358" y="1158701"/>
            <a:ext cx="411063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Established Capabilities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C7537A8-F3D6-44B3-AB0B-5ED7E577B0E1}"/>
              </a:ext>
            </a:extLst>
          </p:cNvPr>
          <p:cNvSpPr/>
          <p:nvPr/>
        </p:nvSpPr>
        <p:spPr>
          <a:xfrm>
            <a:off x="2970131" y="2217006"/>
            <a:ext cx="16995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https://github.com/mitre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67DDDB6-9A21-44FF-A6D7-A8A6D89EC50C}"/>
              </a:ext>
            </a:extLst>
          </p:cNvPr>
          <p:cNvSpPr/>
          <p:nvPr/>
        </p:nvSpPr>
        <p:spPr>
          <a:xfrm>
            <a:off x="3046956" y="5063267"/>
            <a:ext cx="15649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DevSecOps Checklist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Confluence Pages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57DA15B-6BB7-4208-9B4F-408836CA045B}"/>
              </a:ext>
            </a:extLst>
          </p:cNvPr>
          <p:cNvSpPr/>
          <p:nvPr/>
        </p:nvSpPr>
        <p:spPr>
          <a:xfrm>
            <a:off x="4749968" y="3607808"/>
            <a:ext cx="2378373" cy="261610"/>
          </a:xfrm>
          <a:prstGeom prst="rect">
            <a:avLst/>
          </a:prstGeom>
        </p:spPr>
        <p:txBody>
          <a:bodyPr wrap="square" lIns="91440" rIns="0">
            <a:spAutoFit/>
          </a:bodyPr>
          <a:lstStyle/>
          <a:p>
            <a:pPr marL="171450" indent="-171450"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Heimdall-lite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Server</a:t>
            </a:r>
            <a:endParaRPr lang="en-US" sz="11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6CE675B-865A-4508-9044-6987F7A45BD7}"/>
              </a:ext>
            </a:extLst>
          </p:cNvPr>
          <p:cNvSpPr/>
          <p:nvPr/>
        </p:nvSpPr>
        <p:spPr>
          <a:xfrm>
            <a:off x="2976298" y="3626537"/>
            <a:ext cx="178748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spcAft>
                <a:spcPts val="400"/>
              </a:spcAft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Aid ISPG ACT team</a:t>
            </a:r>
            <a:b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in deploying these tools for security assessments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89A2C80-62F5-4CFC-BEC7-46D877EC21EF}"/>
              </a:ext>
            </a:extLst>
          </p:cNvPr>
          <p:cNvSpPr/>
          <p:nvPr/>
        </p:nvSpPr>
        <p:spPr>
          <a:xfrm>
            <a:off x="4852986" y="5052722"/>
            <a:ext cx="147811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IUSG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BCDA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CFACTS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4D006AC-55A4-4C34-BE90-F824C69F39D1}"/>
              </a:ext>
            </a:extLst>
          </p:cNvPr>
          <p:cNvSpPr/>
          <p:nvPr/>
        </p:nvSpPr>
        <p:spPr>
          <a:xfrm>
            <a:off x="4580437" y="5597578"/>
            <a:ext cx="2439012" cy="99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</a:pPr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classes provided, including DHS staff and contractors</a:t>
            </a:r>
          </a:p>
          <a:p>
            <a:pPr>
              <a:spcAft>
                <a:spcPts val="400"/>
              </a:spcAft>
            </a:pPr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48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CMS contractors trained to develop InSpec profiles </a:t>
            </a:r>
            <a:b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Basic Class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Advanced Class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940E6B7-71B6-4E63-97C0-BE6FD032C1A0}"/>
              </a:ext>
            </a:extLst>
          </p:cNvPr>
          <p:cNvSpPr/>
          <p:nvPr/>
        </p:nvSpPr>
        <p:spPr>
          <a:xfrm>
            <a:off x="5733732" y="5045932"/>
            <a:ext cx="10944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T-MSIS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IDM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MACFIN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78446E2-7226-45A9-A53F-B360E3F117F8}"/>
              </a:ext>
            </a:extLst>
          </p:cNvPr>
          <p:cNvSpPr txBox="1"/>
          <p:nvPr/>
        </p:nvSpPr>
        <p:spPr>
          <a:xfrm>
            <a:off x="9414205" y="3383107"/>
            <a:ext cx="82266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MITRE</a:t>
            </a:r>
          </a:p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Role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42E3FDB-3B2B-4D03-A0B5-8DBFC7A7B2F5}"/>
              </a:ext>
            </a:extLst>
          </p:cNvPr>
          <p:cNvSpPr/>
          <p:nvPr/>
        </p:nvSpPr>
        <p:spPr>
          <a:xfrm>
            <a:off x="4739081" y="2146094"/>
            <a:ext cx="25763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CMS InSpec security profiles</a:t>
            </a:r>
            <a:b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b="1" i="1" dirty="0">
                <a:hlinkClick r:id="rId12"/>
              </a:rPr>
              <a:t>https://github.com/orgs/CMSgov/teams/ispg/repositories</a:t>
            </a:r>
            <a:endParaRPr lang="en-US" sz="11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021928F2-3B52-4A34-B012-120324CF6D1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4061" y="1092861"/>
            <a:ext cx="2533380" cy="506574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131CCE5-B173-4D39-A1DF-090851FF3FD6}"/>
              </a:ext>
            </a:extLst>
          </p:cNvPr>
          <p:cNvSpPr/>
          <p:nvPr/>
        </p:nvSpPr>
        <p:spPr>
          <a:xfrm>
            <a:off x="6313704" y="3612887"/>
            <a:ext cx="138852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400"/>
              </a:spcAft>
            </a:pPr>
            <a:r>
              <a:rPr lang="en-US" sz="11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(&gt;9000 downloads)</a:t>
            </a:r>
            <a:endParaRPr lang="en-US" sz="1100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EFD247-82F9-43A4-AF61-9D29744C5452}"/>
              </a:ext>
            </a:extLst>
          </p:cNvPr>
          <p:cNvSpPr/>
          <p:nvPr/>
        </p:nvSpPr>
        <p:spPr>
          <a:xfrm>
            <a:off x="4739081" y="2533523"/>
            <a:ext cx="303774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InSpec_tools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to convert STIG/CIS standards to profiles </a:t>
            </a:r>
            <a:r>
              <a:rPr lang="en-US" sz="11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(&gt;7200 downloads)</a:t>
            </a:r>
            <a:endParaRPr lang="en-US" sz="1100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F984048D-C468-460D-9535-AC9863B1A561}"/>
              </a:ext>
            </a:extLst>
          </p:cNvPr>
          <p:cNvSpPr/>
          <p:nvPr/>
        </p:nvSpPr>
        <p:spPr>
          <a:xfrm>
            <a:off x="4881703" y="3052020"/>
            <a:ext cx="1493381" cy="548640"/>
          </a:xfrm>
          <a:custGeom>
            <a:avLst/>
            <a:gdLst>
              <a:gd name="connsiteX0" fmla="*/ 0 w 1493381"/>
              <a:gd name="connsiteY0" fmla="*/ 106671 h 640016"/>
              <a:gd name="connsiteX1" fmla="*/ 106671 w 1493381"/>
              <a:gd name="connsiteY1" fmla="*/ 0 h 640016"/>
              <a:gd name="connsiteX2" fmla="*/ 1386710 w 1493381"/>
              <a:gd name="connsiteY2" fmla="*/ 0 h 640016"/>
              <a:gd name="connsiteX3" fmla="*/ 1493381 w 1493381"/>
              <a:gd name="connsiteY3" fmla="*/ 106671 h 640016"/>
              <a:gd name="connsiteX4" fmla="*/ 1493381 w 1493381"/>
              <a:gd name="connsiteY4" fmla="*/ 533345 h 640016"/>
              <a:gd name="connsiteX5" fmla="*/ 1386710 w 1493381"/>
              <a:gd name="connsiteY5" fmla="*/ 640016 h 640016"/>
              <a:gd name="connsiteX6" fmla="*/ 106671 w 1493381"/>
              <a:gd name="connsiteY6" fmla="*/ 640016 h 640016"/>
              <a:gd name="connsiteX7" fmla="*/ 0 w 1493381"/>
              <a:gd name="connsiteY7" fmla="*/ 533345 h 640016"/>
              <a:gd name="connsiteX8" fmla="*/ 0 w 1493381"/>
              <a:gd name="connsiteY8" fmla="*/ 106671 h 64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3381" h="640016">
                <a:moveTo>
                  <a:pt x="0" y="106671"/>
                </a:moveTo>
                <a:cubicBezTo>
                  <a:pt x="0" y="47758"/>
                  <a:pt x="47758" y="0"/>
                  <a:pt x="106671" y="0"/>
                </a:cubicBezTo>
                <a:lnTo>
                  <a:pt x="1386710" y="0"/>
                </a:lnTo>
                <a:cubicBezTo>
                  <a:pt x="1445623" y="0"/>
                  <a:pt x="1493381" y="47758"/>
                  <a:pt x="1493381" y="106671"/>
                </a:cubicBezTo>
                <a:lnTo>
                  <a:pt x="1493381" y="533345"/>
                </a:lnTo>
                <a:cubicBezTo>
                  <a:pt x="1493381" y="592258"/>
                  <a:pt x="1445623" y="640016"/>
                  <a:pt x="1386710" y="640016"/>
                </a:cubicBezTo>
                <a:lnTo>
                  <a:pt x="106671" y="640016"/>
                </a:lnTo>
                <a:cubicBezTo>
                  <a:pt x="47758" y="640016"/>
                  <a:pt x="0" y="592258"/>
                  <a:pt x="0" y="533345"/>
                </a:cubicBezTo>
                <a:lnTo>
                  <a:pt x="0" y="106671"/>
                </a:lnTo>
                <a:close/>
              </a:path>
            </a:pathLst>
          </a:custGeom>
          <a:solidFill>
            <a:srgbClr val="084A9C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583" tIns="84583" rIns="84583" bIns="84583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i="0" kern="1200" dirty="0">
                <a:latin typeface="Arial" panose="020B0604020202020204" pitchFamily="34" charset="0"/>
                <a:cs typeface="Arial" panose="020B0604020202020204" pitchFamily="34" charset="0"/>
              </a:rPr>
              <a:t>Visualization Tools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B0A512-DEF8-48CA-9399-A60FFF022655}"/>
              </a:ext>
            </a:extLst>
          </p:cNvPr>
          <p:cNvSpPr/>
          <p:nvPr/>
        </p:nvSpPr>
        <p:spPr>
          <a:xfrm>
            <a:off x="4750712" y="3817197"/>
            <a:ext cx="292119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Heimdall_tools</a:t>
            </a:r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to convert static and dynamic security tool output to Heimdall format </a:t>
            </a:r>
            <a:r>
              <a:rPr lang="en-US" sz="11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(1000 downloads)</a:t>
            </a:r>
            <a:endParaRPr lang="en-US" sz="1100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E2FF1C9-13DD-468B-AC0D-DCE7FAC26EB1}"/>
              </a:ext>
            </a:extLst>
          </p:cNvPr>
          <p:cNvSpPr/>
          <p:nvPr/>
        </p:nvSpPr>
        <p:spPr>
          <a:xfrm>
            <a:off x="7025676" y="6239213"/>
            <a:ext cx="5084280" cy="261610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algn="r"/>
            <a:r>
              <a:rPr lang="en-US" sz="1100" i="1" dirty="0">
                <a:latin typeface="Calibri" panose="020F0502020204030204" pitchFamily="34" charset="0"/>
                <a:ea typeface="Calibri" panose="020F0502020204030204" pitchFamily="34" charset="0"/>
              </a:rPr>
              <a:t>*MITRE helped establish and is supporting all of these ISPG DevSecOps initiatives</a:t>
            </a:r>
            <a:endParaRPr lang="en-US" sz="1100" i="1" dirty="0"/>
          </a:p>
        </p:txBody>
      </p:sp>
      <p:sp>
        <p:nvSpPr>
          <p:cNvPr id="89" name="Arrow: Circular 88">
            <a:extLst>
              <a:ext uri="{FF2B5EF4-FFF2-40B4-BE49-F238E27FC236}">
                <a16:creationId xmlns:a16="http://schemas.microsoft.com/office/drawing/2014/main" id="{BA512848-97BA-45E5-A669-AE866A8087E5}"/>
              </a:ext>
            </a:extLst>
          </p:cNvPr>
          <p:cNvSpPr/>
          <p:nvPr/>
        </p:nvSpPr>
        <p:spPr>
          <a:xfrm rot="271724">
            <a:off x="8170091" y="1907450"/>
            <a:ext cx="3325624" cy="3325624"/>
          </a:xfrm>
          <a:prstGeom prst="circularArrow">
            <a:avLst>
              <a:gd name="adj1" fmla="val 5544"/>
              <a:gd name="adj2" fmla="val 330680"/>
              <a:gd name="adj3" fmla="val 13767645"/>
              <a:gd name="adj4" fmla="val 17391005"/>
              <a:gd name="adj5" fmla="val 575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661E8370-CFC0-4ED2-A311-386D4E0C352E}"/>
              </a:ext>
            </a:extLst>
          </p:cNvPr>
          <p:cNvSpPr/>
          <p:nvPr/>
        </p:nvSpPr>
        <p:spPr>
          <a:xfrm>
            <a:off x="9167284" y="1961600"/>
            <a:ext cx="1280165" cy="625489"/>
          </a:xfrm>
          <a:custGeom>
            <a:avLst/>
            <a:gdLst>
              <a:gd name="connsiteX0" fmla="*/ 0 w 1280165"/>
              <a:gd name="connsiteY0" fmla="*/ 104250 h 625489"/>
              <a:gd name="connsiteX1" fmla="*/ 104250 w 1280165"/>
              <a:gd name="connsiteY1" fmla="*/ 0 h 625489"/>
              <a:gd name="connsiteX2" fmla="*/ 1175915 w 1280165"/>
              <a:gd name="connsiteY2" fmla="*/ 0 h 625489"/>
              <a:gd name="connsiteX3" fmla="*/ 1280165 w 1280165"/>
              <a:gd name="connsiteY3" fmla="*/ 104250 h 625489"/>
              <a:gd name="connsiteX4" fmla="*/ 1280165 w 1280165"/>
              <a:gd name="connsiteY4" fmla="*/ 521239 h 625489"/>
              <a:gd name="connsiteX5" fmla="*/ 1175915 w 1280165"/>
              <a:gd name="connsiteY5" fmla="*/ 625489 h 625489"/>
              <a:gd name="connsiteX6" fmla="*/ 104250 w 1280165"/>
              <a:gd name="connsiteY6" fmla="*/ 625489 h 625489"/>
              <a:gd name="connsiteX7" fmla="*/ 0 w 1280165"/>
              <a:gd name="connsiteY7" fmla="*/ 521239 h 625489"/>
              <a:gd name="connsiteX8" fmla="*/ 0 w 1280165"/>
              <a:gd name="connsiteY8" fmla="*/ 104250 h 625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0165" h="625489">
                <a:moveTo>
                  <a:pt x="0" y="104250"/>
                </a:moveTo>
                <a:cubicBezTo>
                  <a:pt x="0" y="46674"/>
                  <a:pt x="46674" y="0"/>
                  <a:pt x="104250" y="0"/>
                </a:cubicBezTo>
                <a:lnTo>
                  <a:pt x="1175915" y="0"/>
                </a:lnTo>
                <a:cubicBezTo>
                  <a:pt x="1233491" y="0"/>
                  <a:pt x="1280165" y="46674"/>
                  <a:pt x="1280165" y="104250"/>
                </a:cubicBezTo>
                <a:lnTo>
                  <a:pt x="1280165" y="521239"/>
                </a:lnTo>
                <a:cubicBezTo>
                  <a:pt x="1280165" y="578815"/>
                  <a:pt x="1233491" y="625489"/>
                  <a:pt x="1175915" y="625489"/>
                </a:cubicBezTo>
                <a:lnTo>
                  <a:pt x="104250" y="625489"/>
                </a:lnTo>
                <a:cubicBezTo>
                  <a:pt x="46674" y="625489"/>
                  <a:pt x="0" y="578815"/>
                  <a:pt x="0" y="521239"/>
                </a:cubicBezTo>
                <a:lnTo>
                  <a:pt x="0" y="104250"/>
                </a:lnTo>
                <a:close/>
              </a:path>
            </a:pathLst>
          </a:custGeom>
          <a:solidFill>
            <a:srgbClr val="084A9C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94" tIns="91494" rIns="91494" bIns="91494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kern="1200" dirty="0">
                <a:latin typeface="Arial" panose="020B0604020202020204" pitchFamily="34" charset="0"/>
                <a:cs typeface="Arial" panose="020B0604020202020204" pitchFamily="34" charset="0"/>
              </a:rPr>
              <a:t>Open Source Stewardship</a:t>
            </a: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BCAF96D2-2664-411F-A3A0-B84C80938C9E}"/>
              </a:ext>
            </a:extLst>
          </p:cNvPr>
          <p:cNvSpPr/>
          <p:nvPr/>
        </p:nvSpPr>
        <p:spPr>
          <a:xfrm>
            <a:off x="10338133" y="2793860"/>
            <a:ext cx="1280165" cy="625489"/>
          </a:xfrm>
          <a:custGeom>
            <a:avLst/>
            <a:gdLst>
              <a:gd name="connsiteX0" fmla="*/ 0 w 1280165"/>
              <a:gd name="connsiteY0" fmla="*/ 104250 h 625489"/>
              <a:gd name="connsiteX1" fmla="*/ 104250 w 1280165"/>
              <a:gd name="connsiteY1" fmla="*/ 0 h 625489"/>
              <a:gd name="connsiteX2" fmla="*/ 1175915 w 1280165"/>
              <a:gd name="connsiteY2" fmla="*/ 0 h 625489"/>
              <a:gd name="connsiteX3" fmla="*/ 1280165 w 1280165"/>
              <a:gd name="connsiteY3" fmla="*/ 104250 h 625489"/>
              <a:gd name="connsiteX4" fmla="*/ 1280165 w 1280165"/>
              <a:gd name="connsiteY4" fmla="*/ 521239 h 625489"/>
              <a:gd name="connsiteX5" fmla="*/ 1175915 w 1280165"/>
              <a:gd name="connsiteY5" fmla="*/ 625489 h 625489"/>
              <a:gd name="connsiteX6" fmla="*/ 104250 w 1280165"/>
              <a:gd name="connsiteY6" fmla="*/ 625489 h 625489"/>
              <a:gd name="connsiteX7" fmla="*/ 0 w 1280165"/>
              <a:gd name="connsiteY7" fmla="*/ 521239 h 625489"/>
              <a:gd name="connsiteX8" fmla="*/ 0 w 1280165"/>
              <a:gd name="connsiteY8" fmla="*/ 104250 h 625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0165" h="625489">
                <a:moveTo>
                  <a:pt x="0" y="104250"/>
                </a:moveTo>
                <a:cubicBezTo>
                  <a:pt x="0" y="46674"/>
                  <a:pt x="46674" y="0"/>
                  <a:pt x="104250" y="0"/>
                </a:cubicBezTo>
                <a:lnTo>
                  <a:pt x="1175915" y="0"/>
                </a:lnTo>
                <a:cubicBezTo>
                  <a:pt x="1233491" y="0"/>
                  <a:pt x="1280165" y="46674"/>
                  <a:pt x="1280165" y="104250"/>
                </a:cubicBezTo>
                <a:lnTo>
                  <a:pt x="1280165" y="521239"/>
                </a:lnTo>
                <a:cubicBezTo>
                  <a:pt x="1280165" y="578815"/>
                  <a:pt x="1233491" y="625489"/>
                  <a:pt x="1175915" y="625489"/>
                </a:cubicBezTo>
                <a:lnTo>
                  <a:pt x="104250" y="625489"/>
                </a:lnTo>
                <a:cubicBezTo>
                  <a:pt x="46674" y="625489"/>
                  <a:pt x="0" y="578815"/>
                  <a:pt x="0" y="521239"/>
                </a:cubicBezTo>
                <a:lnTo>
                  <a:pt x="0" y="104250"/>
                </a:lnTo>
                <a:close/>
              </a:path>
            </a:pathLst>
          </a:custGeom>
          <a:solidFill>
            <a:srgbClr val="084A9C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94" tIns="91494" rIns="91494" bIns="91494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kern="1200" dirty="0">
                <a:latin typeface="Arial" panose="020B0604020202020204" pitchFamily="34" charset="0"/>
                <a:cs typeface="Arial" panose="020B0604020202020204" pitchFamily="34" charset="0"/>
              </a:rPr>
              <a:t>Quality Assurance</a:t>
            </a:r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88770892-0F5C-4F09-A625-21D25F574A42}"/>
              </a:ext>
            </a:extLst>
          </p:cNvPr>
          <p:cNvSpPr/>
          <p:nvPr/>
        </p:nvSpPr>
        <p:spPr>
          <a:xfrm>
            <a:off x="10338132" y="3902751"/>
            <a:ext cx="1280165" cy="625489"/>
          </a:xfrm>
          <a:custGeom>
            <a:avLst/>
            <a:gdLst>
              <a:gd name="connsiteX0" fmla="*/ 0 w 1280165"/>
              <a:gd name="connsiteY0" fmla="*/ 104250 h 625489"/>
              <a:gd name="connsiteX1" fmla="*/ 104250 w 1280165"/>
              <a:gd name="connsiteY1" fmla="*/ 0 h 625489"/>
              <a:gd name="connsiteX2" fmla="*/ 1175915 w 1280165"/>
              <a:gd name="connsiteY2" fmla="*/ 0 h 625489"/>
              <a:gd name="connsiteX3" fmla="*/ 1280165 w 1280165"/>
              <a:gd name="connsiteY3" fmla="*/ 104250 h 625489"/>
              <a:gd name="connsiteX4" fmla="*/ 1280165 w 1280165"/>
              <a:gd name="connsiteY4" fmla="*/ 521239 h 625489"/>
              <a:gd name="connsiteX5" fmla="*/ 1175915 w 1280165"/>
              <a:gd name="connsiteY5" fmla="*/ 625489 h 625489"/>
              <a:gd name="connsiteX6" fmla="*/ 104250 w 1280165"/>
              <a:gd name="connsiteY6" fmla="*/ 625489 h 625489"/>
              <a:gd name="connsiteX7" fmla="*/ 0 w 1280165"/>
              <a:gd name="connsiteY7" fmla="*/ 521239 h 625489"/>
              <a:gd name="connsiteX8" fmla="*/ 0 w 1280165"/>
              <a:gd name="connsiteY8" fmla="*/ 104250 h 625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0165" h="625489">
                <a:moveTo>
                  <a:pt x="0" y="104250"/>
                </a:moveTo>
                <a:cubicBezTo>
                  <a:pt x="0" y="46674"/>
                  <a:pt x="46674" y="0"/>
                  <a:pt x="104250" y="0"/>
                </a:cubicBezTo>
                <a:lnTo>
                  <a:pt x="1175915" y="0"/>
                </a:lnTo>
                <a:cubicBezTo>
                  <a:pt x="1233491" y="0"/>
                  <a:pt x="1280165" y="46674"/>
                  <a:pt x="1280165" y="104250"/>
                </a:cubicBezTo>
                <a:lnTo>
                  <a:pt x="1280165" y="521239"/>
                </a:lnTo>
                <a:cubicBezTo>
                  <a:pt x="1280165" y="578815"/>
                  <a:pt x="1233491" y="625489"/>
                  <a:pt x="1175915" y="625489"/>
                </a:cubicBezTo>
                <a:lnTo>
                  <a:pt x="104250" y="625489"/>
                </a:lnTo>
                <a:cubicBezTo>
                  <a:pt x="46674" y="625489"/>
                  <a:pt x="0" y="578815"/>
                  <a:pt x="0" y="521239"/>
                </a:cubicBezTo>
                <a:lnTo>
                  <a:pt x="0" y="104250"/>
                </a:lnTo>
                <a:close/>
              </a:path>
            </a:pathLst>
          </a:custGeom>
          <a:solidFill>
            <a:srgbClr val="084A9C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94" tIns="91494" rIns="91494" bIns="91494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kern="1200" dirty="0">
                <a:latin typeface="Arial" panose="020B0604020202020204" pitchFamily="34" charset="0"/>
                <a:cs typeface="Arial" panose="020B0604020202020204" pitchFamily="34" charset="0"/>
              </a:rPr>
              <a:t>Control Status Reporting</a:t>
            </a:r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F2722F8F-7712-4C8B-9BF0-663C66A193FD}"/>
              </a:ext>
            </a:extLst>
          </p:cNvPr>
          <p:cNvSpPr/>
          <p:nvPr/>
        </p:nvSpPr>
        <p:spPr>
          <a:xfrm>
            <a:off x="9167284" y="4665555"/>
            <a:ext cx="1280165" cy="625489"/>
          </a:xfrm>
          <a:custGeom>
            <a:avLst/>
            <a:gdLst>
              <a:gd name="connsiteX0" fmla="*/ 0 w 1280165"/>
              <a:gd name="connsiteY0" fmla="*/ 104250 h 625489"/>
              <a:gd name="connsiteX1" fmla="*/ 104250 w 1280165"/>
              <a:gd name="connsiteY1" fmla="*/ 0 h 625489"/>
              <a:gd name="connsiteX2" fmla="*/ 1175915 w 1280165"/>
              <a:gd name="connsiteY2" fmla="*/ 0 h 625489"/>
              <a:gd name="connsiteX3" fmla="*/ 1280165 w 1280165"/>
              <a:gd name="connsiteY3" fmla="*/ 104250 h 625489"/>
              <a:gd name="connsiteX4" fmla="*/ 1280165 w 1280165"/>
              <a:gd name="connsiteY4" fmla="*/ 521239 h 625489"/>
              <a:gd name="connsiteX5" fmla="*/ 1175915 w 1280165"/>
              <a:gd name="connsiteY5" fmla="*/ 625489 h 625489"/>
              <a:gd name="connsiteX6" fmla="*/ 104250 w 1280165"/>
              <a:gd name="connsiteY6" fmla="*/ 625489 h 625489"/>
              <a:gd name="connsiteX7" fmla="*/ 0 w 1280165"/>
              <a:gd name="connsiteY7" fmla="*/ 521239 h 625489"/>
              <a:gd name="connsiteX8" fmla="*/ 0 w 1280165"/>
              <a:gd name="connsiteY8" fmla="*/ 104250 h 625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0165" h="625489">
                <a:moveTo>
                  <a:pt x="0" y="104250"/>
                </a:moveTo>
                <a:cubicBezTo>
                  <a:pt x="0" y="46674"/>
                  <a:pt x="46674" y="0"/>
                  <a:pt x="104250" y="0"/>
                </a:cubicBezTo>
                <a:lnTo>
                  <a:pt x="1175915" y="0"/>
                </a:lnTo>
                <a:cubicBezTo>
                  <a:pt x="1233491" y="0"/>
                  <a:pt x="1280165" y="46674"/>
                  <a:pt x="1280165" y="104250"/>
                </a:cubicBezTo>
                <a:lnTo>
                  <a:pt x="1280165" y="521239"/>
                </a:lnTo>
                <a:cubicBezTo>
                  <a:pt x="1280165" y="578815"/>
                  <a:pt x="1233491" y="625489"/>
                  <a:pt x="1175915" y="625489"/>
                </a:cubicBezTo>
                <a:lnTo>
                  <a:pt x="104250" y="625489"/>
                </a:lnTo>
                <a:cubicBezTo>
                  <a:pt x="46674" y="625489"/>
                  <a:pt x="0" y="578815"/>
                  <a:pt x="0" y="521239"/>
                </a:cubicBezTo>
                <a:lnTo>
                  <a:pt x="0" y="104250"/>
                </a:lnTo>
                <a:close/>
              </a:path>
            </a:pathLst>
          </a:custGeom>
          <a:solidFill>
            <a:srgbClr val="084A9C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94" tIns="91494" rIns="91494" bIns="91494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kern="1200" dirty="0">
                <a:latin typeface="Arial" panose="020B0604020202020204" pitchFamily="34" charset="0"/>
                <a:cs typeface="Arial" panose="020B0604020202020204" pitchFamily="34" charset="0"/>
              </a:rPr>
              <a:t>Automated Assessment</a:t>
            </a: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CB63DD28-751A-431A-A13C-10646E5DA552}"/>
              </a:ext>
            </a:extLst>
          </p:cNvPr>
          <p:cNvSpPr/>
          <p:nvPr/>
        </p:nvSpPr>
        <p:spPr>
          <a:xfrm>
            <a:off x="7996437" y="3902751"/>
            <a:ext cx="1280165" cy="625489"/>
          </a:xfrm>
          <a:custGeom>
            <a:avLst/>
            <a:gdLst>
              <a:gd name="connsiteX0" fmla="*/ 0 w 1280165"/>
              <a:gd name="connsiteY0" fmla="*/ 104250 h 625489"/>
              <a:gd name="connsiteX1" fmla="*/ 104250 w 1280165"/>
              <a:gd name="connsiteY1" fmla="*/ 0 h 625489"/>
              <a:gd name="connsiteX2" fmla="*/ 1175915 w 1280165"/>
              <a:gd name="connsiteY2" fmla="*/ 0 h 625489"/>
              <a:gd name="connsiteX3" fmla="*/ 1280165 w 1280165"/>
              <a:gd name="connsiteY3" fmla="*/ 104250 h 625489"/>
              <a:gd name="connsiteX4" fmla="*/ 1280165 w 1280165"/>
              <a:gd name="connsiteY4" fmla="*/ 521239 h 625489"/>
              <a:gd name="connsiteX5" fmla="*/ 1175915 w 1280165"/>
              <a:gd name="connsiteY5" fmla="*/ 625489 h 625489"/>
              <a:gd name="connsiteX6" fmla="*/ 104250 w 1280165"/>
              <a:gd name="connsiteY6" fmla="*/ 625489 h 625489"/>
              <a:gd name="connsiteX7" fmla="*/ 0 w 1280165"/>
              <a:gd name="connsiteY7" fmla="*/ 521239 h 625489"/>
              <a:gd name="connsiteX8" fmla="*/ 0 w 1280165"/>
              <a:gd name="connsiteY8" fmla="*/ 104250 h 625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0165" h="625489">
                <a:moveTo>
                  <a:pt x="0" y="104250"/>
                </a:moveTo>
                <a:cubicBezTo>
                  <a:pt x="0" y="46674"/>
                  <a:pt x="46674" y="0"/>
                  <a:pt x="104250" y="0"/>
                </a:cubicBezTo>
                <a:lnTo>
                  <a:pt x="1175915" y="0"/>
                </a:lnTo>
                <a:cubicBezTo>
                  <a:pt x="1233491" y="0"/>
                  <a:pt x="1280165" y="46674"/>
                  <a:pt x="1280165" y="104250"/>
                </a:cubicBezTo>
                <a:lnTo>
                  <a:pt x="1280165" y="521239"/>
                </a:lnTo>
                <a:cubicBezTo>
                  <a:pt x="1280165" y="578815"/>
                  <a:pt x="1233491" y="625489"/>
                  <a:pt x="1175915" y="625489"/>
                </a:cubicBezTo>
                <a:lnTo>
                  <a:pt x="104250" y="625489"/>
                </a:lnTo>
                <a:cubicBezTo>
                  <a:pt x="46674" y="625489"/>
                  <a:pt x="0" y="578815"/>
                  <a:pt x="0" y="521239"/>
                </a:cubicBezTo>
                <a:lnTo>
                  <a:pt x="0" y="104250"/>
                </a:lnTo>
                <a:close/>
              </a:path>
            </a:pathLst>
          </a:custGeom>
          <a:solidFill>
            <a:srgbClr val="084A9C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94" tIns="91494" rIns="91494" bIns="91494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kern="1200" dirty="0">
                <a:latin typeface="Arial" panose="020B0604020202020204" pitchFamily="34" charset="0"/>
                <a:cs typeface="Arial" panose="020B0604020202020204" pitchFamily="34" charset="0"/>
              </a:rPr>
              <a:t>Onboard DevOps Teams</a:t>
            </a:r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5DA5209D-CAC0-4CF9-83BA-3628D4324E0D}"/>
              </a:ext>
            </a:extLst>
          </p:cNvPr>
          <p:cNvSpPr/>
          <p:nvPr/>
        </p:nvSpPr>
        <p:spPr>
          <a:xfrm>
            <a:off x="7996436" y="2793860"/>
            <a:ext cx="1280165" cy="625489"/>
          </a:xfrm>
          <a:custGeom>
            <a:avLst/>
            <a:gdLst>
              <a:gd name="connsiteX0" fmla="*/ 0 w 1280165"/>
              <a:gd name="connsiteY0" fmla="*/ 104250 h 625489"/>
              <a:gd name="connsiteX1" fmla="*/ 104250 w 1280165"/>
              <a:gd name="connsiteY1" fmla="*/ 0 h 625489"/>
              <a:gd name="connsiteX2" fmla="*/ 1175915 w 1280165"/>
              <a:gd name="connsiteY2" fmla="*/ 0 h 625489"/>
              <a:gd name="connsiteX3" fmla="*/ 1280165 w 1280165"/>
              <a:gd name="connsiteY3" fmla="*/ 104250 h 625489"/>
              <a:gd name="connsiteX4" fmla="*/ 1280165 w 1280165"/>
              <a:gd name="connsiteY4" fmla="*/ 521239 h 625489"/>
              <a:gd name="connsiteX5" fmla="*/ 1175915 w 1280165"/>
              <a:gd name="connsiteY5" fmla="*/ 625489 h 625489"/>
              <a:gd name="connsiteX6" fmla="*/ 104250 w 1280165"/>
              <a:gd name="connsiteY6" fmla="*/ 625489 h 625489"/>
              <a:gd name="connsiteX7" fmla="*/ 0 w 1280165"/>
              <a:gd name="connsiteY7" fmla="*/ 521239 h 625489"/>
              <a:gd name="connsiteX8" fmla="*/ 0 w 1280165"/>
              <a:gd name="connsiteY8" fmla="*/ 104250 h 625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0165" h="625489">
                <a:moveTo>
                  <a:pt x="0" y="104250"/>
                </a:moveTo>
                <a:cubicBezTo>
                  <a:pt x="0" y="46674"/>
                  <a:pt x="46674" y="0"/>
                  <a:pt x="104250" y="0"/>
                </a:cubicBezTo>
                <a:lnTo>
                  <a:pt x="1175915" y="0"/>
                </a:lnTo>
                <a:cubicBezTo>
                  <a:pt x="1233491" y="0"/>
                  <a:pt x="1280165" y="46674"/>
                  <a:pt x="1280165" y="104250"/>
                </a:cubicBezTo>
                <a:lnTo>
                  <a:pt x="1280165" y="521239"/>
                </a:lnTo>
                <a:cubicBezTo>
                  <a:pt x="1280165" y="578815"/>
                  <a:pt x="1233491" y="625489"/>
                  <a:pt x="1175915" y="625489"/>
                </a:cubicBezTo>
                <a:lnTo>
                  <a:pt x="104250" y="625489"/>
                </a:lnTo>
                <a:cubicBezTo>
                  <a:pt x="46674" y="625489"/>
                  <a:pt x="0" y="578815"/>
                  <a:pt x="0" y="521239"/>
                </a:cubicBezTo>
                <a:lnTo>
                  <a:pt x="0" y="104250"/>
                </a:lnTo>
                <a:close/>
              </a:path>
            </a:pathLst>
          </a:custGeom>
          <a:solidFill>
            <a:srgbClr val="084A9C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94" tIns="91494" rIns="91494" bIns="91494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kern="1200" dirty="0">
                <a:latin typeface="Arial" panose="020B0604020202020204" pitchFamily="34" charset="0"/>
                <a:cs typeface="Arial" panose="020B0604020202020204" pitchFamily="34" charset="0"/>
              </a:rPr>
              <a:t>Mature DevSecOps Program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94C62AD-83C6-42FD-8DF5-B5605AE6314E}"/>
              </a:ext>
            </a:extLst>
          </p:cNvPr>
          <p:cNvSpPr/>
          <p:nvPr/>
        </p:nvSpPr>
        <p:spPr>
          <a:xfrm>
            <a:off x="9045772" y="1284478"/>
            <a:ext cx="1467915" cy="6001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latin typeface="Arial Narrow" panose="020B0606020202030204" pitchFamily="34" charset="0"/>
                <a:cs typeface="Arial" panose="020B0604020202020204" pitchFamily="34" charset="0"/>
              </a:rPr>
              <a:t>Maintain / expand </a:t>
            </a:r>
            <a:br>
              <a:rPr lang="en-US" sz="1100" dirty="0">
                <a:latin typeface="Arial Narrow" panose="020B060602020203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 Narrow" panose="020B0606020202030204" pitchFamily="34" charset="0"/>
                <a:cs typeface="Arial" panose="020B0604020202020204" pitchFamily="34" charset="0"/>
              </a:rPr>
              <a:t>Security Automation </a:t>
            </a:r>
            <a:br>
              <a:rPr lang="en-US" sz="1100" dirty="0">
                <a:latin typeface="Arial Narrow" panose="020B060602020203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 Narrow" panose="020B0606020202030204" pitchFamily="34" charset="0"/>
                <a:cs typeface="Arial" panose="020B0604020202020204" pitchFamily="34" charset="0"/>
              </a:rPr>
              <a:t>open-source community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0B9248F-5419-413D-B6C2-4AD99844DB80}"/>
              </a:ext>
            </a:extLst>
          </p:cNvPr>
          <p:cNvSpPr/>
          <p:nvPr/>
        </p:nvSpPr>
        <p:spPr>
          <a:xfrm>
            <a:off x="11077744" y="1917577"/>
            <a:ext cx="1081105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Arial Narrow" panose="020B0606020202030204" pitchFamily="34" charset="0"/>
                <a:cs typeface="Arial" panose="020B0604020202020204" pitchFamily="34" charset="0"/>
              </a:rPr>
              <a:t>Peer-review new InSpec profiles developed by CMS contractors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1BBCC25-E10C-4F43-A73C-77820DBBDB11}"/>
              </a:ext>
            </a:extLst>
          </p:cNvPr>
          <p:cNvSpPr/>
          <p:nvPr/>
        </p:nvSpPr>
        <p:spPr>
          <a:xfrm>
            <a:off x="11009394" y="4598546"/>
            <a:ext cx="1027357" cy="127727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Arial Narrow" panose="020B0606020202030204" pitchFamily="34" charset="0"/>
                <a:cs typeface="Arial" panose="020B0604020202020204" pitchFamily="34" charset="0"/>
              </a:rPr>
              <a:t>Expand Heimdall to meet IUSG enterprise-level demands and new DevOps requirements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0BF8EC0-CB9B-4A6F-8A36-6B20608ADF72}"/>
              </a:ext>
            </a:extLst>
          </p:cNvPr>
          <p:cNvSpPr/>
          <p:nvPr/>
        </p:nvSpPr>
        <p:spPr>
          <a:xfrm>
            <a:off x="9045772" y="5359177"/>
            <a:ext cx="1447111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latin typeface="Arial Narrow" panose="020B0606020202030204" pitchFamily="34" charset="0"/>
                <a:cs typeface="Arial" panose="020B0604020202020204" pitchFamily="34" charset="0"/>
              </a:rPr>
              <a:t>Support automated testing needs for ACT, CCIC, and DevOps Teams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AC56521-811C-4E2D-802D-8722B77B5013}"/>
              </a:ext>
            </a:extLst>
          </p:cNvPr>
          <p:cNvSpPr/>
          <p:nvPr/>
        </p:nvSpPr>
        <p:spPr>
          <a:xfrm>
            <a:off x="7535960" y="4598546"/>
            <a:ext cx="1170872" cy="6001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latin typeface="Arial Narrow" panose="020B0606020202030204" pitchFamily="34" charset="0"/>
                <a:cs typeface="Arial" panose="020B0604020202020204" pitchFamily="34" charset="0"/>
              </a:rPr>
              <a:t>Engage new CMS DevOps teams to incorporate tools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9BEC10F-65CA-4A3A-BBFA-DE959C4A9AEC}"/>
              </a:ext>
            </a:extLst>
          </p:cNvPr>
          <p:cNvSpPr/>
          <p:nvPr/>
        </p:nvSpPr>
        <p:spPr>
          <a:xfrm>
            <a:off x="7709734" y="1654756"/>
            <a:ext cx="1255900" cy="110799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Arial Narrow" panose="020B0606020202030204" pitchFamily="34" charset="0"/>
                <a:cs typeface="Arial" panose="020B0604020202020204" pitchFamily="34" charset="0"/>
              </a:rPr>
              <a:t>Continue Training to include Users &amp; Managers / Publish Best Practices, SOPs, and Checklists </a:t>
            </a:r>
          </a:p>
        </p:txBody>
      </p:sp>
      <p:pic>
        <p:nvPicPr>
          <p:cNvPr id="102" name="Graphic 101">
            <a:extLst>
              <a:ext uri="{FF2B5EF4-FFF2-40B4-BE49-F238E27FC236}">
                <a16:creationId xmlns:a16="http://schemas.microsoft.com/office/drawing/2014/main" id="{EFE41A76-C417-40C4-917D-757C1F0C3DC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321751" y="3084925"/>
            <a:ext cx="466217" cy="4662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3" name="Graphic 102">
            <a:extLst>
              <a:ext uri="{FF2B5EF4-FFF2-40B4-BE49-F238E27FC236}">
                <a16:creationId xmlns:a16="http://schemas.microsoft.com/office/drawing/2014/main" id="{D75F7109-FDBE-4657-8765-897EFA63D2A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549919" y="3988737"/>
            <a:ext cx="466217" cy="4662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D5832DCE-2283-4D59-8F0D-CE8C3D0ADD40}"/>
              </a:ext>
            </a:extLst>
          </p:cNvPr>
          <p:cNvSpPr/>
          <p:nvPr/>
        </p:nvSpPr>
        <p:spPr>
          <a:xfrm>
            <a:off x="6552606" y="5031022"/>
            <a:ext cx="9282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Lewin Group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AAA4487B-548B-4F0D-B66C-F965E25E1A86}"/>
              </a:ext>
            </a:extLst>
          </p:cNvPr>
          <p:cNvSpPr/>
          <p:nvPr/>
        </p:nvSpPr>
        <p:spPr>
          <a:xfrm>
            <a:off x="7644852" y="1186810"/>
            <a:ext cx="4513997" cy="4917091"/>
          </a:xfrm>
          <a:prstGeom prst="roundRect">
            <a:avLst>
              <a:gd name="adj" fmla="val 8108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733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895</Words>
  <Application>Microsoft Office PowerPoint</Application>
  <PresentationFormat>Widescreen</PresentationFormat>
  <Paragraphs>209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Narrow</vt:lpstr>
      <vt:lpstr>Calibri</vt:lpstr>
      <vt:lpstr>Calibri Light</vt:lpstr>
      <vt:lpstr>Office Theme</vt:lpstr>
      <vt:lpstr>ISPG DevSecOps Program Overview</vt:lpstr>
      <vt:lpstr>Shifting Security Left</vt:lpstr>
      <vt:lpstr>PowerPoint Presentation</vt:lpstr>
      <vt:lpstr>PowerPoint Presentation</vt:lpstr>
      <vt:lpstr>DevSecOps Process/Tool Support Landscape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Wightman, Patrick M.</dc:creator>
  <cp:lastModifiedBy>Aronne, Eugene J.</cp:lastModifiedBy>
  <cp:revision>139</cp:revision>
  <cp:lastPrinted>2020-02-01T18:08:15Z</cp:lastPrinted>
  <dcterms:created xsi:type="dcterms:W3CDTF">2019-09-25T12:56:22Z</dcterms:created>
  <dcterms:modified xsi:type="dcterms:W3CDTF">2020-04-06T16:04:39Z</dcterms:modified>
</cp:coreProperties>
</file>