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11700"/>
  <p:notesSz cx="6858000" cy="9144000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ABF40"/>
    <a:srgbClr val="9ABF4E"/>
    <a:srgbClr val="FFC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63" autoAdjust="0"/>
  </p:normalViewPr>
  <p:slideViewPr>
    <p:cSldViewPr snapToGrid="0" snapToObjects="1">
      <p:cViewPr>
        <p:scale>
          <a:sx n="33" d="100"/>
          <a:sy n="33" d="100"/>
        </p:scale>
        <p:origin x="-744" y="4064"/>
      </p:cViewPr>
      <p:guideLst>
        <p:guide orient="horz" pos="13484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9DFA1-11E0-AC4F-B82E-E4156D0C46C6}" type="datetimeFigureOut">
              <a:rPr lang="en-US" smtClean="0"/>
              <a:t>22/01/17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73E2A-9055-CC4E-B377-5CEA3A894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57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73E2A-9055-CC4E-B377-5CEA3A8949A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0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22/01/17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76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22/01/17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28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10702928"/>
            <a:ext cx="22548726" cy="22803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10702928"/>
            <a:ext cx="67157362" cy="22803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22/01/17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11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22/01/17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19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22/01/17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41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2" y="62364364"/>
            <a:ext cx="44850417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8" y="62364364"/>
            <a:ext cx="44855671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22/01/17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68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22/01/17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87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22/01/17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24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22/01/17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5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22/01/17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57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22/01/17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0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79CAE-5A64-144B-B638-52047A26C15E}" type="datetimeFigureOut">
              <a:rPr lang="en-US" smtClean="0"/>
              <a:t>22/01/17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8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30275212" cy="5699270"/>
          </a:xfrm>
          <a:solidFill>
            <a:schemeClr val="tx2">
              <a:lumMod val="50000"/>
            </a:schemeClr>
          </a:solidFill>
        </p:spPr>
        <p:txBody>
          <a:bodyPr lIns="1440000">
            <a:noAutofit/>
          </a:bodyPr>
          <a:lstStyle/>
          <a:p>
            <a:pPr algn="l"/>
            <a:r>
              <a:rPr lang="en-GB" sz="16000" i="1" dirty="0" err="1" smtClean="0">
                <a:solidFill>
                  <a:schemeClr val="bg1"/>
                </a:solidFill>
              </a:rPr>
              <a:t>fUML</a:t>
            </a:r>
            <a:r>
              <a:rPr lang="en-GB" sz="16000" i="1" dirty="0" smtClean="0">
                <a:solidFill>
                  <a:schemeClr val="bg1"/>
                </a:solidFill>
              </a:rPr>
              <a:t> Activity Diagrams</a:t>
            </a:r>
            <a:r>
              <a:rPr lang="en-GB" sz="16000" dirty="0" smtClean="0">
                <a:solidFill>
                  <a:schemeClr val="bg1"/>
                </a:solidFill>
              </a:rPr>
              <a:t> with</a:t>
            </a:r>
            <a:r>
              <a:rPr lang="en-GB" sz="16000" dirty="0">
                <a:solidFill>
                  <a:schemeClr val="bg1"/>
                </a:solidFill>
              </a:rPr>
              <a:t/>
            </a:r>
            <a:br>
              <a:rPr lang="en-GB" sz="16000" dirty="0">
                <a:solidFill>
                  <a:schemeClr val="bg1"/>
                </a:solidFill>
              </a:rPr>
            </a:br>
            <a:r>
              <a:rPr lang="en-GB" sz="16000" dirty="0" smtClean="0">
                <a:solidFill>
                  <a:schemeClr val="bg1"/>
                </a:solidFill>
              </a:rPr>
              <a:t>  RAG-controlled rewriting</a:t>
            </a:r>
            <a:endParaRPr lang="en-GB" sz="16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5699270"/>
            <a:ext cx="30275212" cy="1920381"/>
          </a:xfrm>
          <a:solidFill>
            <a:schemeClr val="accent1">
              <a:lumMod val="75000"/>
            </a:schemeClr>
          </a:solidFill>
        </p:spPr>
        <p:txBody>
          <a:bodyPr>
            <a:normAutofit lnSpcReduction="10000"/>
          </a:bodyPr>
          <a:lstStyle/>
          <a:p>
            <a:r>
              <a:rPr lang="en-GB" sz="10000" dirty="0" smtClean="0">
                <a:solidFill>
                  <a:schemeClr val="bg1"/>
                </a:solidFill>
              </a:rPr>
              <a:t>A </a:t>
            </a:r>
            <a:r>
              <a:rPr lang="en-GB" sz="10000" i="1" dirty="0" smtClean="0">
                <a:solidFill>
                  <a:schemeClr val="bg1"/>
                </a:solidFill>
              </a:rPr>
              <a:t>RACR</a:t>
            </a:r>
            <a:r>
              <a:rPr lang="en-GB" sz="10000" dirty="0" smtClean="0">
                <a:solidFill>
                  <a:schemeClr val="bg1"/>
                </a:solidFill>
              </a:rPr>
              <a:t> solution of the </a:t>
            </a:r>
            <a:r>
              <a:rPr lang="en-GB" sz="10000" i="1" dirty="0" smtClean="0">
                <a:solidFill>
                  <a:schemeClr val="bg1"/>
                </a:solidFill>
              </a:rPr>
              <a:t>8</a:t>
            </a:r>
            <a:r>
              <a:rPr lang="en-GB" sz="10000" i="1" baseline="30000" dirty="0" smtClean="0">
                <a:solidFill>
                  <a:schemeClr val="bg1"/>
                </a:solidFill>
              </a:rPr>
              <a:t>th</a:t>
            </a:r>
            <a:r>
              <a:rPr lang="en-GB" sz="10000" i="1" dirty="0" smtClean="0">
                <a:solidFill>
                  <a:schemeClr val="bg1"/>
                </a:solidFill>
              </a:rPr>
              <a:t> Transformation Tool Contest</a:t>
            </a:r>
            <a:endParaRPr lang="en-GB" sz="10000" i="1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25455279" y="681198"/>
            <a:ext cx="4317762" cy="43142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4" name="Octagon 63"/>
          <p:cNvSpPr/>
          <p:nvPr/>
        </p:nvSpPr>
        <p:spPr bwMode="auto">
          <a:xfrm>
            <a:off x="27275923" y="681198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5" name="Octagon 64"/>
          <p:cNvSpPr/>
          <p:nvPr/>
        </p:nvSpPr>
        <p:spPr bwMode="auto">
          <a:xfrm>
            <a:off x="27738203" y="698978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6" name="Octagon 65"/>
          <p:cNvSpPr/>
          <p:nvPr/>
        </p:nvSpPr>
        <p:spPr bwMode="auto">
          <a:xfrm>
            <a:off x="28200483" y="805658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7" name="Octagon 66"/>
          <p:cNvSpPr/>
          <p:nvPr/>
        </p:nvSpPr>
        <p:spPr bwMode="auto">
          <a:xfrm>
            <a:off x="28609423" y="1019018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8" name="Octagon 67"/>
          <p:cNvSpPr/>
          <p:nvPr/>
        </p:nvSpPr>
        <p:spPr bwMode="auto">
          <a:xfrm>
            <a:off x="28965023" y="1321278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9" name="Octagon 68"/>
          <p:cNvSpPr/>
          <p:nvPr/>
        </p:nvSpPr>
        <p:spPr bwMode="auto">
          <a:xfrm>
            <a:off x="29208802" y="1713826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0" name="Octagon 69"/>
          <p:cNvSpPr/>
          <p:nvPr/>
        </p:nvSpPr>
        <p:spPr bwMode="auto">
          <a:xfrm>
            <a:off x="29387297" y="3100666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1" name="Octagon 70"/>
          <p:cNvSpPr/>
          <p:nvPr/>
        </p:nvSpPr>
        <p:spPr bwMode="auto">
          <a:xfrm>
            <a:off x="29434247" y="2609216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2" name="Octagon 71"/>
          <p:cNvSpPr/>
          <p:nvPr/>
        </p:nvSpPr>
        <p:spPr bwMode="auto">
          <a:xfrm>
            <a:off x="29392298" y="2141241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3" name="Octagon 72"/>
          <p:cNvSpPr/>
          <p:nvPr/>
        </p:nvSpPr>
        <p:spPr bwMode="auto">
          <a:xfrm>
            <a:off x="29215192" y="3540166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4" name="Octagon 73"/>
          <p:cNvSpPr/>
          <p:nvPr/>
        </p:nvSpPr>
        <p:spPr bwMode="auto">
          <a:xfrm>
            <a:off x="28609978" y="4239975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5" name="Octagon 74"/>
          <p:cNvSpPr/>
          <p:nvPr/>
        </p:nvSpPr>
        <p:spPr bwMode="auto">
          <a:xfrm>
            <a:off x="28947103" y="3914240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6" name="Octagon 75"/>
          <p:cNvSpPr/>
          <p:nvPr/>
        </p:nvSpPr>
        <p:spPr bwMode="auto">
          <a:xfrm>
            <a:off x="26850452" y="458140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7" name="Octagon 76"/>
          <p:cNvSpPr/>
          <p:nvPr/>
        </p:nvSpPr>
        <p:spPr bwMode="auto">
          <a:xfrm>
            <a:off x="26423732" y="438582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8" name="Octagon 77"/>
          <p:cNvSpPr/>
          <p:nvPr/>
        </p:nvSpPr>
        <p:spPr bwMode="auto">
          <a:xfrm>
            <a:off x="26050352" y="413690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9" name="Octagon 78"/>
          <p:cNvSpPr/>
          <p:nvPr/>
        </p:nvSpPr>
        <p:spPr bwMode="auto">
          <a:xfrm>
            <a:off x="25748092" y="378130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0" name="Octagon 79"/>
          <p:cNvSpPr/>
          <p:nvPr/>
        </p:nvSpPr>
        <p:spPr bwMode="auto">
          <a:xfrm>
            <a:off x="25534732" y="335458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1" name="Octagon 80"/>
          <p:cNvSpPr/>
          <p:nvPr/>
        </p:nvSpPr>
        <p:spPr bwMode="auto">
          <a:xfrm>
            <a:off x="25428052" y="289230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2" name="Octagon 81"/>
          <p:cNvSpPr/>
          <p:nvPr/>
        </p:nvSpPr>
        <p:spPr bwMode="auto">
          <a:xfrm>
            <a:off x="25392492" y="243002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3" name="Octagon 82"/>
          <p:cNvSpPr/>
          <p:nvPr/>
        </p:nvSpPr>
        <p:spPr bwMode="auto">
          <a:xfrm>
            <a:off x="25499172" y="196774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4" name="Octagon 83"/>
          <p:cNvSpPr/>
          <p:nvPr/>
        </p:nvSpPr>
        <p:spPr bwMode="auto">
          <a:xfrm>
            <a:off x="26388172" y="88316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5" name="Octagon 84"/>
          <p:cNvSpPr/>
          <p:nvPr/>
        </p:nvSpPr>
        <p:spPr bwMode="auto">
          <a:xfrm>
            <a:off x="26832672" y="74092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6" name="Octagon 85"/>
          <p:cNvSpPr/>
          <p:nvPr/>
        </p:nvSpPr>
        <p:spPr bwMode="auto">
          <a:xfrm>
            <a:off x="25694752" y="157658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7" name="Octagon 86"/>
          <p:cNvSpPr/>
          <p:nvPr/>
        </p:nvSpPr>
        <p:spPr bwMode="auto">
          <a:xfrm>
            <a:off x="26014792" y="114986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8" name="Octagon 87"/>
          <p:cNvSpPr/>
          <p:nvPr/>
        </p:nvSpPr>
        <p:spPr bwMode="auto">
          <a:xfrm>
            <a:off x="28242987" y="4476810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9" name="Octagon 88"/>
          <p:cNvSpPr/>
          <p:nvPr/>
        </p:nvSpPr>
        <p:spPr bwMode="auto">
          <a:xfrm>
            <a:off x="27268005" y="4666695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90" name="Octagon 89"/>
          <p:cNvSpPr/>
          <p:nvPr/>
        </p:nvSpPr>
        <p:spPr bwMode="auto">
          <a:xfrm>
            <a:off x="27796404" y="4678780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25987979" y="1261962"/>
            <a:ext cx="3040380" cy="3484880"/>
            <a:chOff x="5445224" y="1518725"/>
            <a:chExt cx="575731" cy="704321"/>
          </a:xfrm>
        </p:grpSpPr>
        <p:grpSp>
          <p:nvGrpSpPr>
            <p:cNvPr id="92" name="Group 91"/>
            <p:cNvGrpSpPr/>
            <p:nvPr/>
          </p:nvGrpSpPr>
          <p:grpSpPr>
            <a:xfrm>
              <a:off x="5604849" y="1891466"/>
              <a:ext cx="345115" cy="331580"/>
              <a:chOff x="5592149" y="1888291"/>
              <a:chExt cx="345115" cy="331580"/>
            </a:xfrm>
          </p:grpSpPr>
          <p:sp>
            <p:nvSpPr>
              <p:cNvPr id="111" name="Rounded Rectangle 110"/>
              <p:cNvSpPr/>
              <p:nvPr/>
            </p:nvSpPr>
            <p:spPr bwMode="auto">
              <a:xfrm>
                <a:off x="5747579" y="1889528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2" name="Rounded Rectangle 111"/>
              <p:cNvSpPr/>
              <p:nvPr/>
            </p:nvSpPr>
            <p:spPr bwMode="auto">
              <a:xfrm rot="16200000">
                <a:off x="5745714" y="1880949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3" name="Rounded Rectangle 112"/>
              <p:cNvSpPr/>
              <p:nvPr/>
            </p:nvSpPr>
            <p:spPr bwMode="auto">
              <a:xfrm rot="18000000">
                <a:off x="5746997" y="1881281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 bwMode="auto">
              <a:xfrm rot="19800000">
                <a:off x="5747236" y="1888291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5" name="Rounded Rectangle 114"/>
              <p:cNvSpPr/>
              <p:nvPr/>
            </p:nvSpPr>
            <p:spPr bwMode="auto">
              <a:xfrm rot="14400000">
                <a:off x="5744431" y="1881281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 bwMode="auto">
              <a:xfrm rot="12600000">
                <a:off x="5742789" y="1888291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 bwMode="auto">
              <a:xfrm>
                <a:off x="5622878" y="1915279"/>
                <a:ext cx="287397" cy="276997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 bwMode="auto">
              <a:xfrm>
                <a:off x="5664449" y="1955597"/>
                <a:ext cx="205507" cy="198184"/>
              </a:xfrm>
              <a:prstGeom prst="ellipse">
                <a:avLst/>
              </a:prstGeom>
              <a:solidFill>
                <a:srgbClr val="660066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5749131" y="1670330"/>
              <a:ext cx="271824" cy="258334"/>
              <a:chOff x="4939885" y="1567387"/>
              <a:chExt cx="345116" cy="331580"/>
            </a:xfrm>
          </p:grpSpPr>
          <p:sp>
            <p:nvSpPr>
              <p:cNvPr id="103" name="Rounded Rectangle 102"/>
              <p:cNvSpPr/>
              <p:nvPr/>
            </p:nvSpPr>
            <p:spPr bwMode="auto">
              <a:xfrm>
                <a:off x="5095315" y="1568624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 bwMode="auto">
              <a:xfrm rot="16200000">
                <a:off x="5093450" y="156004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5" name="Rounded Rectangle 104"/>
              <p:cNvSpPr/>
              <p:nvPr/>
            </p:nvSpPr>
            <p:spPr bwMode="auto">
              <a:xfrm rot="18000000">
                <a:off x="5094734" y="1560377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 bwMode="auto">
              <a:xfrm rot="19800000">
                <a:off x="5094972" y="1567387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7" name="Rounded Rectangle 106"/>
              <p:cNvSpPr/>
              <p:nvPr/>
            </p:nvSpPr>
            <p:spPr bwMode="auto">
              <a:xfrm rot="14400000">
                <a:off x="5092167" y="1560377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 bwMode="auto">
              <a:xfrm rot="12600000">
                <a:off x="5090525" y="1567387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 bwMode="auto">
              <a:xfrm>
                <a:off x="4970614" y="1594375"/>
                <a:ext cx="287397" cy="276997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 bwMode="auto">
              <a:xfrm>
                <a:off x="5012186" y="1634693"/>
                <a:ext cx="205507" cy="198184"/>
              </a:xfrm>
              <a:prstGeom prst="ellipse">
                <a:avLst/>
              </a:prstGeom>
              <a:solidFill>
                <a:srgbClr val="10253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5445224" y="1518725"/>
              <a:ext cx="345115" cy="331581"/>
              <a:chOff x="5445224" y="1525075"/>
              <a:chExt cx="345115" cy="331581"/>
            </a:xfrm>
          </p:grpSpPr>
          <p:sp>
            <p:nvSpPr>
              <p:cNvPr id="95" name="Rounded Rectangle 94"/>
              <p:cNvSpPr/>
              <p:nvPr/>
            </p:nvSpPr>
            <p:spPr bwMode="auto">
              <a:xfrm>
                <a:off x="5600654" y="1526313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 bwMode="auto">
              <a:xfrm rot="16200000">
                <a:off x="5598789" y="1517734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97" name="Rounded Rectangle 96"/>
              <p:cNvSpPr/>
              <p:nvPr/>
            </p:nvSpPr>
            <p:spPr bwMode="auto">
              <a:xfrm rot="18000000">
                <a:off x="5600072" y="151806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 bwMode="auto">
              <a:xfrm rot="19800000">
                <a:off x="5600311" y="1525075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99" name="Rounded Rectangle 98"/>
              <p:cNvSpPr/>
              <p:nvPr/>
            </p:nvSpPr>
            <p:spPr bwMode="auto">
              <a:xfrm rot="14400000">
                <a:off x="5597506" y="151806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0" name="Rounded Rectangle 99"/>
              <p:cNvSpPr/>
              <p:nvPr/>
            </p:nvSpPr>
            <p:spPr bwMode="auto">
              <a:xfrm rot="12600000">
                <a:off x="5595864" y="1525075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 bwMode="auto">
              <a:xfrm>
                <a:off x="5477066" y="1548187"/>
                <a:ext cx="287397" cy="276997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 bwMode="auto">
              <a:xfrm>
                <a:off x="5517524" y="1588921"/>
                <a:ext cx="205507" cy="198184"/>
              </a:xfrm>
              <a:prstGeom prst="ellipse">
                <a:avLst/>
              </a:prstGeom>
              <a:solidFill>
                <a:srgbClr val="0080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</p:grpSp>
      </p:grpSp>
      <p:sp>
        <p:nvSpPr>
          <p:cNvPr id="63" name="Donut 62"/>
          <p:cNvSpPr/>
          <p:nvPr/>
        </p:nvSpPr>
        <p:spPr bwMode="auto">
          <a:xfrm>
            <a:off x="25294565" y="515488"/>
            <a:ext cx="4648907" cy="4658080"/>
          </a:xfrm>
          <a:prstGeom prst="donut">
            <a:avLst>
              <a:gd name="adj" fmla="val 6622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120" name="Subtitle 2"/>
          <p:cNvSpPr txBox="1">
            <a:spLocks/>
          </p:cNvSpPr>
          <p:nvPr/>
        </p:nvSpPr>
        <p:spPr>
          <a:xfrm>
            <a:off x="0" y="40891319"/>
            <a:ext cx="30275212" cy="1920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417634" tIns="208817" rIns="417634" bIns="208817" rtlCol="0" anchor="ctr" anchorCtr="0">
            <a:normAutofit fontScale="62500" lnSpcReduction="20000"/>
          </a:bodyPr>
          <a:lstStyle>
            <a:lvl1pPr marL="0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1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88170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1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176339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1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264509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352678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440848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529017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617187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05356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0" dirty="0" smtClean="0">
                <a:solidFill>
                  <a:schemeClr val="bg1"/>
                </a:solidFill>
              </a:rPr>
              <a:t>Christoff Bürger (</a:t>
            </a:r>
            <a:r>
              <a:rPr lang="en-GB" sz="10000" dirty="0" err="1" smtClean="0">
                <a:solidFill>
                  <a:schemeClr val="bg1"/>
                </a:solidFill>
              </a:rPr>
              <a:t>christoff.buerger@gmail.com</a:t>
            </a:r>
            <a:r>
              <a:rPr lang="en-GB" sz="10000" dirty="0" smtClean="0">
                <a:solidFill>
                  <a:schemeClr val="bg1"/>
                </a:solidFill>
              </a:rPr>
              <a:t>, </a:t>
            </a:r>
            <a:r>
              <a:rPr lang="en-GB" sz="10000" dirty="0" smtClean="0">
                <a:solidFill>
                  <a:schemeClr val="bg1"/>
                </a:solidFill>
              </a:rPr>
              <a:t>https://</a:t>
            </a:r>
            <a:r>
              <a:rPr lang="en-GB" sz="10000" dirty="0" err="1" smtClean="0">
                <a:solidFill>
                  <a:schemeClr val="bg1"/>
                </a:solidFill>
              </a:rPr>
              <a:t>github.com</a:t>
            </a:r>
            <a:r>
              <a:rPr lang="en-GB" sz="10000" dirty="0" smtClean="0">
                <a:solidFill>
                  <a:schemeClr val="bg1"/>
                </a:solidFill>
              </a:rPr>
              <a:t>/</a:t>
            </a:r>
            <a:r>
              <a:rPr lang="en-GB" sz="10000" dirty="0" err="1" smtClean="0">
                <a:solidFill>
                  <a:schemeClr val="bg1"/>
                </a:solidFill>
              </a:rPr>
              <a:t>christoff-buerger</a:t>
            </a:r>
            <a:r>
              <a:rPr lang="en-GB" sz="10000" dirty="0" smtClean="0">
                <a:solidFill>
                  <a:schemeClr val="bg1"/>
                </a:solidFill>
              </a:rPr>
              <a:t>/</a:t>
            </a:r>
            <a:r>
              <a:rPr lang="en-GB" sz="10000" dirty="0" err="1" smtClean="0">
                <a:solidFill>
                  <a:schemeClr val="bg1"/>
                </a:solidFill>
              </a:rPr>
              <a:t>racr</a:t>
            </a:r>
            <a:r>
              <a:rPr lang="en-GB" sz="10000" dirty="0" smtClean="0">
                <a:solidFill>
                  <a:schemeClr val="bg1"/>
                </a:solidFill>
              </a:rPr>
              <a:t>)</a:t>
            </a:r>
            <a:endParaRPr lang="en-GB" sz="10000" dirty="0" smtClean="0">
              <a:solidFill>
                <a:schemeClr val="bg1"/>
              </a:solidFill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24355242" y="34239200"/>
            <a:ext cx="4383064" cy="58006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60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503835" y="34239200"/>
            <a:ext cx="21669254" cy="5800625"/>
            <a:chOff x="1503835" y="34517018"/>
            <a:chExt cx="21267092" cy="5522807"/>
          </a:xfrm>
        </p:grpSpPr>
        <p:sp>
          <p:nvSpPr>
            <p:cNvPr id="180" name="Rechteck 1"/>
            <p:cNvSpPr/>
            <p:nvPr/>
          </p:nvSpPr>
          <p:spPr bwMode="auto">
            <a:xfrm>
              <a:off x="10801035" y="34811568"/>
              <a:ext cx="11969892" cy="36082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1" name="Rechteck 13"/>
            <p:cNvSpPr/>
            <p:nvPr/>
          </p:nvSpPr>
          <p:spPr bwMode="auto">
            <a:xfrm>
              <a:off x="1503835" y="34517018"/>
              <a:ext cx="12835622" cy="31295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2" name="Rechteck 16"/>
            <p:cNvSpPr/>
            <p:nvPr/>
          </p:nvSpPr>
          <p:spPr bwMode="auto">
            <a:xfrm>
              <a:off x="2681411" y="37031568"/>
              <a:ext cx="18650383" cy="30082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3" name="Rechteck 1"/>
            <p:cNvSpPr/>
            <p:nvPr/>
          </p:nvSpPr>
          <p:spPr bwMode="auto">
            <a:xfrm>
              <a:off x="9847722" y="35003714"/>
              <a:ext cx="12697113" cy="3061802"/>
            </a:xfrm>
            <a:prstGeom prst="rect">
              <a:avLst/>
            </a:prstGeom>
            <a:solidFill>
              <a:srgbClr val="6600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Efficient</a:t>
              </a:r>
              <a:r>
                <a:rPr kumimoji="0" lang="de-DE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</a:t>
              </a:r>
              <a:r>
                <a:rPr lang="de-DE" sz="6000" kern="0" dirty="0" err="1">
                  <a:solidFill>
                    <a:srgbClr val="FFFFFF"/>
                  </a:solidFill>
                  <a:cs typeface="Arial"/>
                </a:rPr>
                <a:t>r</a:t>
              </a: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ewriting</a:t>
              </a:r>
              <a:endParaRPr kumimoji="0" lang="de-DE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4" name="Rechteck 13"/>
            <p:cNvSpPr/>
            <p:nvPr/>
          </p:nvSpPr>
          <p:spPr bwMode="auto">
            <a:xfrm>
              <a:off x="1722320" y="34725364"/>
              <a:ext cx="12404899" cy="2706707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Efficient</a:t>
              </a:r>
              <a:r>
                <a:rPr kumimoji="0" lang="de-DE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</a:t>
              </a:r>
              <a:r>
                <a:rPr lang="de-DE" sz="6000" kern="0" dirty="0" err="1">
                  <a:solidFill>
                    <a:srgbClr val="FFFFFF"/>
                  </a:solidFill>
                  <a:cs typeface="Arial"/>
                </a:rPr>
                <a:t>a</a:t>
              </a: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nalyses</a:t>
              </a:r>
              <a:endParaRPr kumimoji="0" lang="de-DE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5" name="Rechteck 16"/>
            <p:cNvSpPr/>
            <p:nvPr/>
          </p:nvSpPr>
          <p:spPr bwMode="auto">
            <a:xfrm>
              <a:off x="2903865" y="36756543"/>
              <a:ext cx="12819433" cy="3055845"/>
            </a:xfrm>
            <a:prstGeom prst="rect">
              <a:avLst/>
            </a:prstGeom>
            <a:solidFill>
              <a:srgbClr val="10253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Programmed</a:t>
              </a:r>
              <a:r>
                <a:rPr kumimoji="0" lang="de-DE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RAG-</a:t>
              </a:r>
              <a:r>
                <a:rPr lang="de-DE" sz="6000" kern="0" dirty="0" smtClean="0">
                  <a:solidFill>
                    <a:srgbClr val="FFFFFF"/>
                  </a:solidFill>
                  <a:cs typeface="Arial"/>
                </a:rPr>
                <a:t>c</a:t>
              </a: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ontrolled</a:t>
              </a:r>
              <a:r>
                <a:rPr kumimoji="0" lang="de-DE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</a:t>
              </a:r>
              <a:r>
                <a:rPr lang="de-DE" sz="6000" kern="0" dirty="0" err="1">
                  <a:solidFill>
                    <a:srgbClr val="FFFFFF"/>
                  </a:solidFill>
                  <a:cs typeface="Arial"/>
                </a:rPr>
                <a:t>r</a:t>
              </a: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ewriting</a:t>
              </a:r>
              <a:endParaRPr kumimoji="0" lang="de-DE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7" name="Rectangle 3" descr=" 5126"/>
            <p:cNvSpPr txBox="1">
              <a:spLocks noChangeArrowheads="1"/>
            </p:cNvSpPr>
            <p:nvPr/>
          </p:nvSpPr>
          <p:spPr bwMode="auto">
            <a:xfrm>
              <a:off x="15723299" y="38006261"/>
              <a:ext cx="5608496" cy="2033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9pPr>
            </a:lstStyle>
            <a:p>
              <a:pPr marL="342900" marR="0" lvl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0" b="1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rPr>
                <a:t>RACR</a:t>
              </a: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903865" y="36336188"/>
              <a:ext cx="8279215" cy="1113382"/>
            </a:xfrm>
            <a:prstGeom prst="rect">
              <a:avLst/>
            </a:prstGeom>
            <a:pattFill prst="dkVert">
              <a:fgClr>
                <a:srgbClr val="008000"/>
              </a:fgClr>
              <a:bgClr>
                <a:schemeClr val="tx2">
                  <a:lumMod val="50000"/>
                </a:schemeClr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11183079" y="35007935"/>
              <a:ext cx="2937786" cy="1328253"/>
            </a:xfrm>
            <a:prstGeom prst="rect">
              <a:avLst/>
            </a:prstGeom>
            <a:pattFill prst="dkHorz">
              <a:fgClr>
                <a:srgbClr val="008000"/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14120865" y="36336188"/>
              <a:ext cx="1602429" cy="1729328"/>
            </a:xfrm>
            <a:prstGeom prst="rect">
              <a:avLst/>
            </a:prstGeom>
            <a:pattFill prst="wdUpDiag">
              <a:fgClr>
                <a:schemeClr val="tx2">
                  <a:lumMod val="50000"/>
                </a:schemeClr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11183079" y="36336191"/>
              <a:ext cx="2937786" cy="1113382"/>
            </a:xfrm>
            <a:prstGeom prst="rect">
              <a:avLst/>
            </a:prstGeom>
            <a:pattFill prst="smCheck">
              <a:fgClr>
                <a:schemeClr val="tx2">
                  <a:lumMod val="50000"/>
                </a:schemeClr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11183079" y="37449570"/>
              <a:ext cx="2937786" cy="615947"/>
            </a:xfrm>
            <a:prstGeom prst="rect">
              <a:avLst/>
            </a:prstGeom>
            <a:pattFill prst="wdUpDiag">
              <a:fgClr>
                <a:schemeClr val="tx2">
                  <a:lumMod val="50000"/>
                </a:schemeClr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93" name="Picture 192" descr="solution-awar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115" y="34465276"/>
            <a:ext cx="3779520" cy="5347716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1503836" y="8743063"/>
            <a:ext cx="27244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i="1" dirty="0" smtClean="0"/>
              <a:t>TTC 2015</a:t>
            </a:r>
            <a:r>
              <a:rPr lang="en-GB" sz="6000" dirty="0" smtClean="0"/>
              <a:t> task: execution of </a:t>
            </a:r>
            <a:r>
              <a:rPr lang="en-GB" sz="6000" i="1" dirty="0" err="1" smtClean="0"/>
              <a:t>fUML</a:t>
            </a:r>
            <a:r>
              <a:rPr lang="en-GB" sz="6000" i="1" dirty="0" smtClean="0"/>
              <a:t> Activity Diagrams.</a:t>
            </a:r>
            <a:endParaRPr lang="en-GB" sz="6000" i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1503836" y="16173211"/>
            <a:ext cx="272445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i="1" dirty="0" smtClean="0"/>
              <a:t>RACR</a:t>
            </a:r>
            <a:r>
              <a:rPr lang="en-GB" sz="6000" dirty="0" smtClean="0"/>
              <a:t> solution: diagram to Petri net interpreter, uses a reference attribute grammar to   </a:t>
            </a:r>
          </a:p>
          <a:p>
            <a:r>
              <a:rPr lang="en-GB" sz="6000" dirty="0" smtClean="0"/>
              <a:t>	deduce </a:t>
            </a:r>
            <a:r>
              <a:rPr lang="en-GB" sz="6000" dirty="0" err="1" smtClean="0"/>
              <a:t>memoized</a:t>
            </a:r>
            <a:r>
              <a:rPr lang="en-GB" sz="6000" dirty="0" smtClean="0"/>
              <a:t> abstract syntax graph well-suited for execution by rewriting.</a:t>
            </a:r>
            <a:endParaRPr lang="en-GB" sz="6000" i="1" dirty="0" smtClean="0"/>
          </a:p>
        </p:txBody>
      </p:sp>
      <p:sp>
        <p:nvSpPr>
          <p:cNvPr id="196" name="TextBox 195"/>
          <p:cNvSpPr txBox="1"/>
          <p:nvPr/>
        </p:nvSpPr>
        <p:spPr>
          <a:xfrm>
            <a:off x="1503836" y="30148444"/>
            <a:ext cx="2724456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/>
              <a:t>RAG-controlled rewriting: declarative, seamless combination of reference 	attribute 	grammars &amp; graph rewriting (</a:t>
            </a:r>
            <a:r>
              <a:rPr lang="en-GB" sz="6000" i="1" dirty="0" smtClean="0"/>
              <a:t>RACR</a:t>
            </a:r>
            <a:r>
              <a:rPr lang="en-GB" sz="6000" dirty="0" smtClean="0"/>
              <a:t>: reference implementation, </a:t>
            </a:r>
            <a:r>
              <a:rPr lang="en-GB" sz="6000" i="1" dirty="0" smtClean="0"/>
              <a:t>Scheme </a:t>
            </a:r>
            <a:r>
              <a:rPr lang="en-GB" sz="6000" dirty="0" smtClean="0"/>
              <a:t>library).</a:t>
            </a:r>
          </a:p>
          <a:p>
            <a:pPr marL="857250" indent="-857250">
              <a:buFont typeface="Arial"/>
              <a:buChar char="•"/>
            </a:pPr>
            <a:r>
              <a:rPr lang="en-GB" sz="5400" dirty="0"/>
              <a:t>t</a:t>
            </a:r>
            <a:r>
              <a:rPr lang="en-GB" sz="5400" dirty="0" smtClean="0"/>
              <a:t>ransformation-aware RAG-based analyses (incremental evaluation)</a:t>
            </a:r>
          </a:p>
          <a:p>
            <a:pPr marL="857250" indent="-857250">
              <a:buFont typeface="Arial"/>
              <a:buChar char="•"/>
            </a:pPr>
            <a:r>
              <a:rPr lang="en-GB" sz="5400" dirty="0"/>
              <a:t>a</a:t>
            </a:r>
            <a:r>
              <a:rPr lang="en-GB" sz="5400" dirty="0" smtClean="0"/>
              <a:t>nalyse-aware rewrite-based transformations (analyses deduce rewrites)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24461890" y="32472592"/>
            <a:ext cx="38996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/>
              <a:t>mutual control</a:t>
            </a:r>
            <a:endParaRPr lang="en-GB" sz="4800" dirty="0"/>
          </a:p>
        </p:txBody>
      </p:sp>
      <p:cxnSp>
        <p:nvCxnSpPr>
          <p:cNvPr id="199" name="Straight Arrow Connector 198"/>
          <p:cNvCxnSpPr/>
          <p:nvPr/>
        </p:nvCxnSpPr>
        <p:spPr>
          <a:xfrm flipH="1">
            <a:off x="21685917" y="32542442"/>
            <a:ext cx="2593308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>
            <a:off x="23261759" y="33349124"/>
            <a:ext cx="1017466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24247475" y="32535525"/>
            <a:ext cx="0" cy="837914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4" name="Picture 493" descr="poster-figur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97" y="10484803"/>
            <a:ext cx="14584680" cy="4945380"/>
          </a:xfrm>
          <a:prstGeom prst="rect">
            <a:avLst/>
          </a:prstGeom>
        </p:spPr>
      </p:pic>
      <p:pic>
        <p:nvPicPr>
          <p:cNvPr id="496" name="Picture 495" descr="poster-figure-3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498" y="9847626"/>
            <a:ext cx="4406900" cy="5867400"/>
          </a:xfrm>
          <a:prstGeom prst="rect">
            <a:avLst/>
          </a:prstGeom>
        </p:spPr>
      </p:pic>
      <p:sp>
        <p:nvSpPr>
          <p:cNvPr id="497" name="Oval 496"/>
          <p:cNvSpPr/>
          <p:nvPr/>
        </p:nvSpPr>
        <p:spPr>
          <a:xfrm>
            <a:off x="2468778" y="11607800"/>
            <a:ext cx="298266" cy="304800"/>
          </a:xfrm>
          <a:prstGeom prst="ellipse">
            <a:avLst/>
          </a:prstGeom>
          <a:solidFill>
            <a:srgbClr val="FFC1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9" name="Straight Arrow Connector 498"/>
          <p:cNvCxnSpPr/>
          <p:nvPr/>
        </p:nvCxnSpPr>
        <p:spPr>
          <a:xfrm flipV="1">
            <a:off x="2443378" y="12044810"/>
            <a:ext cx="859516" cy="12953"/>
          </a:xfrm>
          <a:prstGeom prst="straightConnector1">
            <a:avLst/>
          </a:prstGeom>
          <a:ln w="73025">
            <a:solidFill>
              <a:srgbClr val="FFC12D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5" name="TextBox 504"/>
          <p:cNvSpPr txBox="1"/>
          <p:nvPr/>
        </p:nvSpPr>
        <p:spPr>
          <a:xfrm>
            <a:off x="5016283" y="10642600"/>
            <a:ext cx="808084" cy="400110"/>
          </a:xfrm>
          <a:prstGeom prst="rect">
            <a:avLst/>
          </a:prstGeom>
          <a:solidFill>
            <a:srgbClr val="7ABF40"/>
          </a:solidFill>
        </p:spPr>
        <p:txBody>
          <a:bodyPr wrap="none" rtlCol="0">
            <a:spAutoFit/>
          </a:bodyPr>
          <a:lstStyle/>
          <a:p>
            <a:r>
              <a:rPr lang="en-GB" sz="2000" dirty="0" smtClean="0"/>
              <a:t>= true</a:t>
            </a:r>
            <a:endParaRPr lang="en-GB" sz="2000" dirty="0"/>
          </a:p>
        </p:txBody>
      </p:sp>
      <p:pic>
        <p:nvPicPr>
          <p:cNvPr id="506" name="Picture 505" descr="poster-figure-2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0789" y="9758726"/>
            <a:ext cx="4432300" cy="5956300"/>
          </a:xfrm>
          <a:prstGeom prst="rect">
            <a:avLst/>
          </a:prstGeom>
        </p:spPr>
      </p:pic>
      <p:pic>
        <p:nvPicPr>
          <p:cNvPr id="4" name="Picture 3" descr="poster-figure-4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301" y="18714984"/>
            <a:ext cx="4477766" cy="4989068"/>
          </a:xfrm>
          <a:prstGeom prst="rect">
            <a:avLst/>
          </a:prstGeom>
        </p:spPr>
      </p:pic>
      <p:sp>
        <p:nvSpPr>
          <p:cNvPr id="29" name="Down Arrow 28"/>
          <p:cNvSpPr/>
          <p:nvPr/>
        </p:nvSpPr>
        <p:spPr>
          <a:xfrm>
            <a:off x="26453597" y="23655618"/>
            <a:ext cx="507973" cy="983932"/>
          </a:xfrm>
          <a:prstGeom prst="downArrow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18758523" y="26630876"/>
            <a:ext cx="5703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solidFill>
                  <a:srgbClr val="008000"/>
                </a:solidFill>
              </a:rPr>
              <a:t>incremental</a:t>
            </a:r>
          </a:p>
          <a:p>
            <a:pPr algn="ctr"/>
            <a:r>
              <a:rPr lang="en-GB" sz="4800" dirty="0" smtClean="0">
                <a:solidFill>
                  <a:srgbClr val="008000"/>
                </a:solidFill>
              </a:rPr>
              <a:t>enabled analysis</a:t>
            </a:r>
            <a:endParaRPr lang="en-GB" sz="4800" dirty="0">
              <a:solidFill>
                <a:srgbClr val="008000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8758523" y="19444928"/>
            <a:ext cx="5703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err="1" smtClean="0">
                <a:solidFill>
                  <a:srgbClr val="660066"/>
                </a:solidFill>
              </a:rPr>
              <a:t>memoized</a:t>
            </a:r>
            <a:r>
              <a:rPr lang="en-GB" sz="4800" dirty="0" smtClean="0">
                <a:solidFill>
                  <a:srgbClr val="660066"/>
                </a:solidFill>
              </a:rPr>
              <a:t>, deduced abstract syntax graph</a:t>
            </a:r>
            <a:endParaRPr lang="en-GB" sz="4800" dirty="0">
              <a:solidFill>
                <a:srgbClr val="660066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8758523" y="22238930"/>
            <a:ext cx="57033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solidFill>
                  <a:schemeClr val="tx2">
                    <a:lumMod val="50000"/>
                  </a:schemeClr>
                </a:solidFill>
              </a:rPr>
              <a:t>reuse of enabled analysis permits convenient, focused rewrite specification</a:t>
            </a:r>
            <a:endParaRPr lang="en-GB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Picture 4" descr="example-asg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36" y="18829502"/>
            <a:ext cx="17136951" cy="10545816"/>
          </a:xfrm>
          <a:prstGeom prst="rect">
            <a:avLst/>
          </a:prstGeom>
        </p:spPr>
      </p:pic>
      <p:pic>
        <p:nvPicPr>
          <p:cNvPr id="7" name="Picture 6" descr="Pages from solution-presentation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301" y="24929822"/>
            <a:ext cx="4462272" cy="472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68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103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fUML Activity Diagrams with   RAG-controlled rewriting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 Bürger</dc:creator>
  <cp:lastModifiedBy>Christoff Bürger</cp:lastModifiedBy>
  <cp:revision>51</cp:revision>
  <dcterms:created xsi:type="dcterms:W3CDTF">2015-09-15T10:44:55Z</dcterms:created>
  <dcterms:modified xsi:type="dcterms:W3CDTF">2017-01-21T23:57:48Z</dcterms:modified>
</cp:coreProperties>
</file>