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ascadia Mono" panose="020B0609020000020004" pitchFamily="49" charset="0"/>
      <p:regular r:id="rId25"/>
      <p:bold r:id="rId26"/>
    </p:embeddedFont>
    <p:embeddedFont>
      <p:font typeface="Century Gothic" panose="020B0502020202020204"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84" y="7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65A2D35-8439-49BD-E733-25842DC518F0}"/>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40717F9B-B9AC-9AD2-06D3-EE8382A7D8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79BD53BD-7A49-DD74-BBA2-AF57C1DE3D8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10610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380A5AAD-91A3-F2E2-0971-B026B6B851E2}"/>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B9B6C43A-F36C-C7B4-360C-D64740B80D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A344D31-EA36-F66F-2468-D1092972095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1431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95CAFAAE-00FC-1748-9250-2D10639EE447}"/>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80E07FF1-17F5-1C11-5DA6-7CA2B7DBD8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9F28AC5F-E7FA-0804-8087-FDCF92FF9C6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7717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B92737E3-D73E-5C48-58FF-7877E3BECE72}"/>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4C5B0E5C-BB38-D09A-664A-8757724714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2704DFFF-5E4C-C92D-2B83-FE9D9762ADA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7350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DCC41CBA-C00B-DEEB-6405-5ACE72BC2086}"/>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B342FEC3-8A42-14B7-1937-7E3EC4A638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28D54188-9CC2-2562-B099-1A2AA0C669D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7348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9.emf"/><Relationship Id="rId5" Type="http://schemas.openxmlformats.org/officeDocument/2006/relationships/package" Target="../embeddings/Microsoft_Word_Document.docx"/><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9.xml"/><Relationship Id="rId7" Type="http://schemas.openxmlformats.org/officeDocument/2006/relationships/hyperlink" Target="https://owasp.org/Top10/" TargetMode="Externa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s://owasp.org/www-project-dependency-check/" TargetMode="External"/><Relationship Id="rId5" Type="http://schemas.openxmlformats.org/officeDocument/2006/relationships/hyperlink" Target="https://owasp.org/www-project-application-security-verification-standard/" TargetMode="External"/><Relationship Id="rId4" Type="http://schemas.openxmlformats.org/officeDocument/2006/relationships/hyperlink" Target="https://www.microsoft.com/en-us/security/business/zero-trust"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Liu, Kevin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6197373D-1AAD-315B-3685-6304CF854F2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7FEB62A8-0D37-9171-9DA5-6189C1DBB3CB}"/>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 #3</a:t>
            </a:r>
            <a:endParaRPr dirty="0"/>
          </a:p>
        </p:txBody>
      </p:sp>
      <p:sp>
        <p:nvSpPr>
          <p:cNvPr id="196" name="Google Shape;196;g9504e29505_0_0">
            <a:extLst>
              <a:ext uri="{FF2B5EF4-FFF2-40B4-BE49-F238E27FC236}">
                <a16:creationId xmlns:a16="http://schemas.microsoft.com/office/drawing/2014/main" id="{69E524CD-2185-2898-8C9C-F7DBF3C203C0}"/>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114300" indent="0">
              <a:buNone/>
            </a:pPr>
            <a:r>
              <a:rPr lang="en-US" sz="1800" dirty="0">
                <a:solidFill>
                  <a:srgbClr val="6F008A"/>
                </a:solidFill>
                <a:highlight>
                  <a:srgbClr val="FFFFFF"/>
                </a:highlight>
                <a:latin typeface="Cascadia Mono" panose="020B0609020000020004" pitchFamily="49" charset="0"/>
              </a:rPr>
              <a:t>TEST_F</a:t>
            </a:r>
            <a:r>
              <a:rPr lang="en-US" sz="1800" dirty="0">
                <a:solidFill>
                  <a:srgbClr val="000000"/>
                </a:solidFill>
                <a:highlight>
                  <a:srgbClr val="FFFFFF"/>
                </a:highlight>
                <a:latin typeface="Cascadia Mono" panose="020B0609020000020004" pitchFamily="49" charset="0"/>
              </a:rPr>
              <a:t>(</a:t>
            </a:r>
            <a:r>
              <a:rPr lang="en-US" sz="1800" dirty="0" err="1">
                <a:solidFill>
                  <a:srgbClr val="2B91AF"/>
                </a:solidFill>
                <a:highlight>
                  <a:srgbClr val="FFFFFF"/>
                </a:highlight>
                <a:latin typeface="Cascadia Mono" panose="020B0609020000020004" pitchFamily="49" charset="0"/>
              </a:rPr>
              <a:t>CollectionTest</a:t>
            </a:r>
            <a:r>
              <a:rPr lang="en-US" sz="1800" dirty="0">
                <a:solidFill>
                  <a:srgbClr val="000000"/>
                </a:solidFill>
                <a:highlight>
                  <a:srgbClr val="FFFFFF"/>
                </a:highlight>
                <a:latin typeface="Cascadia Mono" panose="020B0609020000020004" pitchFamily="49" charset="0"/>
              </a:rPr>
              <a:t>, </a:t>
            </a:r>
            <a:r>
              <a:rPr lang="en-US" sz="1800" dirty="0" err="1">
                <a:solidFill>
                  <a:srgbClr val="000000"/>
                </a:solidFill>
                <a:highlight>
                  <a:srgbClr val="FFFFFF"/>
                </a:highlight>
                <a:latin typeface="Cascadia Mono" panose="020B0609020000020004" pitchFamily="49" charset="0"/>
              </a:rPr>
              <a:t>KeepItSimple_CheckSizeAfterPushBack</a:t>
            </a:r>
            <a:r>
              <a:rPr lang="en-US" sz="1800" dirty="0">
                <a:solidFill>
                  <a:srgbClr val="000000"/>
                </a:solidFill>
                <a:highlight>
                  <a:srgbClr val="FFFFFF"/>
                </a:highlight>
                <a:latin typeface="Cascadia Mono" panose="020B0609020000020004" pitchFamily="49" charset="0"/>
              </a:rPr>
              <a:t>)</a:t>
            </a:r>
          </a:p>
          <a:p>
            <a:pPr marL="114300" indent="0">
              <a:buNone/>
            </a:pPr>
            <a:r>
              <a:rPr lang="en-US" sz="1800" dirty="0">
                <a:solidFill>
                  <a:srgbClr val="000000"/>
                </a:solidFill>
                <a:highlight>
                  <a:srgbClr val="FFFFFF"/>
                </a:highlight>
                <a:latin typeface="Cascadia Mono" panose="020B0609020000020004" pitchFamily="49" charset="0"/>
              </a:rPr>
              <a:t>{</a:t>
            </a:r>
          </a:p>
          <a:p>
            <a:pPr marL="114300" indent="0">
              <a:buNone/>
            </a:pPr>
            <a:r>
              <a:rPr lang="en-US" sz="1800" dirty="0">
                <a:solidFill>
                  <a:srgbClr val="000000"/>
                </a:solidFill>
                <a:highlight>
                  <a:srgbClr val="FFFFFF"/>
                </a:highlight>
                <a:latin typeface="Cascadia Mono" panose="020B0609020000020004" pitchFamily="49" charset="0"/>
              </a:rPr>
              <a:t>    collection</a:t>
            </a:r>
            <a:r>
              <a:rPr lang="en-US" sz="1800" dirty="0">
                <a:solidFill>
                  <a:srgbClr val="008080"/>
                </a:solidFill>
                <a:highlight>
                  <a:srgbClr val="FFFFFF"/>
                </a:highlight>
                <a:latin typeface="Cascadia Mono" panose="020B0609020000020004" pitchFamily="49" charset="0"/>
              </a:rPr>
              <a:t>-&gt;</a:t>
            </a:r>
            <a:r>
              <a:rPr lang="en-US" sz="1800" dirty="0" err="1">
                <a:solidFill>
                  <a:srgbClr val="000000"/>
                </a:solidFill>
                <a:highlight>
                  <a:srgbClr val="FFFFFF"/>
                </a:highlight>
                <a:latin typeface="Cascadia Mono" panose="020B0609020000020004" pitchFamily="49" charset="0"/>
              </a:rPr>
              <a:t>push_back</a:t>
            </a:r>
            <a:r>
              <a:rPr lang="en-US" sz="1800" dirty="0">
                <a:solidFill>
                  <a:srgbClr val="000000"/>
                </a:solidFill>
                <a:highlight>
                  <a:srgbClr val="FFFFFF"/>
                </a:highlight>
                <a:latin typeface="Cascadia Mono" panose="020B0609020000020004" pitchFamily="49" charset="0"/>
              </a:rPr>
              <a:t>(1);</a:t>
            </a: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6F008A"/>
                </a:solidFill>
                <a:highlight>
                  <a:srgbClr val="FFFFFF"/>
                </a:highlight>
                <a:latin typeface="Cascadia Mono" panose="020B0609020000020004" pitchFamily="49" charset="0"/>
              </a:rPr>
              <a:t>ASSERT_EQ</a:t>
            </a:r>
            <a:r>
              <a:rPr lang="en-US" sz="1800" dirty="0">
                <a:solidFill>
                  <a:srgbClr val="000000"/>
                </a:solidFill>
                <a:highlight>
                  <a:srgbClr val="FFFFFF"/>
                </a:highlight>
                <a:latin typeface="Cascadia Mono" panose="020B0609020000020004" pitchFamily="49" charset="0"/>
              </a:rPr>
              <a:t>(collection</a:t>
            </a:r>
            <a:r>
              <a:rPr lang="en-US" sz="1800" dirty="0">
                <a:solidFill>
                  <a:srgbClr val="008080"/>
                </a:solidFill>
                <a:highlight>
                  <a:srgbClr val="FFFFFF"/>
                </a:highlight>
                <a:latin typeface="Cascadia Mono" panose="020B0609020000020004" pitchFamily="49" charset="0"/>
              </a:rPr>
              <a:t>-&gt;</a:t>
            </a:r>
            <a:r>
              <a:rPr lang="en-US" sz="1800" dirty="0">
                <a:solidFill>
                  <a:srgbClr val="000000"/>
                </a:solidFill>
                <a:highlight>
                  <a:srgbClr val="FFFFFF"/>
                </a:highlight>
                <a:latin typeface="Cascadia Mono" panose="020B0609020000020004" pitchFamily="49" charset="0"/>
              </a:rPr>
              <a:t>size(), 1);</a:t>
            </a:r>
          </a:p>
          <a:p>
            <a:pPr marL="114300" indent="0">
              <a:buNone/>
            </a:pPr>
            <a:r>
              <a:rPr lang="en-US" sz="1800" dirty="0">
                <a:solidFill>
                  <a:srgbClr val="000000"/>
                </a:solidFill>
                <a:highlight>
                  <a:srgbClr val="FFFFFF"/>
                </a:highlight>
                <a:latin typeface="Cascadia Mono" panose="020B0609020000020004" pitchFamily="49" charset="0"/>
              </a:rPr>
              <a:t>}</a:t>
            </a:r>
            <a:endParaRPr dirty="0"/>
          </a:p>
        </p:txBody>
      </p:sp>
      <p:pic>
        <p:nvPicPr>
          <p:cNvPr id="197" name="Google Shape;197;g9504e29505_0_0" descr="Green Pace logo">
            <a:extLst>
              <a:ext uri="{FF2B5EF4-FFF2-40B4-BE49-F238E27FC236}">
                <a16:creationId xmlns:a16="http://schemas.microsoft.com/office/drawing/2014/main" id="{2E1677FD-9DE9-9E26-56B0-BF87733A2DF4}"/>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2920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F85A0506-02B7-5769-D78C-242BB26DD256}"/>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3F86764C-5141-6C2F-BA67-975E5D3E684E}"/>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 #4</a:t>
            </a:r>
            <a:endParaRPr dirty="0"/>
          </a:p>
        </p:txBody>
      </p:sp>
      <p:sp>
        <p:nvSpPr>
          <p:cNvPr id="196" name="Google Shape;196;g9504e29505_0_0">
            <a:extLst>
              <a:ext uri="{FF2B5EF4-FFF2-40B4-BE49-F238E27FC236}">
                <a16:creationId xmlns:a16="http://schemas.microsoft.com/office/drawing/2014/main" id="{508359F3-894A-48E0-041A-6D4E66DBBD3B}"/>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114300" indent="0">
              <a:buNone/>
            </a:pPr>
            <a:r>
              <a:rPr lang="en-US" sz="1800" dirty="0">
                <a:solidFill>
                  <a:srgbClr val="6F008A"/>
                </a:solidFill>
                <a:highlight>
                  <a:srgbClr val="FFFFFF"/>
                </a:highlight>
                <a:latin typeface="Cascadia Mono" panose="020B0609020000020004" pitchFamily="49" charset="0"/>
              </a:rPr>
              <a:t>TEST_F</a:t>
            </a:r>
            <a:r>
              <a:rPr lang="en-US" sz="1800" dirty="0">
                <a:solidFill>
                  <a:srgbClr val="000000"/>
                </a:solidFill>
                <a:highlight>
                  <a:srgbClr val="FFFFFF"/>
                </a:highlight>
                <a:latin typeface="Cascadia Mono" panose="020B0609020000020004" pitchFamily="49" charset="0"/>
              </a:rPr>
              <a:t>(</a:t>
            </a:r>
            <a:r>
              <a:rPr lang="en-US" sz="1800" dirty="0" err="1">
                <a:solidFill>
                  <a:srgbClr val="2B91AF"/>
                </a:solidFill>
                <a:highlight>
                  <a:srgbClr val="FFFFFF"/>
                </a:highlight>
                <a:latin typeface="Cascadia Mono" panose="020B0609020000020004" pitchFamily="49" charset="0"/>
              </a:rPr>
              <a:t>CollectionTest</a:t>
            </a:r>
            <a:r>
              <a:rPr lang="en-US" sz="1800" dirty="0">
                <a:solidFill>
                  <a:srgbClr val="000000"/>
                </a:solidFill>
                <a:highlight>
                  <a:srgbClr val="FFFFFF"/>
                </a:highlight>
                <a:latin typeface="Cascadia Mono" panose="020B0609020000020004" pitchFamily="49" charset="0"/>
              </a:rPr>
              <a:t>, </a:t>
            </a:r>
            <a:r>
              <a:rPr lang="en-US" sz="1800" dirty="0" err="1">
                <a:solidFill>
                  <a:srgbClr val="000000"/>
                </a:solidFill>
                <a:highlight>
                  <a:srgbClr val="FFFFFF"/>
                </a:highlight>
                <a:latin typeface="Cascadia Mono" panose="020B0609020000020004" pitchFamily="49" charset="0"/>
              </a:rPr>
              <a:t>DefenseInDepth_CheckEmptyBeforeAndAfterClear</a:t>
            </a:r>
            <a:r>
              <a:rPr lang="en-US" sz="1800" dirty="0">
                <a:solidFill>
                  <a:srgbClr val="000000"/>
                </a:solidFill>
                <a:highlight>
                  <a:srgbClr val="FFFFFF"/>
                </a:highlight>
                <a:latin typeface="Cascadia Mono" panose="020B0609020000020004" pitchFamily="49" charset="0"/>
              </a:rPr>
              <a:t>)</a:t>
            </a:r>
          </a:p>
          <a:p>
            <a:pPr marL="114300" indent="0">
              <a:buNone/>
            </a:pPr>
            <a:r>
              <a:rPr lang="en-US" sz="1800" dirty="0">
                <a:solidFill>
                  <a:srgbClr val="000000"/>
                </a:solidFill>
                <a:highlight>
                  <a:srgbClr val="FFFFFF"/>
                </a:highlight>
                <a:latin typeface="Cascadia Mono" panose="020B0609020000020004" pitchFamily="49" charset="0"/>
              </a:rPr>
              <a:t>{</a:t>
            </a: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err="1">
                <a:solidFill>
                  <a:srgbClr val="000000"/>
                </a:solidFill>
                <a:highlight>
                  <a:srgbClr val="FFFFFF"/>
                </a:highlight>
                <a:latin typeface="Cascadia Mono" panose="020B0609020000020004" pitchFamily="49" charset="0"/>
              </a:rPr>
              <a:t>add_entries</a:t>
            </a:r>
            <a:r>
              <a:rPr lang="en-US" sz="1800" dirty="0">
                <a:solidFill>
                  <a:srgbClr val="000000"/>
                </a:solidFill>
                <a:highlight>
                  <a:srgbClr val="FFFFFF"/>
                </a:highlight>
                <a:latin typeface="Cascadia Mono" panose="020B0609020000020004" pitchFamily="49" charset="0"/>
              </a:rPr>
              <a:t>(5);</a:t>
            </a: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6F008A"/>
                </a:solidFill>
                <a:highlight>
                  <a:srgbClr val="FFFFFF"/>
                </a:highlight>
                <a:latin typeface="Cascadia Mono" panose="020B0609020000020004" pitchFamily="49" charset="0"/>
              </a:rPr>
              <a:t>ASSERT_FALSE</a:t>
            </a:r>
            <a:r>
              <a:rPr lang="en-US" sz="1800" dirty="0">
                <a:solidFill>
                  <a:srgbClr val="000000"/>
                </a:solidFill>
                <a:highlight>
                  <a:srgbClr val="FFFFFF"/>
                </a:highlight>
                <a:latin typeface="Cascadia Mono" panose="020B0609020000020004" pitchFamily="49" charset="0"/>
              </a:rPr>
              <a:t>(collection</a:t>
            </a:r>
            <a:r>
              <a:rPr lang="en-US" sz="1800" dirty="0">
                <a:solidFill>
                  <a:srgbClr val="008080"/>
                </a:solidFill>
                <a:highlight>
                  <a:srgbClr val="FFFFFF"/>
                </a:highlight>
                <a:latin typeface="Cascadia Mono" panose="020B0609020000020004" pitchFamily="49" charset="0"/>
              </a:rPr>
              <a:t>-&gt;</a:t>
            </a:r>
            <a:r>
              <a:rPr lang="en-US" sz="1800" dirty="0">
                <a:solidFill>
                  <a:srgbClr val="000000"/>
                </a:solidFill>
                <a:highlight>
                  <a:srgbClr val="FFFFFF"/>
                </a:highlight>
                <a:latin typeface="Cascadia Mono" panose="020B0609020000020004" pitchFamily="49" charset="0"/>
              </a:rPr>
              <a:t>empty()); </a:t>
            </a:r>
            <a:r>
              <a:rPr lang="en-US" sz="1800" dirty="0">
                <a:solidFill>
                  <a:srgbClr val="008000"/>
                </a:solidFill>
                <a:highlight>
                  <a:srgbClr val="FFFFFF"/>
                </a:highlight>
                <a:latin typeface="Cascadia Mono" panose="020B0609020000020004" pitchFamily="49" charset="0"/>
              </a:rPr>
              <a:t>// First layer check: not empty</a:t>
            </a:r>
            <a:endParaRPr lang="en-US" sz="1800" dirty="0">
              <a:solidFill>
                <a:srgbClr val="000000"/>
              </a:solidFill>
              <a:highlight>
                <a:srgbClr val="FFFFFF"/>
              </a:highlight>
              <a:latin typeface="Cascadia Mono" panose="020B0609020000020004" pitchFamily="49" charset="0"/>
            </a:endParaRPr>
          </a:p>
          <a:p>
            <a:pPr marL="114300" indent="0">
              <a:buNone/>
            </a:pPr>
            <a:r>
              <a:rPr lang="en-US" sz="1800" dirty="0">
                <a:solidFill>
                  <a:srgbClr val="000000"/>
                </a:solidFill>
                <a:highlight>
                  <a:srgbClr val="FFFFFF"/>
                </a:highlight>
                <a:latin typeface="Cascadia Mono" panose="020B0609020000020004" pitchFamily="49" charset="0"/>
              </a:rPr>
              <a:t>    collection</a:t>
            </a:r>
            <a:r>
              <a:rPr lang="en-US" sz="1800" dirty="0">
                <a:solidFill>
                  <a:srgbClr val="008080"/>
                </a:solidFill>
                <a:highlight>
                  <a:srgbClr val="FFFFFF"/>
                </a:highlight>
                <a:latin typeface="Cascadia Mono" panose="020B0609020000020004" pitchFamily="49" charset="0"/>
              </a:rPr>
              <a:t>-&gt;</a:t>
            </a:r>
            <a:r>
              <a:rPr lang="en-US" sz="1800" dirty="0">
                <a:solidFill>
                  <a:srgbClr val="000000"/>
                </a:solidFill>
                <a:highlight>
                  <a:srgbClr val="FFFFFF"/>
                </a:highlight>
                <a:latin typeface="Cascadia Mono" panose="020B0609020000020004" pitchFamily="49" charset="0"/>
              </a:rPr>
              <a:t>clear();</a:t>
            </a: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6F008A"/>
                </a:solidFill>
                <a:highlight>
                  <a:srgbClr val="FFFFFF"/>
                </a:highlight>
                <a:latin typeface="Cascadia Mono" panose="020B0609020000020004" pitchFamily="49" charset="0"/>
              </a:rPr>
              <a:t>ASSERT_TRUE</a:t>
            </a:r>
            <a:r>
              <a:rPr lang="en-US" sz="1800" dirty="0">
                <a:solidFill>
                  <a:srgbClr val="000000"/>
                </a:solidFill>
                <a:highlight>
                  <a:srgbClr val="FFFFFF"/>
                </a:highlight>
                <a:latin typeface="Cascadia Mono" panose="020B0609020000020004" pitchFamily="49" charset="0"/>
              </a:rPr>
              <a:t>(collection</a:t>
            </a:r>
            <a:r>
              <a:rPr lang="en-US" sz="1800" dirty="0">
                <a:solidFill>
                  <a:srgbClr val="008080"/>
                </a:solidFill>
                <a:highlight>
                  <a:srgbClr val="FFFFFF"/>
                </a:highlight>
                <a:latin typeface="Cascadia Mono" panose="020B0609020000020004" pitchFamily="49" charset="0"/>
              </a:rPr>
              <a:t>-&gt;</a:t>
            </a:r>
            <a:r>
              <a:rPr lang="en-US" sz="1800" dirty="0">
                <a:solidFill>
                  <a:srgbClr val="000000"/>
                </a:solidFill>
                <a:highlight>
                  <a:srgbClr val="FFFFFF"/>
                </a:highlight>
                <a:latin typeface="Cascadia Mono" panose="020B0609020000020004" pitchFamily="49" charset="0"/>
              </a:rPr>
              <a:t>empty());  </a:t>
            </a:r>
            <a:r>
              <a:rPr lang="en-US" sz="1800" dirty="0">
                <a:solidFill>
                  <a:srgbClr val="008000"/>
                </a:solidFill>
                <a:highlight>
                  <a:srgbClr val="FFFFFF"/>
                </a:highlight>
                <a:latin typeface="Cascadia Mono" panose="020B0609020000020004" pitchFamily="49" charset="0"/>
              </a:rPr>
              <a:t>// Second layer check: cleared successfully</a:t>
            </a:r>
            <a:endParaRPr lang="en-US" sz="1800" dirty="0">
              <a:solidFill>
                <a:srgbClr val="000000"/>
              </a:solidFill>
              <a:highlight>
                <a:srgbClr val="FFFFFF"/>
              </a:highlight>
              <a:latin typeface="Cascadia Mono" panose="020B0609020000020004" pitchFamily="49" charset="0"/>
            </a:endParaRPr>
          </a:p>
          <a:p>
            <a:pPr marL="114300" indent="0">
              <a:buNone/>
            </a:pPr>
            <a:r>
              <a:rPr lang="en-US" sz="1800" dirty="0">
                <a:solidFill>
                  <a:srgbClr val="000000"/>
                </a:solidFill>
                <a:highlight>
                  <a:srgbClr val="FFFFFF"/>
                </a:highlight>
                <a:latin typeface="Cascadia Mono" panose="020B0609020000020004" pitchFamily="49" charset="0"/>
              </a:rPr>
              <a:t>}</a:t>
            </a:r>
            <a:endParaRPr dirty="0"/>
          </a:p>
        </p:txBody>
      </p:sp>
      <p:pic>
        <p:nvPicPr>
          <p:cNvPr id="197" name="Google Shape;197;g9504e29505_0_0" descr="Green Pace logo">
            <a:extLst>
              <a:ext uri="{FF2B5EF4-FFF2-40B4-BE49-F238E27FC236}">
                <a16:creationId xmlns:a16="http://schemas.microsoft.com/office/drawing/2014/main" id="{FA268E93-B503-12FA-48A9-B8F16F1756E6}"/>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5910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C578D81B-70AF-5B0D-B494-D75AC985EA88}"/>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166C12F2-284F-9E23-588F-72367760DBD3}"/>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 #5</a:t>
            </a:r>
            <a:endParaRPr dirty="0"/>
          </a:p>
        </p:txBody>
      </p:sp>
      <p:sp>
        <p:nvSpPr>
          <p:cNvPr id="196" name="Google Shape;196;g9504e29505_0_0">
            <a:extLst>
              <a:ext uri="{FF2B5EF4-FFF2-40B4-BE49-F238E27FC236}">
                <a16:creationId xmlns:a16="http://schemas.microsoft.com/office/drawing/2014/main" id="{86363105-291E-841A-8B68-06DBF318AF2D}"/>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114300" indent="0">
              <a:buNone/>
            </a:pPr>
            <a:r>
              <a:rPr lang="en-US" sz="1800" dirty="0">
                <a:solidFill>
                  <a:srgbClr val="6F008A"/>
                </a:solidFill>
                <a:highlight>
                  <a:srgbClr val="FFFFFF"/>
                </a:highlight>
                <a:latin typeface="Cascadia Mono" panose="020B0609020000020004" pitchFamily="49" charset="0"/>
              </a:rPr>
              <a:t>TEST_F</a:t>
            </a:r>
            <a:r>
              <a:rPr lang="en-US" sz="1800" dirty="0">
                <a:solidFill>
                  <a:srgbClr val="000000"/>
                </a:solidFill>
                <a:highlight>
                  <a:srgbClr val="FFFFFF"/>
                </a:highlight>
                <a:latin typeface="Cascadia Mono" panose="020B0609020000020004" pitchFamily="49" charset="0"/>
              </a:rPr>
              <a:t>(</a:t>
            </a:r>
            <a:r>
              <a:rPr lang="en-US" sz="1800" dirty="0" err="1">
                <a:solidFill>
                  <a:srgbClr val="2B91AF"/>
                </a:solidFill>
                <a:highlight>
                  <a:srgbClr val="FFFFFF"/>
                </a:highlight>
                <a:latin typeface="Cascadia Mono" panose="020B0609020000020004" pitchFamily="49" charset="0"/>
              </a:rPr>
              <a:t>CollectionTest</a:t>
            </a:r>
            <a:r>
              <a:rPr lang="en-US" sz="1800" dirty="0">
                <a:solidFill>
                  <a:srgbClr val="000000"/>
                </a:solidFill>
                <a:highlight>
                  <a:srgbClr val="FFFFFF"/>
                </a:highlight>
                <a:latin typeface="Cascadia Mono" panose="020B0609020000020004" pitchFamily="49" charset="0"/>
              </a:rPr>
              <a:t>, </a:t>
            </a:r>
            <a:r>
              <a:rPr lang="en-US" sz="1800" dirty="0" err="1">
                <a:solidFill>
                  <a:srgbClr val="000000"/>
                </a:solidFill>
                <a:highlight>
                  <a:srgbClr val="FFFFFF"/>
                </a:highlight>
                <a:latin typeface="Cascadia Mono" panose="020B0609020000020004" pitchFamily="49" charset="0"/>
              </a:rPr>
              <a:t>SanitizeData_RemoveNegativeValuesBeforeSending_Fails</a:t>
            </a:r>
            <a:r>
              <a:rPr lang="en-US" sz="1800" dirty="0">
                <a:solidFill>
                  <a:srgbClr val="000000"/>
                </a:solidFill>
                <a:highlight>
                  <a:srgbClr val="FFFFFF"/>
                </a:highlight>
                <a:latin typeface="Cascadia Mono" panose="020B0609020000020004" pitchFamily="49" charset="0"/>
              </a:rPr>
              <a:t>)</a:t>
            </a:r>
          </a:p>
          <a:p>
            <a:pPr marL="114300" indent="0">
              <a:buNone/>
            </a:pPr>
            <a:r>
              <a:rPr lang="en-US" sz="1800" dirty="0">
                <a:solidFill>
                  <a:srgbClr val="000000"/>
                </a:solidFill>
                <a:highlight>
                  <a:srgbClr val="FFFFFF"/>
                </a:highlight>
                <a:latin typeface="Cascadia Mono" panose="020B0609020000020004" pitchFamily="49" charset="0"/>
              </a:rPr>
              <a:t>{</a:t>
            </a:r>
          </a:p>
          <a:p>
            <a:pPr marL="114300" indent="0">
              <a:buNone/>
            </a:pPr>
            <a:r>
              <a:rPr lang="en-US" sz="1800" dirty="0">
                <a:solidFill>
                  <a:srgbClr val="000000"/>
                </a:solidFill>
                <a:highlight>
                  <a:srgbClr val="FFFFFF"/>
                </a:highlight>
                <a:latin typeface="Cascadia Mono" panose="020B0609020000020004" pitchFamily="49" charset="0"/>
              </a:rPr>
              <a:t>    collection</a:t>
            </a:r>
            <a:r>
              <a:rPr lang="en-US" sz="1800" dirty="0">
                <a:solidFill>
                  <a:srgbClr val="008080"/>
                </a:solidFill>
                <a:highlight>
                  <a:srgbClr val="FFFFFF"/>
                </a:highlight>
                <a:latin typeface="Cascadia Mono" panose="020B0609020000020004" pitchFamily="49" charset="0"/>
              </a:rPr>
              <a:t>-&gt;</a:t>
            </a:r>
            <a:r>
              <a:rPr lang="en-US" sz="1800" dirty="0" err="1">
                <a:solidFill>
                  <a:srgbClr val="000000"/>
                </a:solidFill>
                <a:highlight>
                  <a:srgbClr val="FFFFFF"/>
                </a:highlight>
                <a:latin typeface="Cascadia Mono" panose="020B0609020000020004" pitchFamily="49" charset="0"/>
              </a:rPr>
              <a:t>push_back</a:t>
            </a:r>
            <a:r>
              <a:rPr lang="en-US" sz="1800" dirty="0">
                <a:solidFill>
                  <a:srgbClr val="000000"/>
                </a:solidFill>
                <a:highlight>
                  <a:srgbClr val="FFFFFF"/>
                </a:highlight>
                <a:latin typeface="Cascadia Mono" panose="020B0609020000020004" pitchFamily="49" charset="0"/>
              </a:rPr>
              <a:t>(10);</a:t>
            </a:r>
          </a:p>
          <a:p>
            <a:pPr marL="114300" indent="0">
              <a:buNone/>
            </a:pPr>
            <a:r>
              <a:rPr lang="en-US" sz="1800" dirty="0">
                <a:solidFill>
                  <a:srgbClr val="000000"/>
                </a:solidFill>
                <a:highlight>
                  <a:srgbClr val="FFFFFF"/>
                </a:highlight>
                <a:latin typeface="Cascadia Mono" panose="020B0609020000020004" pitchFamily="49" charset="0"/>
              </a:rPr>
              <a:t>    collection</a:t>
            </a:r>
            <a:r>
              <a:rPr lang="en-US" sz="1800" dirty="0">
                <a:solidFill>
                  <a:srgbClr val="008080"/>
                </a:solidFill>
                <a:highlight>
                  <a:srgbClr val="FFFFFF"/>
                </a:highlight>
                <a:latin typeface="Cascadia Mono" panose="020B0609020000020004" pitchFamily="49" charset="0"/>
              </a:rPr>
              <a:t>-&gt;</a:t>
            </a:r>
            <a:r>
              <a:rPr lang="en-US" sz="1800" dirty="0" err="1">
                <a:solidFill>
                  <a:srgbClr val="000000"/>
                </a:solidFill>
                <a:highlight>
                  <a:srgbClr val="FFFFFF"/>
                </a:highlight>
                <a:latin typeface="Cascadia Mono" panose="020B0609020000020004" pitchFamily="49" charset="0"/>
              </a:rPr>
              <a:t>push_back</a:t>
            </a:r>
            <a:r>
              <a:rPr lang="en-US" sz="1800" dirty="0">
                <a:solidFill>
                  <a:srgbClr val="000000"/>
                </a:solidFill>
                <a:highlight>
                  <a:srgbClr val="FFFFFF"/>
                </a:highlight>
                <a:latin typeface="Cascadia Mono" panose="020B0609020000020004" pitchFamily="49" charset="0"/>
              </a:rPr>
              <a:t>(-50);</a:t>
            </a:r>
          </a:p>
          <a:p>
            <a:pPr marL="114300" indent="0">
              <a:buNone/>
            </a:pPr>
            <a:r>
              <a:rPr lang="en-US" sz="1800" dirty="0">
                <a:solidFill>
                  <a:srgbClr val="000000"/>
                </a:solidFill>
                <a:highlight>
                  <a:srgbClr val="FFFFFF"/>
                </a:highlight>
                <a:latin typeface="Cascadia Mono" panose="020B0609020000020004" pitchFamily="49" charset="0"/>
              </a:rPr>
              <a:t>    collection</a:t>
            </a:r>
            <a:r>
              <a:rPr lang="en-US" sz="1800" dirty="0">
                <a:solidFill>
                  <a:srgbClr val="008080"/>
                </a:solidFill>
                <a:highlight>
                  <a:srgbClr val="FFFFFF"/>
                </a:highlight>
                <a:latin typeface="Cascadia Mono" panose="020B0609020000020004" pitchFamily="49" charset="0"/>
              </a:rPr>
              <a:t>-&gt;</a:t>
            </a:r>
            <a:r>
              <a:rPr lang="en-US" sz="1800" dirty="0" err="1">
                <a:solidFill>
                  <a:srgbClr val="000000"/>
                </a:solidFill>
                <a:highlight>
                  <a:srgbClr val="FFFFFF"/>
                </a:highlight>
                <a:latin typeface="Cascadia Mono" panose="020B0609020000020004" pitchFamily="49" charset="0"/>
              </a:rPr>
              <a:t>push_back</a:t>
            </a:r>
            <a:r>
              <a:rPr lang="en-US" sz="1800" dirty="0">
                <a:solidFill>
                  <a:srgbClr val="000000"/>
                </a:solidFill>
                <a:highlight>
                  <a:srgbClr val="FFFFFF"/>
                </a:highlight>
                <a:latin typeface="Cascadia Mono" panose="020B0609020000020004" pitchFamily="49" charset="0"/>
              </a:rPr>
              <a:t>(25);</a:t>
            </a: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008000"/>
                </a:solidFill>
                <a:highlight>
                  <a:srgbClr val="FFFFFF"/>
                </a:highlight>
                <a:latin typeface="Cascadia Mono" panose="020B0609020000020004" pitchFamily="49" charset="0"/>
              </a:rPr>
              <a:t>// Deliberately NOT sanitizing</a:t>
            </a:r>
            <a:endParaRPr lang="en-US" sz="1800" dirty="0">
              <a:solidFill>
                <a:srgbClr val="000000"/>
              </a:solidFill>
              <a:highlight>
                <a:srgbClr val="FFFFFF"/>
              </a:highlight>
              <a:latin typeface="Cascadia Mono" panose="020B0609020000020004" pitchFamily="49" charset="0"/>
            </a:endParaRP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0000FF"/>
                </a:solidFill>
                <a:highlight>
                  <a:srgbClr val="FFFFFF"/>
                </a:highlight>
                <a:latin typeface="Cascadia Mono" panose="020B0609020000020004" pitchFamily="49" charset="0"/>
              </a:rPr>
              <a:t>for</a:t>
            </a:r>
            <a:r>
              <a:rPr lang="en-US" sz="1800" dirty="0">
                <a:solidFill>
                  <a:srgbClr val="000000"/>
                </a:solidFill>
                <a:highlight>
                  <a:srgbClr val="FFFFFF"/>
                </a:highlight>
                <a:latin typeface="Cascadia Mono" panose="020B0609020000020004" pitchFamily="49" charset="0"/>
              </a:rPr>
              <a:t> (</a:t>
            </a:r>
            <a:r>
              <a:rPr lang="en-US" sz="1800" dirty="0">
                <a:solidFill>
                  <a:srgbClr val="0000FF"/>
                </a:solidFill>
                <a:highlight>
                  <a:srgbClr val="FFFFFF"/>
                </a:highlight>
                <a:latin typeface="Cascadia Mono" panose="020B0609020000020004" pitchFamily="49" charset="0"/>
              </a:rPr>
              <a:t>const</a:t>
            </a:r>
            <a:r>
              <a:rPr lang="en-US" sz="1800" dirty="0">
                <a:solidFill>
                  <a:srgbClr val="000000"/>
                </a:solidFill>
                <a:highlight>
                  <a:srgbClr val="FFFFFF"/>
                </a:highlight>
                <a:latin typeface="Cascadia Mono" panose="020B0609020000020004" pitchFamily="49" charset="0"/>
              </a:rPr>
              <a:t> </a:t>
            </a:r>
            <a:r>
              <a:rPr lang="en-US" sz="1800" dirty="0">
                <a:solidFill>
                  <a:srgbClr val="0000FF"/>
                </a:solidFill>
                <a:highlight>
                  <a:srgbClr val="FFFFFF"/>
                </a:highlight>
                <a:latin typeface="Cascadia Mono" panose="020B0609020000020004" pitchFamily="49" charset="0"/>
              </a:rPr>
              <a:t>auto</a:t>
            </a:r>
            <a:r>
              <a:rPr lang="en-US" sz="1800" dirty="0">
                <a:solidFill>
                  <a:srgbClr val="000000"/>
                </a:solidFill>
                <a:highlight>
                  <a:srgbClr val="FFFFFF"/>
                </a:highlight>
                <a:latin typeface="Cascadia Mono" panose="020B0609020000020004" pitchFamily="49" charset="0"/>
              </a:rPr>
              <a:t>&amp; </a:t>
            </a:r>
            <a:r>
              <a:rPr lang="en-US" sz="1800" dirty="0" err="1">
                <a:solidFill>
                  <a:srgbClr val="000000"/>
                </a:solidFill>
                <a:highlight>
                  <a:srgbClr val="FFFFFF"/>
                </a:highlight>
                <a:latin typeface="Cascadia Mono" panose="020B0609020000020004" pitchFamily="49" charset="0"/>
              </a:rPr>
              <a:t>val</a:t>
            </a:r>
            <a:r>
              <a:rPr lang="en-US" sz="1800" dirty="0">
                <a:solidFill>
                  <a:srgbClr val="000000"/>
                </a:solidFill>
                <a:highlight>
                  <a:srgbClr val="FFFFFF"/>
                </a:highlight>
                <a:latin typeface="Cascadia Mono" panose="020B0609020000020004" pitchFamily="49" charset="0"/>
              </a:rPr>
              <a:t> : </a:t>
            </a:r>
            <a:r>
              <a:rPr lang="en-US" sz="1800" dirty="0">
                <a:solidFill>
                  <a:srgbClr val="008080"/>
                </a:solidFill>
                <a:highlight>
                  <a:srgbClr val="FFFFFF"/>
                </a:highlight>
                <a:latin typeface="Cascadia Mono" panose="020B0609020000020004" pitchFamily="49" charset="0"/>
              </a:rPr>
              <a:t>*</a:t>
            </a:r>
            <a:r>
              <a:rPr lang="en-US" sz="1800" dirty="0">
                <a:solidFill>
                  <a:srgbClr val="000000"/>
                </a:solidFill>
                <a:highlight>
                  <a:srgbClr val="FFFFFF"/>
                </a:highlight>
                <a:latin typeface="Cascadia Mono" panose="020B0609020000020004" pitchFamily="49" charset="0"/>
              </a:rPr>
              <a:t>collection)</a:t>
            </a:r>
          </a:p>
          <a:p>
            <a:pPr marL="114300" indent="0">
              <a:buNone/>
            </a:pPr>
            <a:r>
              <a:rPr lang="en-US" sz="1800" dirty="0">
                <a:solidFill>
                  <a:srgbClr val="000000"/>
                </a:solidFill>
                <a:highlight>
                  <a:srgbClr val="FFFFFF"/>
                </a:highlight>
                <a:latin typeface="Cascadia Mono" panose="020B0609020000020004" pitchFamily="49" charset="0"/>
              </a:rPr>
              <a:t>    {</a:t>
            </a: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6F008A"/>
                </a:solidFill>
                <a:highlight>
                  <a:srgbClr val="FFFFFF"/>
                </a:highlight>
                <a:latin typeface="Cascadia Mono" panose="020B0609020000020004" pitchFamily="49" charset="0"/>
              </a:rPr>
              <a:t>ASSERT_GE</a:t>
            </a:r>
            <a:r>
              <a:rPr lang="en-US" sz="1800" dirty="0">
                <a:solidFill>
                  <a:srgbClr val="000000"/>
                </a:solidFill>
                <a:highlight>
                  <a:srgbClr val="FFFFFF"/>
                </a:highlight>
                <a:latin typeface="Cascadia Mono" panose="020B0609020000020004" pitchFamily="49" charset="0"/>
              </a:rPr>
              <a:t>(</a:t>
            </a:r>
            <a:r>
              <a:rPr lang="en-US" sz="1800" dirty="0" err="1">
                <a:solidFill>
                  <a:srgbClr val="000000"/>
                </a:solidFill>
                <a:highlight>
                  <a:srgbClr val="FFFFFF"/>
                </a:highlight>
                <a:latin typeface="Cascadia Mono" panose="020B0609020000020004" pitchFamily="49" charset="0"/>
              </a:rPr>
              <a:t>val</a:t>
            </a:r>
            <a:r>
              <a:rPr lang="en-US" sz="1800" dirty="0">
                <a:solidFill>
                  <a:srgbClr val="000000"/>
                </a:solidFill>
                <a:highlight>
                  <a:srgbClr val="FFFFFF"/>
                </a:highlight>
                <a:latin typeface="Cascadia Mono" panose="020B0609020000020004" pitchFamily="49" charset="0"/>
              </a:rPr>
              <a:t>, 0);  </a:t>
            </a:r>
            <a:r>
              <a:rPr lang="en-US" sz="1800" dirty="0">
                <a:solidFill>
                  <a:srgbClr val="008000"/>
                </a:solidFill>
                <a:highlight>
                  <a:srgbClr val="FFFFFF"/>
                </a:highlight>
                <a:latin typeface="Cascadia Mono" panose="020B0609020000020004" pitchFamily="49" charset="0"/>
              </a:rPr>
              <a:t>// This fails on -50</a:t>
            </a:r>
            <a:endParaRPr lang="en-US" sz="1800" dirty="0">
              <a:solidFill>
                <a:srgbClr val="000000"/>
              </a:solidFill>
              <a:highlight>
                <a:srgbClr val="FFFFFF"/>
              </a:highlight>
              <a:latin typeface="Cascadia Mono" panose="020B0609020000020004" pitchFamily="49" charset="0"/>
            </a:endParaRPr>
          </a:p>
          <a:p>
            <a:pPr marL="114300" indent="0">
              <a:buNone/>
            </a:pPr>
            <a:r>
              <a:rPr lang="en-US" sz="1800" dirty="0">
                <a:solidFill>
                  <a:srgbClr val="000000"/>
                </a:solidFill>
                <a:highlight>
                  <a:srgbClr val="FFFFFF"/>
                </a:highlight>
                <a:latin typeface="Cascadia Mono" panose="020B0609020000020004" pitchFamily="49" charset="0"/>
              </a:rPr>
              <a:t>    }</a:t>
            </a:r>
          </a:p>
          <a:p>
            <a:pPr marL="114300" indent="0">
              <a:buNone/>
            </a:pPr>
            <a:r>
              <a:rPr lang="en-US" sz="1800" dirty="0">
                <a:solidFill>
                  <a:srgbClr val="000000"/>
                </a:solidFill>
                <a:highlight>
                  <a:srgbClr val="FFFFFF"/>
                </a:highlight>
                <a:latin typeface="Cascadia Mono" panose="020B0609020000020004" pitchFamily="49" charset="0"/>
              </a:rPr>
              <a:t>}</a:t>
            </a:r>
            <a:endParaRPr lang="en-US" dirty="0"/>
          </a:p>
        </p:txBody>
      </p:sp>
      <p:pic>
        <p:nvPicPr>
          <p:cNvPr id="197" name="Google Shape;197;g9504e29505_0_0" descr="Green Pace logo">
            <a:extLst>
              <a:ext uri="{FF2B5EF4-FFF2-40B4-BE49-F238E27FC236}">
                <a16:creationId xmlns:a16="http://schemas.microsoft.com/office/drawing/2014/main" id="{9BAC08B9-4814-9C31-BD93-45965F225BC5}"/>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64071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49241355-706C-87D2-FD5C-4D76F2AC866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A85C3998-7C88-3336-A996-8D95EAC5B54B}"/>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Result</a:t>
            </a:r>
            <a:endParaRPr dirty="0"/>
          </a:p>
        </p:txBody>
      </p:sp>
      <p:sp>
        <p:nvSpPr>
          <p:cNvPr id="196" name="Google Shape;196;g9504e29505_0_0">
            <a:extLst>
              <a:ext uri="{FF2B5EF4-FFF2-40B4-BE49-F238E27FC236}">
                <a16:creationId xmlns:a16="http://schemas.microsoft.com/office/drawing/2014/main" id="{17FA2665-E641-9770-D87B-A57EE47DFC05}"/>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a:extLst>
              <a:ext uri="{FF2B5EF4-FFF2-40B4-BE49-F238E27FC236}">
                <a16:creationId xmlns:a16="http://schemas.microsoft.com/office/drawing/2014/main" id="{093F53C7-E4B8-FDB3-3584-D1CD448D3247}"/>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1E1D58A3-F7D4-E8BB-8CCB-C3AB3BB9DCB7}"/>
              </a:ext>
            </a:extLst>
          </p:cNvPr>
          <p:cNvPicPr>
            <a:picLocks noChangeAspect="1"/>
          </p:cNvPicPr>
          <p:nvPr/>
        </p:nvPicPr>
        <p:blipFill>
          <a:blip r:embed="rId5"/>
          <a:stretch>
            <a:fillRect/>
          </a:stretch>
        </p:blipFill>
        <p:spPr>
          <a:xfrm>
            <a:off x="1462087" y="2194560"/>
            <a:ext cx="9267825" cy="4219575"/>
          </a:xfrm>
          <a:prstGeom prst="rect">
            <a:avLst/>
          </a:prstGeom>
        </p:spPr>
      </p:pic>
    </p:spTree>
    <p:custDataLst>
      <p:tags r:id="rId1"/>
    </p:custDataLst>
    <p:extLst>
      <p:ext uri="{BB962C8B-B14F-4D97-AF65-F5344CB8AC3E}">
        <p14:creationId xmlns:p14="http://schemas.microsoft.com/office/powerpoint/2010/main" val="2617551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Object 3">
            <a:extLst>
              <a:ext uri="{FF2B5EF4-FFF2-40B4-BE49-F238E27FC236}">
                <a16:creationId xmlns:a16="http://schemas.microsoft.com/office/drawing/2014/main" id="{3BC74292-9A83-A831-E8C1-66B010D2382E}"/>
              </a:ext>
            </a:extLst>
          </p:cNvPr>
          <p:cNvGraphicFramePr>
            <a:graphicFrameLocks noChangeAspect="1"/>
          </p:cNvGraphicFramePr>
          <p:nvPr>
            <p:extLst>
              <p:ext uri="{D42A27DB-BD31-4B8C-83A1-F6EECF244321}">
                <p14:modId xmlns:p14="http://schemas.microsoft.com/office/powerpoint/2010/main" val="3401939218"/>
              </p:ext>
            </p:extLst>
          </p:nvPr>
        </p:nvGraphicFramePr>
        <p:xfrm>
          <a:off x="685800" y="2194560"/>
          <a:ext cx="10746293" cy="2782389"/>
        </p:xfrm>
        <a:graphic>
          <a:graphicData uri="http://schemas.openxmlformats.org/presentationml/2006/ole">
            <mc:AlternateContent xmlns:mc="http://schemas.openxmlformats.org/markup-compatibility/2006">
              <mc:Choice xmlns:v="urn:schemas-microsoft-com:vml" Requires="v">
                <p:oleObj name="Document" r:id="rId5" imgW="6854825" imgH="1774100" progId="Word.Document.12">
                  <p:embed/>
                </p:oleObj>
              </mc:Choice>
              <mc:Fallback>
                <p:oleObj name="Document" r:id="rId5" imgW="6854825" imgH="1774100" progId="Word.Document.12">
                  <p:embed/>
                  <p:pic>
                    <p:nvPicPr>
                      <p:cNvPr id="0" name=""/>
                      <p:cNvPicPr/>
                      <p:nvPr/>
                    </p:nvPicPr>
                    <p:blipFill>
                      <a:blip r:embed="rId6"/>
                      <a:stretch>
                        <a:fillRect/>
                      </a:stretch>
                    </p:blipFill>
                    <p:spPr>
                      <a:xfrm>
                        <a:off x="685800" y="2194560"/>
                        <a:ext cx="10746293" cy="2782389"/>
                      </a:xfrm>
                      <a:prstGeom prst="rect">
                        <a:avLst/>
                      </a:prstGeom>
                    </p:spPr>
                  </p:pic>
                </p:oleObj>
              </mc:Fallback>
            </mc:AlternateContent>
          </a:graphicData>
        </a:graphic>
      </p:graphicFrame>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Benefits of Immediate Implementation:</a:t>
            </a:r>
          </a:p>
          <a:p>
            <a:pPr marL="0" indent="0">
              <a:buNone/>
            </a:pPr>
            <a:r>
              <a:rPr lang="en-US" sz="1600" dirty="0">
                <a:latin typeface="Times New Roman" panose="02020603050405020304" pitchFamily="18" charset="0"/>
                <a:cs typeface="Times New Roman" panose="02020603050405020304" pitchFamily="18" charset="0"/>
              </a:rPr>
              <a:t>•	Reduces risk of exploits like injection, privilege escalation, and data leaks.</a:t>
            </a:r>
          </a:p>
          <a:p>
            <a:pPr marL="0" indent="0">
              <a:buNone/>
            </a:pPr>
            <a:r>
              <a:rPr lang="en-US" sz="1600" dirty="0">
                <a:latin typeface="Times New Roman" panose="02020603050405020304" pitchFamily="18" charset="0"/>
                <a:cs typeface="Times New Roman" panose="02020603050405020304" pitchFamily="18" charset="0"/>
              </a:rPr>
              <a:t>•	Lowers long-term costs by catching vulnerabilities early.</a:t>
            </a:r>
          </a:p>
          <a:p>
            <a:pPr marL="0" indent="0">
              <a:buNone/>
            </a:pPr>
            <a:r>
              <a:rPr lang="en-US" sz="1600" dirty="0">
                <a:latin typeface="Times New Roman" panose="02020603050405020304" pitchFamily="18" charset="0"/>
                <a:cs typeface="Times New Roman" panose="02020603050405020304" pitchFamily="18" charset="0"/>
              </a:rPr>
              <a:t>•	Promotes code clarity and maintainability (Keep It Simple).</a:t>
            </a:r>
          </a:p>
          <a:p>
            <a:pPr marL="0" indent="0">
              <a:buNone/>
            </a:pPr>
            <a:r>
              <a:rPr lang="en-US" sz="1600" dirty="0">
                <a:latin typeface="Times New Roman" panose="02020603050405020304" pitchFamily="18" charset="0"/>
                <a:cs typeface="Times New Roman" panose="02020603050405020304" pitchFamily="18" charset="0"/>
              </a:rPr>
              <a:t>•	Strengthens system resilience via Defense in Depth.</a:t>
            </a:r>
          </a:p>
          <a:p>
            <a:pPr marL="0" indent="0">
              <a:buNone/>
            </a:pPr>
            <a:r>
              <a:rPr lang="en-US" sz="1600" dirty="0">
                <a:latin typeface="Times New Roman" panose="02020603050405020304" pitchFamily="18" charset="0"/>
                <a:cs typeface="Times New Roman" panose="02020603050405020304" pitchFamily="18" charset="0"/>
              </a:rPr>
              <a:t>•	Ensures regulatory compliance through standardization.</a:t>
            </a:r>
          </a:p>
          <a:p>
            <a:pPr marL="0" indent="0">
              <a:buNone/>
            </a:pPr>
            <a:r>
              <a:rPr lang="en-US" sz="1600" dirty="0">
                <a:latin typeface="Times New Roman" panose="02020603050405020304" pitchFamily="18" charset="0"/>
                <a:cs typeface="Times New Roman" panose="02020603050405020304" pitchFamily="18" charset="0"/>
              </a:rPr>
              <a:t>Risks of Delaying Implementation:</a:t>
            </a:r>
          </a:p>
          <a:p>
            <a:pPr marL="0" indent="0">
              <a:buNone/>
            </a:pPr>
            <a:r>
              <a:rPr lang="en-US" sz="1600" dirty="0">
                <a:latin typeface="Times New Roman" panose="02020603050405020304" pitchFamily="18" charset="0"/>
                <a:cs typeface="Times New Roman" panose="02020603050405020304" pitchFamily="18" charset="0"/>
              </a:rPr>
              <a:t>•	Increases exposure to zero-day attacks and known exploits.</a:t>
            </a:r>
          </a:p>
          <a:p>
            <a:pPr marL="0" indent="0">
              <a:buNone/>
            </a:pPr>
            <a:r>
              <a:rPr lang="en-US" sz="1600" dirty="0">
                <a:latin typeface="Times New Roman" panose="02020603050405020304" pitchFamily="18" charset="0"/>
                <a:cs typeface="Times New Roman" panose="02020603050405020304" pitchFamily="18" charset="0"/>
              </a:rPr>
              <a:t>•	Weak input/data validation opens doors to injection attacks.</a:t>
            </a:r>
          </a:p>
          <a:p>
            <a:pPr marL="0" indent="0">
              <a:buNone/>
            </a:pPr>
            <a:r>
              <a:rPr lang="en-US" sz="1600" dirty="0">
                <a:latin typeface="Times New Roman" panose="02020603050405020304" pitchFamily="18" charset="0"/>
                <a:cs typeface="Times New Roman" panose="02020603050405020304" pitchFamily="18" charset="0"/>
              </a:rPr>
              <a:t>•	Developer reliance on insecure habits or outdated practices.</a:t>
            </a:r>
          </a:p>
          <a:p>
            <a:pPr marL="0" indent="0">
              <a:buNone/>
            </a:pPr>
            <a:r>
              <a:rPr lang="en-US" sz="1600" dirty="0">
                <a:latin typeface="Times New Roman" panose="02020603050405020304" pitchFamily="18" charset="0"/>
                <a:cs typeface="Times New Roman" panose="02020603050405020304" pitchFamily="18" charset="0"/>
              </a:rPr>
              <a:t>•	Higher technical debt and costly post-release patches.</a:t>
            </a:r>
          </a:p>
          <a:p>
            <a:pPr marL="0" indent="0">
              <a:buNone/>
            </a:pPr>
            <a:r>
              <a:rPr lang="en-US" sz="1600" dirty="0">
                <a:latin typeface="Times New Roman" panose="02020603050405020304" pitchFamily="18" charset="0"/>
                <a:cs typeface="Times New Roman" panose="02020603050405020304" pitchFamily="18" charset="0"/>
              </a:rPr>
              <a:t>•	Missed opportunity for early threat detection via QA and audits.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marR="0" lvl="0" indent="-3429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 policy on secure third-party dependencies – External libraries may introduce hidden vulnerabilities.</a:t>
            </a:r>
          </a:p>
          <a:p>
            <a:pPr marL="342900" marR="0" lvl="0" indent="-3429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Limited focus on runtime protection – Our current policy covers build-time checks but lacks strategies for monitoring behavior during execution.</a:t>
            </a:r>
          </a:p>
          <a:p>
            <a:pPr marL="342900" marR="0" lvl="0" indent="-342900">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Insufficient logging/auditing standards – Without detailed logs, tracing incidents is difficult post-breach.</a:t>
            </a:r>
          </a:p>
          <a:p>
            <a:pPr marL="342900" marR="0" lvl="0" indent="-342900" algn="l" defTabSz="914400" rtl="0" eaLnBrk="1" fontAlgn="auto" latinLnBrk="0" hangingPunct="1">
              <a:lnSpc>
                <a:spcPct val="130000"/>
              </a:lnSpc>
              <a:spcBef>
                <a:spcPts val="1000"/>
              </a:spcBef>
              <a:spcAft>
                <a:spcPts val="0"/>
              </a:spcAft>
              <a:buClr>
                <a:srgbClr val="8FA3A3"/>
              </a:buClr>
              <a:buSzTx/>
              <a:buFont typeface="Symbol" panose="05050102010706020507" pitchFamily="18" charset="2"/>
              <a:buChar char=""/>
              <a:tabLst/>
              <a:defRPr/>
            </a:pPr>
            <a:r>
              <a:rPr kumimoji="0" lang="en-US" sz="1800" b="0" i="0" u="none" strike="noStrike" kern="1200" cap="none" spc="50" normalizeH="0" baseline="0" noProof="0" dirty="0">
                <a:ln>
                  <a:noFill/>
                </a:ln>
                <a:solidFill>
                  <a:srgbClr val="FFFF00">
                    <a:alpha val="60000"/>
                  </a:srgbClr>
                </a:solidFill>
                <a:effectLst/>
                <a:uLnTx/>
                <a:uFillTx/>
                <a:latin typeface="Times New Roman" panose="02020603050405020304" pitchFamily="18" charset="0"/>
                <a:ea typeface="Calibri" panose="020F0502020204030204" pitchFamily="34" charset="0"/>
                <a:cs typeface="Times New Roman" panose="02020603050405020304" pitchFamily="18" charset="0"/>
              </a:rPr>
              <a:t>Adopt Software Composition Analysis (SCA) to scan and verify third-party code</a:t>
            </a:r>
          </a:p>
          <a:p>
            <a:pPr marL="342900" marR="0" lvl="0" indent="-342900" algn="l" defTabSz="914400" rtl="0" eaLnBrk="1" fontAlgn="auto" latinLnBrk="0" hangingPunct="1">
              <a:lnSpc>
                <a:spcPct val="130000"/>
              </a:lnSpc>
              <a:spcBef>
                <a:spcPts val="1000"/>
              </a:spcBef>
              <a:spcAft>
                <a:spcPts val="0"/>
              </a:spcAft>
              <a:buClr>
                <a:srgbClr val="8FA3A3"/>
              </a:buClr>
              <a:buSzTx/>
              <a:buFont typeface="Symbol" panose="05050102010706020507" pitchFamily="18" charset="2"/>
              <a:buChar char=""/>
              <a:tabLst/>
              <a:defRPr/>
            </a:pPr>
            <a:r>
              <a:rPr kumimoji="0" lang="en-US" sz="1800" b="0" i="0" u="none" strike="noStrike" kern="1200" cap="none" spc="50" normalizeH="0" baseline="0" noProof="0" dirty="0">
                <a:ln>
                  <a:noFill/>
                </a:ln>
                <a:solidFill>
                  <a:srgbClr val="FFFF00">
                    <a:alpha val="60000"/>
                  </a:srgbClr>
                </a:solidFill>
                <a:effectLst/>
                <a:uLnTx/>
                <a:uFillTx/>
                <a:latin typeface="Times New Roman" panose="02020603050405020304" pitchFamily="18" charset="0"/>
                <a:ea typeface="Calibri" panose="020F0502020204030204" pitchFamily="34" charset="0"/>
                <a:cs typeface="Times New Roman" panose="02020603050405020304" pitchFamily="18" charset="0"/>
              </a:rPr>
              <a:t>Introduce runtime application self-protection (RASP) tools for live threat detection.</a:t>
            </a:r>
          </a:p>
          <a:p>
            <a:pPr marL="342900" marR="0" lvl="0" indent="-342900" algn="l" defTabSz="914400" rtl="0" eaLnBrk="1" fontAlgn="auto" latinLnBrk="0" hangingPunct="1">
              <a:lnSpc>
                <a:spcPct val="130000"/>
              </a:lnSpc>
              <a:spcBef>
                <a:spcPts val="1000"/>
              </a:spcBef>
              <a:spcAft>
                <a:spcPts val="0"/>
              </a:spcAft>
              <a:buClr>
                <a:srgbClr val="8FA3A3"/>
              </a:buClr>
              <a:buSzTx/>
              <a:buFont typeface="Symbol" panose="05050102010706020507" pitchFamily="18" charset="2"/>
              <a:buChar char=""/>
              <a:tabLst/>
              <a:defRPr/>
            </a:pPr>
            <a:r>
              <a:rPr kumimoji="0" lang="en-US" sz="1800" b="0" i="0" u="none" strike="noStrike" kern="1200" cap="none" spc="50" normalizeH="0" baseline="0" noProof="0" dirty="0">
                <a:ln>
                  <a:noFill/>
                </a:ln>
                <a:solidFill>
                  <a:srgbClr val="FFFF00">
                    <a:alpha val="60000"/>
                  </a:srgbClr>
                </a:solidFill>
                <a:effectLst/>
                <a:uLnTx/>
                <a:uFillTx/>
                <a:latin typeface="Times New Roman" panose="02020603050405020304" pitchFamily="18" charset="0"/>
                <a:ea typeface="Calibri" panose="020F0502020204030204" pitchFamily="34" charset="0"/>
                <a:cs typeface="Times New Roman" panose="02020603050405020304" pitchFamily="18" charset="0"/>
              </a:rPr>
              <a:t>Enforce centralized logging and SIEM integration for real-time alerting and historical analysis.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marR="0" lvl="0" indent="-342900">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rPr>
              <a:t>Our secure coding policy lays the foundation for minimizing risk.</a:t>
            </a:r>
            <a:endParaRPr lang="en-US" sz="2400" dirty="0">
              <a:effectLst/>
              <a:latin typeface="Calibri" panose="020F0502020204030204" pitchFamily="34" charset="0"/>
              <a:ea typeface="Calibri" panose="020F0502020204030204" pitchFamily="34" charset="0"/>
            </a:endParaRPr>
          </a:p>
          <a:p>
            <a:pPr marL="342900" marR="0" lvl="0" indent="-342900">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rPr>
              <a:t>By expanding our scope to include runtime, dependency management, and continuous monitoring, we can proactively prevent future breaches.</a:t>
            </a:r>
            <a:endParaRPr lang="en-US" sz="2400" dirty="0">
              <a:effectLst/>
              <a:latin typeface="Calibri" panose="020F0502020204030204" pitchFamily="34" charset="0"/>
              <a:ea typeface="Calibri" panose="020F0502020204030204" pitchFamily="34" charset="0"/>
            </a:endParaRPr>
          </a:p>
          <a:p>
            <a:pPr marL="342900" marR="0" lvl="0" indent="-342900">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rPr>
              <a:t>With automation and strong security culture, we position ourselves for long-term protection and compliance.</a:t>
            </a:r>
            <a:endParaRPr lang="en-US" sz="2400" dirty="0">
              <a:effectLst/>
              <a:latin typeface="Calibri" panose="020F0502020204030204" pitchFamily="34" charset="0"/>
              <a:ea typeface="Calibri" panose="020F0502020204030204" pitchFamily="34" charset="0"/>
            </a:endParaRP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t>Microsoft. (2023). Zero Trust security model. </a:t>
            </a:r>
            <a:r>
              <a:rPr lang="en-US" dirty="0">
                <a:hlinkClick r:id="rId4"/>
              </a:rPr>
              <a:t>https://www.microsoft.com/en-us/security/business/zero-trust</a:t>
            </a:r>
            <a:endParaRPr lang="en-US" dirty="0"/>
          </a:p>
          <a:p>
            <a:r>
              <a:rPr lang="en-US" dirty="0"/>
              <a:t>OWASP Foundation. (2021). </a:t>
            </a:r>
            <a:r>
              <a:rPr lang="en-US" i="1" dirty="0"/>
              <a:t>Application Security Verification Standard 4.0.3</a:t>
            </a:r>
            <a:r>
              <a:rPr lang="en-US" dirty="0"/>
              <a:t>. </a:t>
            </a:r>
            <a:r>
              <a:rPr lang="en-US" dirty="0">
                <a:hlinkClick r:id="rId5"/>
              </a:rPr>
              <a:t>https://owasp.org/www-project-application-security-verification-standard/</a:t>
            </a:r>
            <a:endParaRPr lang="en-US" dirty="0"/>
          </a:p>
          <a:p>
            <a:r>
              <a:rPr lang="en-US" dirty="0"/>
              <a:t>OWASP Foundation. (2023). </a:t>
            </a:r>
            <a:r>
              <a:rPr lang="en-US" i="1" dirty="0"/>
              <a:t>OWASP Dependency-Check</a:t>
            </a:r>
            <a:r>
              <a:rPr lang="en-US" dirty="0"/>
              <a:t>. </a:t>
            </a:r>
            <a:r>
              <a:rPr lang="en-US" dirty="0">
                <a:hlinkClick r:id="rId6"/>
              </a:rPr>
              <a:t>https://owasp.org/www-project-dependency-check/</a:t>
            </a:r>
            <a:endParaRPr lang="en-US" dirty="0"/>
          </a:p>
          <a:p>
            <a:r>
              <a:rPr lang="en-US" dirty="0"/>
              <a:t>OWASP Foundation. (2021). OWASP Top 10: 2021 – The Ten Most Critical Web Application Security Risks. </a:t>
            </a:r>
            <a:r>
              <a:rPr lang="en-US" dirty="0">
                <a:hlinkClick r:id="rId7"/>
              </a:rPr>
              <a:t>https://owasp.org/Top10/</a:t>
            </a:r>
            <a:endParaRPr lang="en-US"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869371" y="221794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435589373"/>
              </p:ext>
            </p:extLst>
          </p:nvPr>
        </p:nvGraphicFramePr>
        <p:xfrm>
          <a:off x="3670975" y="2194550"/>
          <a:ext cx="7835225" cy="36575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dirty="0"/>
                        <a:t>Input Validation Failure</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t> Ignoring Compiler Warnings</a:t>
                      </a:r>
                      <a:endParaRPr sz="3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t>Data Not Sanitized Before Output</a:t>
                      </a:r>
                      <a:endParaRPr sz="3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t>Over-engineering (Too Many Layers)</a:t>
                      </a:r>
                      <a:endParaRPr sz="36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Arrow: Right 1">
            <a:extLst>
              <a:ext uri="{FF2B5EF4-FFF2-40B4-BE49-F238E27FC236}">
                <a16:creationId xmlns:a16="http://schemas.microsoft.com/office/drawing/2014/main" id="{A6EE0F19-16CB-4352-656B-53647A8E6AE3}"/>
              </a:ext>
            </a:extLst>
          </p:cNvPr>
          <p:cNvSpPr/>
          <p:nvPr/>
        </p:nvSpPr>
        <p:spPr>
          <a:xfrm>
            <a:off x="3670974" y="5887845"/>
            <a:ext cx="7835225" cy="4115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Down 2">
            <a:extLst>
              <a:ext uri="{FF2B5EF4-FFF2-40B4-BE49-F238E27FC236}">
                <a16:creationId xmlns:a16="http://schemas.microsoft.com/office/drawing/2014/main" id="{DA1AD3B9-4C8A-EEF6-A1F4-885989F21568}"/>
              </a:ext>
            </a:extLst>
          </p:cNvPr>
          <p:cNvSpPr/>
          <p:nvPr/>
        </p:nvSpPr>
        <p:spPr>
          <a:xfrm rot="10800000">
            <a:off x="3231870" y="2191255"/>
            <a:ext cx="379134" cy="36965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D8F88D-CB70-61D7-7AD1-D614E5FEAAEF}"/>
              </a:ext>
            </a:extLst>
          </p:cNvPr>
          <p:cNvSpPr txBox="1"/>
          <p:nvPr/>
        </p:nvSpPr>
        <p:spPr>
          <a:xfrm rot="16200000">
            <a:off x="2266686" y="3772568"/>
            <a:ext cx="1423788" cy="400110"/>
          </a:xfrm>
          <a:prstGeom prst="rect">
            <a:avLst/>
          </a:prstGeom>
          <a:noFill/>
        </p:spPr>
        <p:txBody>
          <a:bodyPr wrap="none" rtlCol="0">
            <a:spAutoFit/>
          </a:bodyPr>
          <a:lstStyle/>
          <a:p>
            <a:r>
              <a:rPr lang="en-US" sz="2000" b="1" dirty="0">
                <a:solidFill>
                  <a:schemeClr val="bg1"/>
                </a:solidFill>
              </a:rPr>
              <a:t>Likeliness</a:t>
            </a:r>
          </a:p>
        </p:txBody>
      </p:sp>
      <p:sp>
        <p:nvSpPr>
          <p:cNvPr id="5" name="TextBox 4">
            <a:extLst>
              <a:ext uri="{FF2B5EF4-FFF2-40B4-BE49-F238E27FC236}">
                <a16:creationId xmlns:a16="http://schemas.microsoft.com/office/drawing/2014/main" id="{334686EE-21FB-8E9A-AB37-1E8E09AB9682}"/>
              </a:ext>
            </a:extLst>
          </p:cNvPr>
          <p:cNvSpPr txBox="1"/>
          <p:nvPr/>
        </p:nvSpPr>
        <p:spPr>
          <a:xfrm>
            <a:off x="7200900" y="6269700"/>
            <a:ext cx="1080745" cy="400110"/>
          </a:xfrm>
          <a:prstGeom prst="rect">
            <a:avLst/>
          </a:prstGeom>
          <a:noFill/>
        </p:spPr>
        <p:txBody>
          <a:bodyPr wrap="none" rtlCol="0">
            <a:spAutoFit/>
          </a:bodyPr>
          <a:lstStyle/>
          <a:p>
            <a:r>
              <a:rPr lang="en-US" sz="2000" b="1" dirty="0">
                <a:solidFill>
                  <a:schemeClr val="bg1"/>
                </a:solidFill>
              </a:rPr>
              <a:t>Priority</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A115BE2A-06D6-5842-2AEC-715B4284ED89}"/>
              </a:ext>
            </a:extLst>
          </p:cNvPr>
          <p:cNvPicPr>
            <a:picLocks noChangeAspect="1"/>
          </p:cNvPicPr>
          <p:nvPr/>
        </p:nvPicPr>
        <p:blipFill>
          <a:blip r:embed="rId5"/>
          <a:stretch>
            <a:fillRect/>
          </a:stretch>
        </p:blipFill>
        <p:spPr>
          <a:xfrm>
            <a:off x="2788633" y="2185420"/>
            <a:ext cx="6614733" cy="4218798"/>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Validate Input Data</a:t>
            </a:r>
          </a:p>
          <a:p>
            <a:pPr marL="228600" lvl="0" indent="-228600" algn="l" rtl="0">
              <a:lnSpc>
                <a:spcPct val="90000"/>
              </a:lnSpc>
              <a:spcBef>
                <a:spcPts val="0"/>
              </a:spcBef>
              <a:spcAft>
                <a:spcPts val="0"/>
              </a:spcAft>
              <a:buClr>
                <a:schemeClr val="lt1"/>
              </a:buClr>
              <a:buSzPts val="2000"/>
              <a:buChar char="•"/>
            </a:pPr>
            <a:r>
              <a:rPr lang="en-US" dirty="0"/>
              <a:t>Sanitize Data</a:t>
            </a:r>
          </a:p>
          <a:p>
            <a:pPr marL="228600" lvl="0" indent="-228600" algn="l" rtl="0">
              <a:lnSpc>
                <a:spcPct val="90000"/>
              </a:lnSpc>
              <a:spcBef>
                <a:spcPts val="0"/>
              </a:spcBef>
              <a:spcAft>
                <a:spcPts val="0"/>
              </a:spcAft>
              <a:buClr>
                <a:schemeClr val="lt1"/>
              </a:buClr>
              <a:buSzPts val="2000"/>
              <a:buChar char="•"/>
            </a:pPr>
            <a:r>
              <a:rPr lang="en-US" dirty="0"/>
              <a:t>Principle of least privilege</a:t>
            </a:r>
          </a:p>
          <a:p>
            <a:pPr marL="228600" lvl="0" indent="-228600" algn="l" rtl="0">
              <a:lnSpc>
                <a:spcPct val="90000"/>
              </a:lnSpc>
              <a:spcBef>
                <a:spcPts val="0"/>
              </a:spcBef>
              <a:spcAft>
                <a:spcPts val="0"/>
              </a:spcAft>
              <a:buClr>
                <a:schemeClr val="lt1"/>
              </a:buClr>
              <a:buSzPts val="2000"/>
              <a:buChar char="•"/>
            </a:pPr>
            <a:r>
              <a:rPr lang="en-US" dirty="0"/>
              <a:t>Default Deny</a:t>
            </a:r>
          </a:p>
          <a:p>
            <a:pPr marL="228600" lvl="0" indent="-228600" algn="l" rtl="0">
              <a:lnSpc>
                <a:spcPct val="90000"/>
              </a:lnSpc>
              <a:spcBef>
                <a:spcPts val="0"/>
              </a:spcBef>
              <a:spcAft>
                <a:spcPts val="0"/>
              </a:spcAft>
              <a:buClr>
                <a:schemeClr val="lt1"/>
              </a:buClr>
              <a:buSzPts val="2000"/>
              <a:buChar char="•"/>
            </a:pPr>
            <a:r>
              <a:rPr lang="en-US" dirty="0"/>
              <a:t>Architect and Design</a:t>
            </a:r>
          </a:p>
          <a:p>
            <a:pPr marL="228600" lvl="0" indent="-228600" algn="l" rtl="0">
              <a:lnSpc>
                <a:spcPct val="90000"/>
              </a:lnSpc>
              <a:spcBef>
                <a:spcPts val="0"/>
              </a:spcBef>
              <a:spcAft>
                <a:spcPts val="0"/>
              </a:spcAft>
              <a:buClr>
                <a:schemeClr val="lt1"/>
              </a:buClr>
              <a:buSzPts val="2000"/>
              <a:buChar char="•"/>
            </a:pPr>
            <a:r>
              <a:rPr lang="en-US" dirty="0"/>
              <a:t>Defense in Depth</a:t>
            </a:r>
          </a:p>
          <a:p>
            <a:pPr marL="228600" lvl="0" indent="-228600" algn="l" rtl="0">
              <a:lnSpc>
                <a:spcPct val="90000"/>
              </a:lnSpc>
              <a:spcBef>
                <a:spcPts val="0"/>
              </a:spcBef>
              <a:spcAft>
                <a:spcPts val="0"/>
              </a:spcAft>
              <a:buClr>
                <a:schemeClr val="lt1"/>
              </a:buClr>
              <a:buSzPts val="2000"/>
              <a:buChar char="•"/>
            </a:pPr>
            <a:r>
              <a:rPr lang="en-US" dirty="0"/>
              <a:t>QA</a:t>
            </a:r>
          </a:p>
          <a:p>
            <a:pPr marL="228600" lvl="0" indent="-228600" algn="l" rtl="0">
              <a:lnSpc>
                <a:spcPct val="90000"/>
              </a:lnSpc>
              <a:spcBef>
                <a:spcPts val="0"/>
              </a:spcBef>
              <a:spcAft>
                <a:spcPts val="0"/>
              </a:spcAft>
              <a:buClr>
                <a:schemeClr val="lt1"/>
              </a:buClr>
              <a:buSzPts val="2000"/>
              <a:buChar char="•"/>
            </a:pPr>
            <a:r>
              <a:rPr lang="en-US" dirty="0"/>
              <a:t>Compiler warnings</a:t>
            </a:r>
          </a:p>
          <a:p>
            <a:pPr marL="228600" lvl="0" indent="-228600" algn="l" rtl="0">
              <a:lnSpc>
                <a:spcPct val="90000"/>
              </a:lnSpc>
              <a:spcBef>
                <a:spcPts val="0"/>
              </a:spcBef>
              <a:spcAft>
                <a:spcPts val="0"/>
              </a:spcAft>
              <a:buClr>
                <a:schemeClr val="lt1"/>
              </a:buClr>
              <a:buSzPts val="2000"/>
              <a:buChar char="•"/>
            </a:pPr>
            <a:r>
              <a:rPr lang="en-US" dirty="0"/>
              <a:t>Secure Coding Standard</a:t>
            </a:r>
          </a:p>
          <a:p>
            <a:pPr marL="228600" lvl="0" indent="-228600" algn="l" rtl="0">
              <a:lnSpc>
                <a:spcPct val="90000"/>
              </a:lnSpc>
              <a:spcBef>
                <a:spcPts val="0"/>
              </a:spcBef>
              <a:spcAft>
                <a:spcPts val="0"/>
              </a:spcAft>
              <a:buClr>
                <a:schemeClr val="lt1"/>
              </a:buClr>
              <a:buSzPts val="2000"/>
              <a:buChar char="•"/>
            </a:pPr>
            <a:r>
              <a:rPr lang="en-US" dirty="0"/>
              <a:t>Keep it Simple</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lvl="0" algn="l" rtl="0">
              <a:lnSpc>
                <a:spcPct val="90000"/>
              </a:lnSpc>
              <a:spcBef>
                <a:spcPts val="1000"/>
              </a:spcBef>
              <a:spcAft>
                <a:spcPts val="0"/>
              </a:spcAft>
              <a:buClr>
                <a:schemeClr val="lt1"/>
              </a:buClr>
              <a:buSzPts val="1600"/>
              <a:buAutoNum type="arabicPeriod"/>
            </a:pPr>
            <a:r>
              <a:rPr lang="en-US" sz="1600" dirty="0"/>
              <a:t>Encryption in Flight:</a:t>
            </a:r>
            <a:br>
              <a:rPr lang="en-US" sz="1600" dirty="0"/>
            </a:br>
            <a:r>
              <a:rPr lang="en-US" sz="1600" dirty="0"/>
              <a:t>	All data transmitted between users, applications, and services will be encrypted with TLS 1.2 or 	higher. Preventing sensitive information from interception during transmission.</a:t>
            </a:r>
          </a:p>
          <a:p>
            <a:pPr marL="342900" lvl="0" algn="l" rtl="0">
              <a:lnSpc>
                <a:spcPct val="90000"/>
              </a:lnSpc>
              <a:spcBef>
                <a:spcPts val="1000"/>
              </a:spcBef>
              <a:spcAft>
                <a:spcPts val="0"/>
              </a:spcAft>
              <a:buClr>
                <a:schemeClr val="lt1"/>
              </a:buClr>
              <a:buSzPts val="1600"/>
              <a:buAutoNum type="arabicPeriod"/>
            </a:pPr>
            <a:endParaRPr lang="en-US" sz="1600" dirty="0"/>
          </a:p>
          <a:p>
            <a:pPr marL="0" lvl="0" indent="0" algn="l" rtl="0">
              <a:lnSpc>
                <a:spcPct val="90000"/>
              </a:lnSpc>
              <a:spcBef>
                <a:spcPts val="1000"/>
              </a:spcBef>
              <a:spcAft>
                <a:spcPts val="0"/>
              </a:spcAft>
              <a:buClr>
                <a:schemeClr val="lt1"/>
              </a:buClr>
              <a:buSzPts val="1600"/>
              <a:buNone/>
            </a:pPr>
            <a:r>
              <a:rPr lang="en-US" sz="1600" dirty="0"/>
              <a:t>2.   Encryption at Rest:</a:t>
            </a:r>
            <a:br>
              <a:rPr lang="en-US" sz="1600" dirty="0"/>
            </a:br>
            <a:r>
              <a:rPr lang="en-US" sz="1600" dirty="0"/>
              <a:t>	Data stored in databases, file systems, and backups will be encrypted using AES-256 or better. 	Preventing unauthorized access to stored data even when the storage media is compromised.</a:t>
            </a:r>
          </a:p>
          <a:p>
            <a:pPr marL="0" lvl="0" indent="0" algn="l" rtl="0">
              <a:lnSpc>
                <a:spcPct val="90000"/>
              </a:lnSpc>
              <a:spcBef>
                <a:spcPts val="1000"/>
              </a:spcBef>
              <a:spcAft>
                <a:spcPts val="0"/>
              </a:spcAft>
              <a:buClr>
                <a:schemeClr val="lt1"/>
              </a:buClr>
              <a:buSzPts val="1600"/>
              <a:buNone/>
            </a:pPr>
            <a:endParaRPr lang="en-US" sz="1600" dirty="0"/>
          </a:p>
          <a:p>
            <a:pPr marL="0" lvl="0" indent="0" algn="l" rtl="0">
              <a:lnSpc>
                <a:spcPct val="90000"/>
              </a:lnSpc>
              <a:spcBef>
                <a:spcPts val="1000"/>
              </a:spcBef>
              <a:spcAft>
                <a:spcPts val="0"/>
              </a:spcAft>
              <a:buClr>
                <a:schemeClr val="lt1"/>
              </a:buClr>
              <a:buSzPts val="1600"/>
              <a:buNone/>
            </a:pPr>
            <a:r>
              <a:rPr lang="en-US" sz="1600" dirty="0"/>
              <a:t>3.    Encryption in Use:</a:t>
            </a:r>
            <a:br>
              <a:rPr lang="en-US" sz="1600" dirty="0"/>
            </a:br>
            <a:r>
              <a:rPr lang="en-US" sz="1600" dirty="0"/>
              <a:t>	Sensitive data, will use trusted execution environments (TEEs) to protect data integrity. This adds an 	extra layer of security during operations.</a:t>
            </a:r>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D18B6C06-EC89-A340-9F11-FF688642A8C4}"/>
              </a:ext>
            </a:extLst>
          </p:cNvPr>
          <p:cNvPicPr>
            <a:picLocks noChangeAspect="1"/>
          </p:cNvPicPr>
          <p:nvPr/>
        </p:nvPicPr>
        <p:blipFill>
          <a:blip r:embed="rId5"/>
          <a:stretch>
            <a:fillRect/>
          </a:stretch>
        </p:blipFill>
        <p:spPr>
          <a:xfrm>
            <a:off x="1706499" y="2194560"/>
            <a:ext cx="8779001" cy="4023709"/>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 #1</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114300" indent="0">
              <a:buNone/>
            </a:pPr>
            <a:r>
              <a:rPr lang="en-US" sz="1800" dirty="0">
                <a:solidFill>
                  <a:srgbClr val="6F008A"/>
                </a:solidFill>
                <a:highlight>
                  <a:srgbClr val="FFFFFF"/>
                </a:highlight>
                <a:latin typeface="Cascadia Mono" panose="020B0609020000020004" pitchFamily="49" charset="0"/>
              </a:rPr>
              <a:t>TEST_F</a:t>
            </a:r>
            <a:r>
              <a:rPr lang="en-US" sz="1800" dirty="0">
                <a:solidFill>
                  <a:srgbClr val="000000"/>
                </a:solidFill>
                <a:highlight>
                  <a:srgbClr val="FFFFFF"/>
                </a:highlight>
                <a:latin typeface="Cascadia Mono" panose="020B0609020000020004" pitchFamily="49" charset="0"/>
              </a:rPr>
              <a:t>(</a:t>
            </a:r>
            <a:r>
              <a:rPr lang="en-US" sz="1800" dirty="0" err="1">
                <a:solidFill>
                  <a:srgbClr val="2B91AF"/>
                </a:solidFill>
                <a:highlight>
                  <a:srgbClr val="FFFFFF"/>
                </a:highlight>
                <a:latin typeface="Cascadia Mono" panose="020B0609020000020004" pitchFamily="49" charset="0"/>
              </a:rPr>
              <a:t>CollectionTest</a:t>
            </a:r>
            <a:r>
              <a:rPr lang="en-US" sz="1800" dirty="0">
                <a:solidFill>
                  <a:srgbClr val="000000"/>
                </a:solidFill>
                <a:highlight>
                  <a:srgbClr val="FFFFFF"/>
                </a:highlight>
                <a:latin typeface="Cascadia Mono" panose="020B0609020000020004" pitchFamily="49" charset="0"/>
              </a:rPr>
              <a:t>, </a:t>
            </a:r>
            <a:r>
              <a:rPr lang="en-US" sz="1800" dirty="0" err="1">
                <a:solidFill>
                  <a:srgbClr val="000000"/>
                </a:solidFill>
                <a:highlight>
                  <a:srgbClr val="FFFFFF"/>
                </a:highlight>
                <a:latin typeface="Cascadia Mono" panose="020B0609020000020004" pitchFamily="49" charset="0"/>
              </a:rPr>
              <a:t>ValidateInputData_DoesNotAcceptInvalidAccess</a:t>
            </a:r>
            <a:r>
              <a:rPr lang="en-US" sz="1800" dirty="0">
                <a:solidFill>
                  <a:srgbClr val="000000"/>
                </a:solidFill>
                <a:highlight>
                  <a:srgbClr val="FFFFFF"/>
                </a:highlight>
                <a:latin typeface="Cascadia Mono" panose="020B0609020000020004" pitchFamily="49" charset="0"/>
              </a:rPr>
              <a:t>)</a:t>
            </a:r>
          </a:p>
          <a:p>
            <a:pPr marL="114300" indent="0">
              <a:buNone/>
            </a:pPr>
            <a:r>
              <a:rPr lang="en-US" sz="1800" dirty="0">
                <a:solidFill>
                  <a:srgbClr val="000000"/>
                </a:solidFill>
                <a:highlight>
                  <a:srgbClr val="FFFFFF"/>
                </a:highlight>
                <a:latin typeface="Cascadia Mono" panose="020B0609020000020004" pitchFamily="49" charset="0"/>
              </a:rPr>
              <a:t>{</a:t>
            </a: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err="1">
                <a:solidFill>
                  <a:srgbClr val="000000"/>
                </a:solidFill>
                <a:highlight>
                  <a:srgbClr val="FFFFFF"/>
                </a:highlight>
                <a:latin typeface="Cascadia Mono" panose="020B0609020000020004" pitchFamily="49" charset="0"/>
              </a:rPr>
              <a:t>add_entries</a:t>
            </a:r>
            <a:r>
              <a:rPr lang="en-US" sz="1800" dirty="0">
                <a:solidFill>
                  <a:srgbClr val="000000"/>
                </a:solidFill>
                <a:highlight>
                  <a:srgbClr val="FFFFFF"/>
                </a:highlight>
                <a:latin typeface="Cascadia Mono" panose="020B0609020000020004" pitchFamily="49" charset="0"/>
              </a:rPr>
              <a:t>(3);</a:t>
            </a: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008000"/>
                </a:solidFill>
                <a:highlight>
                  <a:srgbClr val="FFFFFF"/>
                </a:highlight>
                <a:latin typeface="Cascadia Mono" panose="020B0609020000020004" pitchFamily="49" charset="0"/>
              </a:rPr>
              <a:t>// Accessing out-of-bounds — collection only has 3 elements (0-2)</a:t>
            </a:r>
            <a:endParaRPr lang="en-US" sz="1800" dirty="0">
              <a:solidFill>
                <a:srgbClr val="000000"/>
              </a:solidFill>
              <a:highlight>
                <a:srgbClr val="FFFFFF"/>
              </a:highlight>
              <a:latin typeface="Cascadia Mono" panose="020B0609020000020004" pitchFamily="49" charset="0"/>
            </a:endParaRP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008000"/>
                </a:solidFill>
                <a:highlight>
                  <a:srgbClr val="FFFFFF"/>
                </a:highlight>
                <a:latin typeface="Cascadia Mono" panose="020B0609020000020004" pitchFamily="49" charset="0"/>
              </a:rPr>
              <a:t>// This should throw, but we'll write it to expect a failure by using EXPECT_NO_THROW</a:t>
            </a:r>
            <a:endParaRPr lang="en-US" sz="1800" dirty="0">
              <a:solidFill>
                <a:srgbClr val="000000"/>
              </a:solidFill>
              <a:highlight>
                <a:srgbClr val="FFFFFF"/>
              </a:highlight>
              <a:latin typeface="Cascadia Mono" panose="020B0609020000020004" pitchFamily="49" charset="0"/>
            </a:endParaRP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008000"/>
                </a:solidFill>
                <a:highlight>
                  <a:srgbClr val="FFFFFF"/>
                </a:highlight>
                <a:latin typeface="Cascadia Mono" panose="020B0609020000020004" pitchFamily="49" charset="0"/>
              </a:rPr>
              <a:t>// which is incorrect, thus the test will fail.</a:t>
            </a:r>
            <a:endParaRPr lang="en-US" sz="1800" dirty="0">
              <a:solidFill>
                <a:srgbClr val="000000"/>
              </a:solidFill>
              <a:highlight>
                <a:srgbClr val="FFFFFF"/>
              </a:highlight>
              <a:latin typeface="Cascadia Mono" panose="020B0609020000020004" pitchFamily="49" charset="0"/>
            </a:endParaRP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6F008A"/>
                </a:solidFill>
                <a:highlight>
                  <a:srgbClr val="FFFFFF"/>
                </a:highlight>
                <a:latin typeface="Cascadia Mono" panose="020B0609020000020004" pitchFamily="49" charset="0"/>
              </a:rPr>
              <a:t>EXPECT_NO_THROW</a:t>
            </a:r>
            <a:r>
              <a:rPr lang="en-US" sz="1800" dirty="0">
                <a:solidFill>
                  <a:srgbClr val="000000"/>
                </a:solidFill>
                <a:highlight>
                  <a:srgbClr val="FFFFFF"/>
                </a:highlight>
                <a:latin typeface="Cascadia Mono" panose="020B0609020000020004" pitchFamily="49" charset="0"/>
              </a:rPr>
              <a:t>(collection</a:t>
            </a:r>
            <a:r>
              <a:rPr lang="en-US" sz="1800" dirty="0">
                <a:solidFill>
                  <a:srgbClr val="008080"/>
                </a:solidFill>
                <a:highlight>
                  <a:srgbClr val="FFFFFF"/>
                </a:highlight>
                <a:latin typeface="Cascadia Mono" panose="020B0609020000020004" pitchFamily="49" charset="0"/>
              </a:rPr>
              <a:t>-&gt;</a:t>
            </a:r>
            <a:r>
              <a:rPr lang="en-US" sz="1800" dirty="0">
                <a:solidFill>
                  <a:srgbClr val="000000"/>
                </a:solidFill>
                <a:highlight>
                  <a:srgbClr val="FFFFFF"/>
                </a:highlight>
                <a:latin typeface="Cascadia Mono" panose="020B0609020000020004" pitchFamily="49" charset="0"/>
              </a:rPr>
              <a:t>at(5));  </a:t>
            </a:r>
            <a:r>
              <a:rPr lang="en-US" sz="1800" dirty="0">
                <a:solidFill>
                  <a:srgbClr val="008000"/>
                </a:solidFill>
                <a:highlight>
                  <a:srgbClr val="FFFFFF"/>
                </a:highlight>
                <a:latin typeface="Cascadia Mono" panose="020B0609020000020004" pitchFamily="49" charset="0"/>
              </a:rPr>
              <a:t>// &lt;-- This should fail</a:t>
            </a:r>
            <a:endParaRPr lang="en-US" sz="1800" dirty="0">
              <a:solidFill>
                <a:srgbClr val="000000"/>
              </a:solidFill>
              <a:highlight>
                <a:srgbClr val="FFFFFF"/>
              </a:highlight>
              <a:latin typeface="Cascadia Mono" panose="020B0609020000020004" pitchFamily="49" charset="0"/>
            </a:endParaRPr>
          </a:p>
          <a:p>
            <a:pPr marL="114300" indent="0">
              <a:buNone/>
            </a:pPr>
            <a:r>
              <a:rPr lang="en-US" sz="1800" dirty="0">
                <a:solidFill>
                  <a:srgbClr val="000000"/>
                </a:solidFill>
                <a:highlight>
                  <a:srgbClr val="FFFFFF"/>
                </a:highlight>
                <a:latin typeface="Cascadia Mono" panose="020B0609020000020004" pitchFamily="49" charset="0"/>
              </a:rPr>
              <a: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4D0FB085-A40C-3533-BFA2-5F88002F6F2E}"/>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D00790AE-A1FA-9343-3CDF-00C38713E59A}"/>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 #2</a:t>
            </a:r>
            <a:endParaRPr dirty="0"/>
          </a:p>
        </p:txBody>
      </p:sp>
      <p:sp>
        <p:nvSpPr>
          <p:cNvPr id="196" name="Google Shape;196;g9504e29505_0_0">
            <a:extLst>
              <a:ext uri="{FF2B5EF4-FFF2-40B4-BE49-F238E27FC236}">
                <a16:creationId xmlns:a16="http://schemas.microsoft.com/office/drawing/2014/main" id="{AB8756C2-C44A-ED75-4D86-EB4DC65739C4}"/>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114300" indent="0">
              <a:buNone/>
            </a:pPr>
            <a:r>
              <a:rPr lang="en-US" sz="1800" dirty="0">
                <a:solidFill>
                  <a:srgbClr val="6F008A"/>
                </a:solidFill>
                <a:highlight>
                  <a:srgbClr val="FFFFFF"/>
                </a:highlight>
                <a:latin typeface="Cascadia Mono" panose="020B0609020000020004" pitchFamily="49" charset="0"/>
              </a:rPr>
              <a:t>TEST_F</a:t>
            </a:r>
            <a:r>
              <a:rPr lang="en-US" sz="1800" dirty="0">
                <a:solidFill>
                  <a:srgbClr val="000000"/>
                </a:solidFill>
                <a:highlight>
                  <a:srgbClr val="FFFFFF"/>
                </a:highlight>
                <a:latin typeface="Cascadia Mono" panose="020B0609020000020004" pitchFamily="49" charset="0"/>
              </a:rPr>
              <a:t>(</a:t>
            </a:r>
            <a:r>
              <a:rPr lang="en-US" sz="1800" dirty="0" err="1">
                <a:solidFill>
                  <a:srgbClr val="2B91AF"/>
                </a:solidFill>
                <a:highlight>
                  <a:srgbClr val="FFFFFF"/>
                </a:highlight>
                <a:latin typeface="Cascadia Mono" panose="020B0609020000020004" pitchFamily="49" charset="0"/>
              </a:rPr>
              <a:t>CollectionTest</a:t>
            </a:r>
            <a:r>
              <a:rPr lang="en-US" sz="1800" dirty="0">
                <a:solidFill>
                  <a:srgbClr val="000000"/>
                </a:solidFill>
                <a:highlight>
                  <a:srgbClr val="FFFFFF"/>
                </a:highlight>
                <a:latin typeface="Cascadia Mono" panose="020B0609020000020004" pitchFamily="49" charset="0"/>
              </a:rPr>
              <a:t>, </a:t>
            </a:r>
            <a:r>
              <a:rPr lang="en-US" sz="1800" dirty="0" err="1">
                <a:solidFill>
                  <a:srgbClr val="000000"/>
                </a:solidFill>
                <a:highlight>
                  <a:srgbClr val="FFFFFF"/>
                </a:highlight>
                <a:latin typeface="Cascadia Mono" panose="020B0609020000020004" pitchFamily="49" charset="0"/>
              </a:rPr>
              <a:t>DefaultDeny_AccessEmptyCollectionThrows</a:t>
            </a:r>
            <a:r>
              <a:rPr lang="en-US" sz="1800" dirty="0">
                <a:solidFill>
                  <a:srgbClr val="000000"/>
                </a:solidFill>
                <a:highlight>
                  <a:srgbClr val="FFFFFF"/>
                </a:highlight>
                <a:latin typeface="Cascadia Mono" panose="020B0609020000020004" pitchFamily="49" charset="0"/>
              </a:rPr>
              <a:t>)</a:t>
            </a:r>
          </a:p>
          <a:p>
            <a:pPr marL="114300" indent="0">
              <a:buNone/>
            </a:pPr>
            <a:r>
              <a:rPr lang="en-US" sz="1800" dirty="0">
                <a:solidFill>
                  <a:srgbClr val="000000"/>
                </a:solidFill>
                <a:highlight>
                  <a:srgbClr val="FFFFFF"/>
                </a:highlight>
                <a:latin typeface="Cascadia Mono" panose="020B0609020000020004" pitchFamily="49" charset="0"/>
              </a:rPr>
              <a:t>{</a:t>
            </a: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008000"/>
                </a:solidFill>
                <a:highlight>
                  <a:srgbClr val="FFFFFF"/>
                </a:highlight>
                <a:latin typeface="Cascadia Mono" panose="020B0609020000020004" pitchFamily="49" charset="0"/>
              </a:rPr>
              <a:t>// The collection is empty by default, and any access attempt should be denied.</a:t>
            </a:r>
            <a:endParaRPr lang="en-US" sz="1800" dirty="0">
              <a:solidFill>
                <a:srgbClr val="000000"/>
              </a:solidFill>
              <a:highlight>
                <a:srgbClr val="FFFFFF"/>
              </a:highlight>
              <a:latin typeface="Cascadia Mono" panose="020B0609020000020004" pitchFamily="49" charset="0"/>
            </a:endParaRPr>
          </a:p>
          <a:p>
            <a:pPr marL="114300" indent="0">
              <a:buNone/>
            </a:pPr>
            <a:r>
              <a:rPr lang="en-US" sz="1800" dirty="0">
                <a:solidFill>
                  <a:srgbClr val="000000"/>
                </a:solidFill>
                <a:highlight>
                  <a:srgbClr val="FFFFFF"/>
                </a:highlight>
                <a:latin typeface="Cascadia Mono" panose="020B0609020000020004" pitchFamily="49" charset="0"/>
              </a:rPr>
              <a:t>    </a:t>
            </a:r>
            <a:r>
              <a:rPr lang="en-US" sz="1800" dirty="0">
                <a:solidFill>
                  <a:srgbClr val="6F008A"/>
                </a:solidFill>
                <a:highlight>
                  <a:srgbClr val="FFFFFF"/>
                </a:highlight>
                <a:latin typeface="Cascadia Mono" panose="020B0609020000020004" pitchFamily="49" charset="0"/>
              </a:rPr>
              <a:t>EXPECT_THROW</a:t>
            </a:r>
            <a:r>
              <a:rPr lang="en-US" sz="1800" dirty="0">
                <a:solidFill>
                  <a:srgbClr val="000000"/>
                </a:solidFill>
                <a:highlight>
                  <a:srgbClr val="FFFFFF"/>
                </a:highlight>
                <a:latin typeface="Cascadia Mono" panose="020B0609020000020004" pitchFamily="49" charset="0"/>
              </a:rPr>
              <a:t>(collection</a:t>
            </a:r>
            <a:r>
              <a:rPr lang="en-US" sz="1800" dirty="0">
                <a:solidFill>
                  <a:srgbClr val="008080"/>
                </a:solidFill>
                <a:highlight>
                  <a:srgbClr val="FFFFFF"/>
                </a:highlight>
                <a:latin typeface="Cascadia Mono" panose="020B0609020000020004" pitchFamily="49" charset="0"/>
              </a:rPr>
              <a:t>-&gt;</a:t>
            </a:r>
            <a:r>
              <a:rPr lang="en-US" sz="1800" dirty="0">
                <a:solidFill>
                  <a:srgbClr val="000000"/>
                </a:solidFill>
                <a:highlight>
                  <a:srgbClr val="FFFFFF"/>
                </a:highlight>
                <a:latin typeface="Cascadia Mono" panose="020B0609020000020004" pitchFamily="49" charset="0"/>
              </a:rPr>
              <a:t>at(0), std::</a:t>
            </a:r>
            <a:r>
              <a:rPr lang="en-US" sz="1800" dirty="0" err="1">
                <a:solidFill>
                  <a:srgbClr val="2B91AF"/>
                </a:solidFill>
                <a:highlight>
                  <a:srgbClr val="FFFFFF"/>
                </a:highlight>
                <a:latin typeface="Cascadia Mono" panose="020B0609020000020004" pitchFamily="49" charset="0"/>
              </a:rPr>
              <a:t>out_of_range</a:t>
            </a:r>
            <a:r>
              <a:rPr lang="en-US" sz="1800" dirty="0">
                <a:solidFill>
                  <a:srgbClr val="000000"/>
                </a:solidFill>
                <a:highlight>
                  <a:srgbClr val="FFFFFF"/>
                </a:highlight>
                <a:latin typeface="Cascadia Mono" panose="020B0609020000020004" pitchFamily="49" charset="0"/>
              </a:rPr>
              <a:t>);</a:t>
            </a:r>
          </a:p>
          <a:p>
            <a:pPr marL="114300" indent="0">
              <a:buNone/>
            </a:pPr>
            <a:r>
              <a:rPr lang="en-US" sz="1800" dirty="0">
                <a:solidFill>
                  <a:srgbClr val="000000"/>
                </a:solidFill>
                <a:highlight>
                  <a:srgbClr val="FFFFFF"/>
                </a:highlight>
                <a:latin typeface="Cascadia Mono" panose="020B0609020000020004" pitchFamily="49" charset="0"/>
              </a:rPr>
              <a:t>}</a:t>
            </a:r>
            <a:endParaRPr dirty="0"/>
          </a:p>
        </p:txBody>
      </p:sp>
      <p:pic>
        <p:nvPicPr>
          <p:cNvPr id="197" name="Google Shape;197;g9504e29505_0_0" descr="Green Pace logo">
            <a:extLst>
              <a:ext uri="{FF2B5EF4-FFF2-40B4-BE49-F238E27FC236}">
                <a16:creationId xmlns:a16="http://schemas.microsoft.com/office/drawing/2014/main" id="{B823309A-3BC0-A07C-1693-75D6394A0772}"/>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5252739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177</TotalTime>
  <Words>860</Words>
  <Application>Microsoft Office PowerPoint</Application>
  <PresentationFormat>Widescreen</PresentationFormat>
  <Paragraphs>103</Paragraphs>
  <Slides>19</Slides>
  <Notes>19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Century Gothic</vt:lpstr>
      <vt:lpstr>Cascadia Mono</vt:lpstr>
      <vt:lpstr>Arial</vt:lpstr>
      <vt:lpstr>Symbol</vt:lpstr>
      <vt:lpstr>Times New Roman</vt:lpstr>
      <vt:lpstr>Calibri</vt:lpstr>
      <vt:lpstr>Vapor Trail</vt:lpstr>
      <vt:lpstr>Microsoft Word Document</vt:lpstr>
      <vt:lpstr>Green Pace</vt:lpstr>
      <vt:lpstr>OVERVIEW: DEFENSE IN DEPTH</vt:lpstr>
      <vt:lpstr>THREATS MATRIX</vt:lpstr>
      <vt:lpstr>10 PRINCIPLES</vt:lpstr>
      <vt:lpstr>CODING STANDARDS</vt:lpstr>
      <vt:lpstr>ENCRYPTION POLICIES</vt:lpstr>
      <vt:lpstr>TRIPLE-A POLICIES</vt:lpstr>
      <vt:lpstr>Unit Test #1</vt:lpstr>
      <vt:lpstr>Unit Test #2</vt:lpstr>
      <vt:lpstr>Unit Test #3</vt:lpstr>
      <vt:lpstr>Unit Test #4</vt:lpstr>
      <vt:lpstr>Unit Test #5</vt:lpstr>
      <vt:lpstr>Result</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Kevin Liu</cp:lastModifiedBy>
  <cp:revision>5</cp:revision>
  <dcterms:created xsi:type="dcterms:W3CDTF">2020-08-19T17:59:24Z</dcterms:created>
  <dcterms:modified xsi:type="dcterms:W3CDTF">2025-04-19T18:32:05Z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