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rial" charset="1" panose="020B0502020202020204"/>
      <p:regular r:id="rId10"/>
    </p:embeddedFont>
    <p:embeddedFont>
      <p:font typeface="Arial Bold" charset="1" panose="020B0802020202020204"/>
      <p:regular r:id="rId11"/>
    </p:embeddedFont>
    <p:embeddedFont>
      <p:font typeface="Arial Italics" charset="1" panose="020B0502020202090204"/>
      <p:regular r:id="rId12"/>
    </p:embeddedFont>
    <p:embeddedFont>
      <p:font typeface="Arial Bold Italics" charset="1" panose="020B0802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41" Target="slides/slide2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77.png" Type="http://schemas.openxmlformats.org/officeDocument/2006/relationships/image"/><Relationship Id="rId15" Target="../media/image78.svg" Type="http://schemas.openxmlformats.org/officeDocument/2006/relationships/image"/><Relationship Id="rId16" Target="../media/image79.png" Type="http://schemas.openxmlformats.org/officeDocument/2006/relationships/image"/><Relationship Id="rId17" Target="../media/image80.svg" Type="http://schemas.openxmlformats.org/officeDocument/2006/relationships/image"/><Relationship Id="rId18" Target="../media/image81.png" Type="http://schemas.openxmlformats.org/officeDocument/2006/relationships/image"/><Relationship Id="rId19" Target="../media/image82.svg" Type="http://schemas.openxmlformats.org/officeDocument/2006/relationships/image"/><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45.png" Type="http://schemas.openxmlformats.org/officeDocument/2006/relationships/image"/><Relationship Id="rId19" Target="../media/image46.svg" Type="http://schemas.openxmlformats.org/officeDocument/2006/relationships/image"/><Relationship Id="rId2" Target="../media/image83.png" Type="http://schemas.openxmlformats.org/officeDocument/2006/relationships/image"/><Relationship Id="rId20" Target="../media/image47.png" Type="http://schemas.openxmlformats.org/officeDocument/2006/relationships/image"/><Relationship Id="rId21" Target="../media/image48.svg" Type="http://schemas.openxmlformats.org/officeDocument/2006/relationships/image"/><Relationship Id="rId22" Target="../media/image49.png" Type="http://schemas.openxmlformats.org/officeDocument/2006/relationships/image"/><Relationship Id="rId23" Target="../media/image50.svg" Type="http://schemas.openxmlformats.org/officeDocument/2006/relationships/image"/><Relationship Id="rId24" Target="../media/image51.png" Type="http://schemas.openxmlformats.org/officeDocument/2006/relationships/image"/><Relationship Id="rId25" Target="../media/image52.svg" Type="http://schemas.openxmlformats.org/officeDocument/2006/relationships/image"/><Relationship Id="rId26" Target="../media/image53.png" Type="http://schemas.openxmlformats.org/officeDocument/2006/relationships/image"/><Relationship Id="rId27" Target="../media/image54.svg" Type="http://schemas.openxmlformats.org/officeDocument/2006/relationships/image"/><Relationship Id="rId3" Target="../media/image84.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85.png" Type="http://schemas.openxmlformats.org/officeDocument/2006/relationships/image"/><Relationship Id="rId9" Target="../media/image8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3.png" Type="http://schemas.openxmlformats.org/officeDocument/2006/relationships/image"/><Relationship Id="rId11" Target="../media/image94.svg" Type="http://schemas.openxmlformats.org/officeDocument/2006/relationships/image"/><Relationship Id="rId12" Target="../media/image95.png" Type="http://schemas.openxmlformats.org/officeDocument/2006/relationships/image"/><Relationship Id="rId13" Target="../media/image96.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23.png" Type="http://schemas.openxmlformats.org/officeDocument/2006/relationships/image"/><Relationship Id="rId17" Target="../media/image24.svg" Type="http://schemas.openxmlformats.org/officeDocument/2006/relationships/image"/><Relationship Id="rId18" Target="../media/image25.png" Type="http://schemas.openxmlformats.org/officeDocument/2006/relationships/image"/><Relationship Id="rId19" Target="../media/image26.svg" Type="http://schemas.openxmlformats.org/officeDocument/2006/relationships/image"/><Relationship Id="rId2" Target="../media/image87.png" Type="http://schemas.openxmlformats.org/officeDocument/2006/relationships/image"/><Relationship Id="rId20" Target="../media/image97.png" Type="http://schemas.openxmlformats.org/officeDocument/2006/relationships/image"/><Relationship Id="rId21" Target="../media/image98.svg" Type="http://schemas.openxmlformats.org/officeDocument/2006/relationships/image"/><Relationship Id="rId22" Target="../media/image99.png" Type="http://schemas.openxmlformats.org/officeDocument/2006/relationships/image"/><Relationship Id="rId23" Target="../media/image100.svg" Type="http://schemas.openxmlformats.org/officeDocument/2006/relationships/image"/><Relationship Id="rId24" Target="../media/image101.jpeg" Type="http://schemas.openxmlformats.org/officeDocument/2006/relationships/image"/><Relationship Id="rId3" Target="../media/image88.svg" Type="http://schemas.openxmlformats.org/officeDocument/2006/relationships/image"/><Relationship Id="rId4" Target="../media/image73.png" Type="http://schemas.openxmlformats.org/officeDocument/2006/relationships/image"/><Relationship Id="rId5" Target="../media/image74.svg" Type="http://schemas.openxmlformats.org/officeDocument/2006/relationships/image"/><Relationship Id="rId6" Target="../media/image89.png" Type="http://schemas.openxmlformats.org/officeDocument/2006/relationships/image"/><Relationship Id="rId7" Target="../media/image90.svg" Type="http://schemas.openxmlformats.org/officeDocument/2006/relationships/image"/><Relationship Id="rId8" Target="../media/image91.png" Type="http://schemas.openxmlformats.org/officeDocument/2006/relationships/image"/><Relationship Id="rId9" Target="../media/image9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45.png" Type="http://schemas.openxmlformats.org/officeDocument/2006/relationships/image"/><Relationship Id="rId19" Target="../media/image46.svg" Type="http://schemas.openxmlformats.org/officeDocument/2006/relationships/image"/><Relationship Id="rId2" Target="../media/image83.png" Type="http://schemas.openxmlformats.org/officeDocument/2006/relationships/image"/><Relationship Id="rId20" Target="../media/image47.png" Type="http://schemas.openxmlformats.org/officeDocument/2006/relationships/image"/><Relationship Id="rId21" Target="../media/image48.svg" Type="http://schemas.openxmlformats.org/officeDocument/2006/relationships/image"/><Relationship Id="rId22" Target="../media/image49.png" Type="http://schemas.openxmlformats.org/officeDocument/2006/relationships/image"/><Relationship Id="rId23" Target="../media/image50.svg" Type="http://schemas.openxmlformats.org/officeDocument/2006/relationships/image"/><Relationship Id="rId24" Target="../media/image51.png" Type="http://schemas.openxmlformats.org/officeDocument/2006/relationships/image"/><Relationship Id="rId25" Target="../media/image52.svg" Type="http://schemas.openxmlformats.org/officeDocument/2006/relationships/image"/><Relationship Id="rId26" Target="../media/image53.png" Type="http://schemas.openxmlformats.org/officeDocument/2006/relationships/image"/><Relationship Id="rId27" Target="../media/image54.svg" Type="http://schemas.openxmlformats.org/officeDocument/2006/relationships/image"/><Relationship Id="rId3" Target="../media/image84.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85.png" Type="http://schemas.openxmlformats.org/officeDocument/2006/relationships/image"/><Relationship Id="rId9" Target="../media/image8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102.jpeg" Type="http://schemas.openxmlformats.org/officeDocument/2006/relationships/image"/><Relationship Id="rId17" Target="../media/image103.jpeg" Type="http://schemas.openxmlformats.org/officeDocument/2006/relationships/image"/><Relationship Id="rId18" Target="../media/image104.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2.svg" Type="http://schemas.openxmlformats.org/officeDocument/2006/relationships/image"/><Relationship Id="rId11" Target="../media/image93.png" Type="http://schemas.openxmlformats.org/officeDocument/2006/relationships/image"/><Relationship Id="rId12" Target="../media/image94.svg" Type="http://schemas.openxmlformats.org/officeDocument/2006/relationships/image"/><Relationship Id="rId13" Target="../media/image95.png" Type="http://schemas.openxmlformats.org/officeDocument/2006/relationships/image"/><Relationship Id="rId14" Target="../media/image96.svg" Type="http://schemas.openxmlformats.org/officeDocument/2006/relationships/image"/><Relationship Id="rId15" Target="../media/image21.png" Type="http://schemas.openxmlformats.org/officeDocument/2006/relationships/image"/><Relationship Id="rId16" Target="../media/image22.svg" Type="http://schemas.openxmlformats.org/officeDocument/2006/relationships/image"/><Relationship Id="rId17" Target="../media/image23.png" Type="http://schemas.openxmlformats.org/officeDocument/2006/relationships/image"/><Relationship Id="rId18" Target="../media/image24.svg" Type="http://schemas.openxmlformats.org/officeDocument/2006/relationships/image"/><Relationship Id="rId19" Target="../media/image25.png" Type="http://schemas.openxmlformats.org/officeDocument/2006/relationships/image"/><Relationship Id="rId2" Target="../media/image105.jpeg" Type="http://schemas.openxmlformats.org/officeDocument/2006/relationships/image"/><Relationship Id="rId20" Target="../media/image26.svg" Type="http://schemas.openxmlformats.org/officeDocument/2006/relationships/image"/><Relationship Id="rId21" Target="../media/image97.png" Type="http://schemas.openxmlformats.org/officeDocument/2006/relationships/image"/><Relationship Id="rId22" Target="../media/image98.svg" Type="http://schemas.openxmlformats.org/officeDocument/2006/relationships/image"/><Relationship Id="rId3" Target="../media/image87.png" Type="http://schemas.openxmlformats.org/officeDocument/2006/relationships/image"/><Relationship Id="rId4" Target="../media/image88.svg" Type="http://schemas.openxmlformats.org/officeDocument/2006/relationships/image"/><Relationship Id="rId5" Target="../media/image73.png" Type="http://schemas.openxmlformats.org/officeDocument/2006/relationships/image"/><Relationship Id="rId6" Target="../media/image74.svg" Type="http://schemas.openxmlformats.org/officeDocument/2006/relationships/image"/><Relationship Id="rId7" Target="../media/image89.png" Type="http://schemas.openxmlformats.org/officeDocument/2006/relationships/image"/><Relationship Id="rId8" Target="../media/image90.svg" Type="http://schemas.openxmlformats.org/officeDocument/2006/relationships/image"/><Relationship Id="rId9" Target="../media/image9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106.png" Type="http://schemas.openxmlformats.org/officeDocument/2006/relationships/image"/><Relationship Id="rId15" Target="../media/image107.svg" Type="http://schemas.openxmlformats.org/officeDocument/2006/relationships/image"/><Relationship Id="rId16" Target="../media/image108.png" Type="http://schemas.openxmlformats.org/officeDocument/2006/relationships/image"/><Relationship Id="rId17" Target="../media/image109.svg" Type="http://schemas.openxmlformats.org/officeDocument/2006/relationships/image"/><Relationship Id="rId18" Target="../media/image110.png" Type="http://schemas.openxmlformats.org/officeDocument/2006/relationships/image"/><Relationship Id="rId19" Target="../media/image111.svg" Type="http://schemas.openxmlformats.org/officeDocument/2006/relationships/image"/><Relationship Id="rId2" Target="../media/image73.png" Type="http://schemas.openxmlformats.org/officeDocument/2006/relationships/image"/><Relationship Id="rId20" Target="../media/image112.png" Type="http://schemas.openxmlformats.org/officeDocument/2006/relationships/image"/><Relationship Id="rId21" Target="../media/image113.svg" Type="http://schemas.openxmlformats.org/officeDocument/2006/relationships/image"/><Relationship Id="rId22" Target="../media/image114.png" Type="http://schemas.openxmlformats.org/officeDocument/2006/relationships/image"/><Relationship Id="rId23" Target="../media/image115.sv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16" Target="../media/image116.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https://stories.freepik.com/pana?utm_source=slidesgo_template&amp;utm_medium=referral-link&amp;utm_campaign=slidesgo_final_slides&amp;utm_term=pana&amp;utm_content=stories" TargetMode="External" Type="http://schemas.openxmlformats.org/officeDocument/2006/relationships/hyperlink"/><Relationship Id="rId3" Target="https://stories.freepik.com/amico?utm_source=slidesgo_template&amp;utm_medium=referral-link&amp;utm_campaign=slidesgo_final_slides&amp;utm_term=amico&amp;utm_content=stories" TargetMode="External" Type="http://schemas.openxmlformats.org/officeDocument/2006/relationships/hyperlink"/><Relationship Id="rId4" Target="https://stories.freepik.com/bro?utm_source=slidesgo_template&amp;utm_medium=referral-link&amp;utm_campaign=slidesgo_final_slides&amp;utm_term=bro&amp;utm_content=stories" TargetMode="External" Type="http://schemas.openxmlformats.org/officeDocument/2006/relationships/hyperlink"/><Relationship Id="rId5" Target="https://stories.freepik.com/bro?utm_source=slidesgo_template&amp;utm_medium=referral-link&amp;utm_campaign=slidesgo_final_slides&amp;utm_term=bro&amp;utm_content=stories" TargetMode="External" Type="http://schemas.openxmlformats.org/officeDocument/2006/relationships/hyperlink"/><Relationship Id="rId6" Target="https://stories.freepik.com/rafiki?utm_source=slidesgo_template&amp;utm_medium=referral-link&amp;utm_campaign=slidesgo_final_slides&amp;utm_term=rafiki&amp;utm_content=stories" TargetMode="External" Type="http://schemas.openxmlformats.org/officeDocument/2006/relationships/hyperlink"/><Relationship Id="rId7" Target="https://stories.freepik.com/rafiki?utm_source=slidesgo_template&amp;utm_medium=referral-link&amp;utm_campaign=slidesgo_final_slides&amp;utm_term=rafiki&amp;utm_content=stories" TargetMode="External" Type="http://schemas.openxmlformats.org/officeDocument/2006/relationships/hyperlink"/><Relationship Id="rId8" Target="https://stories.freepik.com/rafiki?utm_source=slidesgo_template&amp;utm_medium=referral-link&amp;utm_campaign=slidesgo_final_slides&amp;utm_term=rafiki&amp;utm_content=stories" TargetMode="External" Type="http://schemas.openxmlformats.org/officeDocument/2006/relationships/hyperlink"/><Relationship Id="rId9" Target="https://stories.freepik.com/rafiki?utm_source=slidesgo_template&amp;utm_medium=referral-link&amp;utm_campaign=slidesgo_final_slides&amp;utm_term=rafiki&amp;utm_content=stories" TargetMode="External" Type="http://schemas.openxmlformats.org/officeDocument/2006/relationships/hyperlink"/></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5.png" Type="http://schemas.openxmlformats.org/officeDocument/2006/relationships/image"/><Relationship Id="rId11" Target="../media/image96.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119.png" Type="http://schemas.openxmlformats.org/officeDocument/2006/relationships/image"/><Relationship Id="rId19" Target="../media/image120.svg" Type="http://schemas.openxmlformats.org/officeDocument/2006/relationships/image"/><Relationship Id="rId2" Target="../media/image87.png" Type="http://schemas.openxmlformats.org/officeDocument/2006/relationships/image"/><Relationship Id="rId20" Target="../media/image121.png" Type="http://schemas.openxmlformats.org/officeDocument/2006/relationships/image"/><Relationship Id="rId21" Target="../media/image122.svg" Type="http://schemas.openxmlformats.org/officeDocument/2006/relationships/image"/><Relationship Id="rId22" Target="../media/image123.png" Type="http://schemas.openxmlformats.org/officeDocument/2006/relationships/image"/><Relationship Id="rId23" Target="../media/image124.svg" Type="http://schemas.openxmlformats.org/officeDocument/2006/relationships/image"/><Relationship Id="rId24" Target="../media/image3.png" Type="http://schemas.openxmlformats.org/officeDocument/2006/relationships/image"/><Relationship Id="rId25" Target="../media/image4.svg" Type="http://schemas.openxmlformats.org/officeDocument/2006/relationships/image"/><Relationship Id="rId26" Target="../media/image125.png" Type="http://schemas.openxmlformats.org/officeDocument/2006/relationships/image"/><Relationship Id="rId27" Target="../media/image126.jpeg" Type="http://schemas.openxmlformats.org/officeDocument/2006/relationships/image"/><Relationship Id="rId28" Target="../media/image127.png" Type="http://schemas.openxmlformats.org/officeDocument/2006/relationships/image"/><Relationship Id="rId29" Target="../media/image128.png" Type="http://schemas.openxmlformats.org/officeDocument/2006/relationships/image"/><Relationship Id="rId3" Target="../media/image88.svg" Type="http://schemas.openxmlformats.org/officeDocument/2006/relationships/image"/><Relationship Id="rId30" Target="../media/image129.jpeg" Type="http://schemas.openxmlformats.org/officeDocument/2006/relationships/image"/><Relationship Id="rId31" Target="../media/image130.png" Type="http://schemas.openxmlformats.org/officeDocument/2006/relationships/image"/><Relationship Id="rId32" Target="../media/image131.png" Type="http://schemas.openxmlformats.org/officeDocument/2006/relationships/image"/><Relationship Id="rId33" Target="../media/image132.jpeg" Type="http://schemas.openxmlformats.org/officeDocument/2006/relationships/image"/><Relationship Id="rId4" Target="../media/image73.png" Type="http://schemas.openxmlformats.org/officeDocument/2006/relationships/image"/><Relationship Id="rId5" Target="../media/image74.svg" Type="http://schemas.openxmlformats.org/officeDocument/2006/relationships/image"/><Relationship Id="rId6" Target="../media/image117.png" Type="http://schemas.openxmlformats.org/officeDocument/2006/relationships/image"/><Relationship Id="rId7" Target="../media/image118.svg" Type="http://schemas.openxmlformats.org/officeDocument/2006/relationships/image"/><Relationship Id="rId8" Target="../media/image75.png" Type="http://schemas.openxmlformats.org/officeDocument/2006/relationships/image"/><Relationship Id="rId9" Target="../media/image7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png" Type="http://schemas.openxmlformats.org/officeDocument/2006/relationships/image"/><Relationship Id="rId11" Target="../media/image76.svg" Type="http://schemas.openxmlformats.org/officeDocument/2006/relationships/image"/><Relationship Id="rId12" Target="../media/image95.png" Type="http://schemas.openxmlformats.org/officeDocument/2006/relationships/image"/><Relationship Id="rId13" Target="../media/image96.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33.png" Type="http://schemas.openxmlformats.org/officeDocument/2006/relationships/image"/><Relationship Id="rId20" Target="../media/image119.png" Type="http://schemas.openxmlformats.org/officeDocument/2006/relationships/image"/><Relationship Id="rId21" Target="../media/image120.svg" Type="http://schemas.openxmlformats.org/officeDocument/2006/relationships/image"/><Relationship Id="rId22" Target="../media/image121.png" Type="http://schemas.openxmlformats.org/officeDocument/2006/relationships/image"/><Relationship Id="rId23" Target="../media/image122.svg" Type="http://schemas.openxmlformats.org/officeDocument/2006/relationships/image"/><Relationship Id="rId24" Target="../media/image123.png" Type="http://schemas.openxmlformats.org/officeDocument/2006/relationships/image"/><Relationship Id="rId25" Target="../media/image124.svg" Type="http://schemas.openxmlformats.org/officeDocument/2006/relationships/image"/><Relationship Id="rId26" Target="../media/image3.png" Type="http://schemas.openxmlformats.org/officeDocument/2006/relationships/image"/><Relationship Id="rId27" Target="../media/image4.svg" Type="http://schemas.openxmlformats.org/officeDocument/2006/relationships/image"/><Relationship Id="rId3" Target="../media/image134.svg" Type="http://schemas.openxmlformats.org/officeDocument/2006/relationships/image"/><Relationship Id="rId4" Target="../media/image87.png" Type="http://schemas.openxmlformats.org/officeDocument/2006/relationships/image"/><Relationship Id="rId5" Target="../media/image88.svg" Type="http://schemas.openxmlformats.org/officeDocument/2006/relationships/image"/><Relationship Id="rId6" Target="../media/image73.png" Type="http://schemas.openxmlformats.org/officeDocument/2006/relationships/image"/><Relationship Id="rId7" Target="../media/image74.svg" Type="http://schemas.openxmlformats.org/officeDocument/2006/relationships/image"/><Relationship Id="rId8" Target="../media/image117.png" Type="http://schemas.openxmlformats.org/officeDocument/2006/relationships/image"/><Relationship Id="rId9" Target="../media/image118.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png" Type="http://schemas.openxmlformats.org/officeDocument/2006/relationships/image"/><Relationship Id="rId11" Target="../media/image76.svg" Type="http://schemas.openxmlformats.org/officeDocument/2006/relationships/image"/><Relationship Id="rId12" Target="../media/image95.png" Type="http://schemas.openxmlformats.org/officeDocument/2006/relationships/image"/><Relationship Id="rId13" Target="../media/image96.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35.png" Type="http://schemas.openxmlformats.org/officeDocument/2006/relationships/image"/><Relationship Id="rId20" Target="../media/image119.png" Type="http://schemas.openxmlformats.org/officeDocument/2006/relationships/image"/><Relationship Id="rId21" Target="../media/image120.svg" Type="http://schemas.openxmlformats.org/officeDocument/2006/relationships/image"/><Relationship Id="rId22" Target="../media/image121.png" Type="http://schemas.openxmlformats.org/officeDocument/2006/relationships/image"/><Relationship Id="rId23" Target="../media/image122.svg" Type="http://schemas.openxmlformats.org/officeDocument/2006/relationships/image"/><Relationship Id="rId24" Target="../media/image123.png" Type="http://schemas.openxmlformats.org/officeDocument/2006/relationships/image"/><Relationship Id="rId25" Target="../media/image124.svg" Type="http://schemas.openxmlformats.org/officeDocument/2006/relationships/image"/><Relationship Id="rId26" Target="../media/image137.png" Type="http://schemas.openxmlformats.org/officeDocument/2006/relationships/image"/><Relationship Id="rId27" Target="../media/image138.svg" Type="http://schemas.openxmlformats.org/officeDocument/2006/relationships/image"/><Relationship Id="rId3" Target="../media/image136.svg" Type="http://schemas.openxmlformats.org/officeDocument/2006/relationships/image"/><Relationship Id="rId4" Target="../media/image87.png" Type="http://schemas.openxmlformats.org/officeDocument/2006/relationships/image"/><Relationship Id="rId5" Target="../media/image88.svg" Type="http://schemas.openxmlformats.org/officeDocument/2006/relationships/image"/><Relationship Id="rId6" Target="../media/image73.png" Type="http://schemas.openxmlformats.org/officeDocument/2006/relationships/image"/><Relationship Id="rId7" Target="../media/image74.svg" Type="http://schemas.openxmlformats.org/officeDocument/2006/relationships/image"/><Relationship Id="rId8" Target="../media/image117.png" Type="http://schemas.openxmlformats.org/officeDocument/2006/relationships/image"/><Relationship Id="rId9" Target="../media/image11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20" Target="../media/image49.png" Type="http://schemas.openxmlformats.org/officeDocument/2006/relationships/image"/><Relationship Id="rId21" Target="../media/image50.svg" Type="http://schemas.openxmlformats.org/officeDocument/2006/relationships/image"/><Relationship Id="rId22" Target="../media/image51.png" Type="http://schemas.openxmlformats.org/officeDocument/2006/relationships/image"/><Relationship Id="rId23" Target="../media/image52.svg" Type="http://schemas.openxmlformats.org/officeDocument/2006/relationships/image"/><Relationship Id="rId24" Target="../media/image53.png" Type="http://schemas.openxmlformats.org/officeDocument/2006/relationships/image"/><Relationship Id="rId25" Target="../media/image54.svg" Type="http://schemas.openxmlformats.org/officeDocument/2006/relationships/image"/><Relationship Id="rId26" Target="../media/image55.png" Type="http://schemas.openxmlformats.org/officeDocument/2006/relationships/image"/><Relationship Id="rId27" Target="../media/image56.svg" Type="http://schemas.openxmlformats.org/officeDocument/2006/relationships/image"/><Relationship Id="rId28" Target="../media/image139.png" Type="http://schemas.openxmlformats.org/officeDocument/2006/relationships/image"/><Relationship Id="rId29" Target="../media/image140.sv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18" Target="../media/image29.png" Type="http://schemas.openxmlformats.org/officeDocument/2006/relationships/image"/><Relationship Id="rId19" Target="../media/image3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18" Target="../media/image47.png" Type="http://schemas.openxmlformats.org/officeDocument/2006/relationships/image"/><Relationship Id="rId19" Target="../media/image48.svg" Type="http://schemas.openxmlformats.org/officeDocument/2006/relationships/image"/><Relationship Id="rId2" Target="../media/image31.png" Type="http://schemas.openxmlformats.org/officeDocument/2006/relationships/image"/><Relationship Id="rId20" Target="../media/image49.png" Type="http://schemas.openxmlformats.org/officeDocument/2006/relationships/image"/><Relationship Id="rId21" Target="../media/image50.svg" Type="http://schemas.openxmlformats.org/officeDocument/2006/relationships/image"/><Relationship Id="rId22" Target="../media/image51.png" Type="http://schemas.openxmlformats.org/officeDocument/2006/relationships/image"/><Relationship Id="rId23" Target="../media/image52.svg" Type="http://schemas.openxmlformats.org/officeDocument/2006/relationships/image"/><Relationship Id="rId24" Target="../media/image53.png" Type="http://schemas.openxmlformats.org/officeDocument/2006/relationships/image"/><Relationship Id="rId25" Target="../media/image54.svg" Type="http://schemas.openxmlformats.org/officeDocument/2006/relationships/image"/><Relationship Id="rId26" Target="../media/image55.png" Type="http://schemas.openxmlformats.org/officeDocument/2006/relationships/image"/><Relationship Id="rId27" Target="../media/image56.svg" Type="http://schemas.openxmlformats.org/officeDocument/2006/relationships/image"/><Relationship Id="rId28" Target="../media/image57.png" Type="http://schemas.openxmlformats.org/officeDocument/2006/relationships/image"/><Relationship Id="rId29" Target="../media/image58.svg" Type="http://schemas.openxmlformats.org/officeDocument/2006/relationships/image"/><Relationship Id="rId3" Target="../media/image32.svg" Type="http://schemas.openxmlformats.org/officeDocument/2006/relationships/image"/><Relationship Id="rId30" Target="../media/image59.png" Type="http://schemas.openxmlformats.org/officeDocument/2006/relationships/image"/><Relationship Id="rId31" Target="../media/image60.svg" Type="http://schemas.openxmlformats.org/officeDocument/2006/relationships/image"/><Relationship Id="rId32" Target="../media/image61.png" Type="http://schemas.openxmlformats.org/officeDocument/2006/relationships/image"/><Relationship Id="rId33" Target="../media/image6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7.png" Type="http://schemas.openxmlformats.org/officeDocument/2006/relationships/image"/><Relationship Id="rId11" Target="../media/image68.svg" Type="http://schemas.openxmlformats.org/officeDocument/2006/relationships/image"/><Relationship Id="rId12" Target="../media/image69.png" Type="http://schemas.openxmlformats.org/officeDocument/2006/relationships/image"/><Relationship Id="rId13" Target="../media/image70.svg" Type="http://schemas.openxmlformats.org/officeDocument/2006/relationships/image"/><Relationship Id="rId14" Target="../media/image71.png" Type="http://schemas.openxmlformats.org/officeDocument/2006/relationships/image"/><Relationship Id="rId15" Target="../media/image72.svg" Type="http://schemas.openxmlformats.org/officeDocument/2006/relationships/image"/><Relationship Id="rId2" Target="../media/image63.png" Type="http://schemas.openxmlformats.org/officeDocument/2006/relationships/image"/><Relationship Id="rId3" Target="../media/image6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65.png" Type="http://schemas.openxmlformats.org/officeDocument/2006/relationships/image"/><Relationship Id="rId7" Target="../media/image6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77.png" Type="http://schemas.openxmlformats.org/officeDocument/2006/relationships/image"/><Relationship Id="rId15" Target="../media/image78.svg" Type="http://schemas.openxmlformats.org/officeDocument/2006/relationships/image"/><Relationship Id="rId16" Target="../media/image79.png" Type="http://schemas.openxmlformats.org/officeDocument/2006/relationships/image"/><Relationship Id="rId17" Target="../media/image80.svg" Type="http://schemas.openxmlformats.org/officeDocument/2006/relationships/image"/><Relationship Id="rId18" Target="../media/image81.png" Type="http://schemas.openxmlformats.org/officeDocument/2006/relationships/image"/><Relationship Id="rId19" Target="../media/image82.svg" Type="http://schemas.openxmlformats.org/officeDocument/2006/relationships/image"/><Relationship Id="rId2" Target="../media/image73.png" Type="http://schemas.openxmlformats.org/officeDocument/2006/relationships/image"/><Relationship Id="rId3" Target="../media/image74.svg" Type="http://schemas.openxmlformats.org/officeDocument/2006/relationships/image"/><Relationship Id="rId4" Target="../media/image75.png" Type="http://schemas.openxmlformats.org/officeDocument/2006/relationships/image"/><Relationship Id="rId5" Target="../media/image7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3.png" Type="http://schemas.openxmlformats.org/officeDocument/2006/relationships/image"/><Relationship Id="rId15" Target="../media/image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0523609">
            <a:off x="11639124" y="1028600"/>
            <a:ext cx="3374952" cy="0"/>
          </a:xfrm>
          <a:prstGeom prst="line">
            <a:avLst/>
          </a:prstGeom>
          <a:ln cap="rnd" w="9525">
            <a:solidFill>
              <a:srgbClr val="014890"/>
            </a:solidFill>
            <a:prstDash val="solid"/>
            <a:headEnd type="none" len="sm" w="sm"/>
            <a:tailEnd type="none" len="sm" w="sm"/>
          </a:ln>
        </p:spPr>
      </p:sp>
      <p:sp>
        <p:nvSpPr>
          <p:cNvPr name="AutoShape 3" id="3"/>
          <p:cNvSpPr/>
          <p:nvPr/>
        </p:nvSpPr>
        <p:spPr>
          <a:xfrm rot="2514251">
            <a:off x="14728026" y="1659100"/>
            <a:ext cx="2254648" cy="0"/>
          </a:xfrm>
          <a:prstGeom prst="line">
            <a:avLst/>
          </a:prstGeom>
          <a:ln cap="rnd" w="9525">
            <a:solidFill>
              <a:srgbClr val="014890"/>
            </a:solidFill>
            <a:prstDash val="solid"/>
            <a:headEnd type="none" len="sm" w="sm"/>
            <a:tailEnd type="none" len="sm" w="sm"/>
          </a:ln>
        </p:spPr>
      </p:sp>
      <p:sp>
        <p:nvSpPr>
          <p:cNvPr name="AutoShape 4" id="4"/>
          <p:cNvSpPr/>
          <p:nvPr/>
        </p:nvSpPr>
        <p:spPr>
          <a:xfrm rot="7436612">
            <a:off x="16050933" y="1174750"/>
            <a:ext cx="2887035" cy="0"/>
          </a:xfrm>
          <a:prstGeom prst="line">
            <a:avLst/>
          </a:prstGeom>
          <a:ln cap="rnd" w="9525">
            <a:solidFill>
              <a:srgbClr val="014890"/>
            </a:solidFill>
            <a:prstDash val="solid"/>
            <a:headEnd type="none" len="sm" w="sm"/>
            <a:tailEnd type="none" len="sm" w="sm"/>
          </a:ln>
        </p:spPr>
      </p:sp>
      <p:sp>
        <p:nvSpPr>
          <p:cNvPr name="Freeform 5" id="5"/>
          <p:cNvSpPr/>
          <p:nvPr/>
        </p:nvSpPr>
        <p:spPr>
          <a:xfrm flipH="false" flipV="false" rot="0">
            <a:off x="16128550" y="17757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86700" y="5785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37500" y="31636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06420" y="1919438"/>
            <a:ext cx="9836402" cy="7950811"/>
          </a:xfrm>
          <a:custGeom>
            <a:avLst/>
            <a:gdLst/>
            <a:ahLst/>
            <a:cxnLst/>
            <a:rect r="r" b="b" t="t" l="l"/>
            <a:pathLst>
              <a:path h="7950811" w="9836402">
                <a:moveTo>
                  <a:pt x="0" y="0"/>
                </a:moveTo>
                <a:lnTo>
                  <a:pt x="9836402" y="0"/>
                </a:lnTo>
                <a:lnTo>
                  <a:pt x="9836402" y="7950811"/>
                </a:lnTo>
                <a:lnTo>
                  <a:pt x="0" y="7950811"/>
                </a:lnTo>
                <a:lnTo>
                  <a:pt x="0" y="0"/>
                </a:lnTo>
                <a:close/>
              </a:path>
            </a:pathLst>
          </a:custGeom>
          <a:blipFill>
            <a:blip r:embed="rId6"/>
            <a:stretch>
              <a:fillRect l="0" t="-1146" r="-8648" b="-6385"/>
            </a:stretch>
          </a:blipFill>
        </p:spPr>
      </p:sp>
      <p:sp>
        <p:nvSpPr>
          <p:cNvPr name="Freeform 10" id="10"/>
          <p:cNvSpPr/>
          <p:nvPr/>
        </p:nvSpPr>
        <p:spPr>
          <a:xfrm flipH="false" flipV="false" rot="0">
            <a:off x="606420" y="297371"/>
            <a:ext cx="5364809" cy="1227134"/>
          </a:xfrm>
          <a:custGeom>
            <a:avLst/>
            <a:gdLst/>
            <a:ahLst/>
            <a:cxnLst/>
            <a:rect r="r" b="b" t="t" l="l"/>
            <a:pathLst>
              <a:path h="1227134" w="5364809">
                <a:moveTo>
                  <a:pt x="0" y="0"/>
                </a:moveTo>
                <a:lnTo>
                  <a:pt x="5364809" y="0"/>
                </a:lnTo>
                <a:lnTo>
                  <a:pt x="5364809" y="1227133"/>
                </a:lnTo>
                <a:lnTo>
                  <a:pt x="0" y="1227133"/>
                </a:lnTo>
                <a:lnTo>
                  <a:pt x="0" y="0"/>
                </a:lnTo>
                <a:close/>
              </a:path>
            </a:pathLst>
          </a:custGeom>
          <a:blipFill>
            <a:blip r:embed="rId7"/>
            <a:stretch>
              <a:fillRect l="0" t="0" r="-960" b="0"/>
            </a:stretch>
          </a:blipFill>
        </p:spPr>
      </p:sp>
      <p:sp>
        <p:nvSpPr>
          <p:cNvPr name="Freeform 11" id="11"/>
          <p:cNvSpPr/>
          <p:nvPr/>
        </p:nvSpPr>
        <p:spPr>
          <a:xfrm flipH="false" flipV="false" rot="0">
            <a:off x="14756488" y="672243"/>
            <a:ext cx="504273" cy="504750"/>
          </a:xfrm>
          <a:custGeom>
            <a:avLst/>
            <a:gdLst/>
            <a:ahLst/>
            <a:cxnLst/>
            <a:rect r="r" b="b" t="t" l="l"/>
            <a:pathLst>
              <a:path h="504750" w="504273">
                <a:moveTo>
                  <a:pt x="0" y="0"/>
                </a:moveTo>
                <a:lnTo>
                  <a:pt x="504274" y="0"/>
                </a:lnTo>
                <a:lnTo>
                  <a:pt x="504274" y="504750"/>
                </a:lnTo>
                <a:lnTo>
                  <a:pt x="0" y="504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1345504" y="1028700"/>
            <a:ext cx="494158" cy="494625"/>
          </a:xfrm>
          <a:custGeom>
            <a:avLst/>
            <a:gdLst/>
            <a:ahLst/>
            <a:cxnLst/>
            <a:rect r="r" b="b" t="t" l="l"/>
            <a:pathLst>
              <a:path h="494625" w="494158">
                <a:moveTo>
                  <a:pt x="0" y="0"/>
                </a:moveTo>
                <a:lnTo>
                  <a:pt x="494158" y="0"/>
                </a:lnTo>
                <a:lnTo>
                  <a:pt x="494158" y="494625"/>
                </a:lnTo>
                <a:lnTo>
                  <a:pt x="0" y="494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795632" y="3817675"/>
            <a:ext cx="9058936" cy="2507727"/>
          </a:xfrm>
          <a:prstGeom prst="rect">
            <a:avLst/>
          </a:prstGeom>
        </p:spPr>
        <p:txBody>
          <a:bodyPr anchor="t" rtlCol="false" tIns="0" lIns="0" bIns="0" rIns="0">
            <a:spAutoFit/>
          </a:bodyPr>
          <a:lstStyle/>
          <a:p>
            <a:pPr algn="ctr">
              <a:lnSpc>
                <a:spcPts val="9833"/>
              </a:lnSpc>
            </a:pPr>
            <a:r>
              <a:rPr lang="en-US" sz="8194">
                <a:solidFill>
                  <a:srgbClr val="1D1C1D"/>
                </a:solidFill>
                <a:latin typeface="Arimo Bold"/>
              </a:rPr>
              <a:t>BizWizards Consulting Co</a:t>
            </a:r>
          </a:p>
        </p:txBody>
      </p:sp>
      <p:sp>
        <p:nvSpPr>
          <p:cNvPr name="TextBox 14" id="14"/>
          <p:cNvSpPr txBox="true"/>
          <p:nvPr/>
        </p:nvSpPr>
        <p:spPr>
          <a:xfrm rot="0">
            <a:off x="10402511" y="6515902"/>
            <a:ext cx="7845178" cy="2114550"/>
          </a:xfrm>
          <a:prstGeom prst="rect">
            <a:avLst/>
          </a:prstGeom>
        </p:spPr>
        <p:txBody>
          <a:bodyPr anchor="t" rtlCol="false" tIns="0" lIns="0" bIns="0" rIns="0">
            <a:spAutoFit/>
          </a:bodyPr>
          <a:lstStyle/>
          <a:p>
            <a:pPr algn="ctr">
              <a:lnSpc>
                <a:spcPts val="5520"/>
              </a:lnSpc>
            </a:pPr>
            <a:r>
              <a:rPr lang="en-US" sz="4600">
                <a:solidFill>
                  <a:srgbClr val="1D1C1D"/>
                </a:solidFill>
                <a:latin typeface="Arimo"/>
              </a:rPr>
              <a:t>Increase Parcel Business Through Targeted 3PL Parternership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014890"/>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014890"/>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1538925" y="1107175"/>
            <a:ext cx="152101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Analysis</a:t>
            </a:r>
          </a:p>
        </p:txBody>
      </p:sp>
      <p:sp>
        <p:nvSpPr>
          <p:cNvPr name="Freeform 14" id="14"/>
          <p:cNvSpPr/>
          <p:nvPr/>
        </p:nvSpPr>
        <p:spPr>
          <a:xfrm flipH="false" flipV="false" rot="0">
            <a:off x="1482240" y="3305124"/>
            <a:ext cx="8376026" cy="4855376"/>
          </a:xfrm>
          <a:custGeom>
            <a:avLst/>
            <a:gdLst/>
            <a:ahLst/>
            <a:cxnLst/>
            <a:rect r="r" b="b" t="t" l="l"/>
            <a:pathLst>
              <a:path h="4855376" w="8376026">
                <a:moveTo>
                  <a:pt x="0" y="0"/>
                </a:moveTo>
                <a:lnTo>
                  <a:pt x="8376026" y="0"/>
                </a:lnTo>
                <a:lnTo>
                  <a:pt x="8376026" y="4855376"/>
                </a:lnTo>
                <a:lnTo>
                  <a:pt x="0" y="48553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5" id="15"/>
          <p:cNvGrpSpPr/>
          <p:nvPr/>
        </p:nvGrpSpPr>
        <p:grpSpPr>
          <a:xfrm rot="0">
            <a:off x="2859825" y="4809117"/>
            <a:ext cx="323250" cy="323250"/>
            <a:chOff x="0" y="0"/>
            <a:chExt cx="431000" cy="431000"/>
          </a:xfrm>
        </p:grpSpPr>
        <p:sp>
          <p:nvSpPr>
            <p:cNvPr name="Freeform 16" id="16"/>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014890"/>
            </a:solidFill>
          </p:spPr>
        </p:sp>
        <p:sp>
          <p:nvSpPr>
            <p:cNvPr name="Freeform 17" id="17"/>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014890"/>
            </a:solidFill>
          </p:spPr>
        </p:sp>
      </p:grpSp>
      <p:sp>
        <p:nvSpPr>
          <p:cNvPr name="Freeform 18" id="18"/>
          <p:cNvSpPr/>
          <p:nvPr/>
        </p:nvSpPr>
        <p:spPr>
          <a:xfrm flipH="false" flipV="false" rot="0">
            <a:off x="2048425" y="3925317"/>
            <a:ext cx="902850" cy="902850"/>
          </a:xfrm>
          <a:custGeom>
            <a:avLst/>
            <a:gdLst/>
            <a:ahLst/>
            <a:cxnLst/>
            <a:rect r="r" b="b" t="t" l="l"/>
            <a:pathLst>
              <a:path h="902850" w="902850">
                <a:moveTo>
                  <a:pt x="0" y="0"/>
                </a:moveTo>
                <a:lnTo>
                  <a:pt x="902850" y="0"/>
                </a:lnTo>
                <a:lnTo>
                  <a:pt x="902850" y="902850"/>
                </a:lnTo>
                <a:lnTo>
                  <a:pt x="0" y="9028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9" id="19"/>
          <p:cNvGrpSpPr/>
          <p:nvPr/>
        </p:nvGrpSpPr>
        <p:grpSpPr>
          <a:xfrm rot="0">
            <a:off x="5844525" y="4620667"/>
            <a:ext cx="207450" cy="207450"/>
            <a:chOff x="0" y="0"/>
            <a:chExt cx="276600" cy="276600"/>
          </a:xfrm>
        </p:grpSpPr>
        <p:sp>
          <p:nvSpPr>
            <p:cNvPr name="Freeform 20" id="20"/>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014890"/>
            </a:solidFill>
          </p:spPr>
        </p:sp>
        <p:sp>
          <p:nvSpPr>
            <p:cNvPr name="Freeform 21" id="21"/>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014890"/>
            </a:solidFill>
          </p:spPr>
        </p:sp>
      </p:grpSp>
      <p:grpSp>
        <p:nvGrpSpPr>
          <p:cNvPr name="Group 22" id="22"/>
          <p:cNvGrpSpPr/>
          <p:nvPr/>
        </p:nvGrpSpPr>
        <p:grpSpPr>
          <a:xfrm rot="0">
            <a:off x="5577751" y="4924917"/>
            <a:ext cx="207450" cy="207450"/>
            <a:chOff x="0" y="0"/>
            <a:chExt cx="276600" cy="276600"/>
          </a:xfrm>
        </p:grpSpPr>
        <p:sp>
          <p:nvSpPr>
            <p:cNvPr name="Freeform 23" id="23"/>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014890"/>
            </a:solidFill>
          </p:spPr>
        </p:sp>
        <p:sp>
          <p:nvSpPr>
            <p:cNvPr name="Freeform 24" id="24"/>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014890"/>
            </a:solidFill>
          </p:spPr>
        </p:sp>
      </p:grpSp>
      <p:grpSp>
        <p:nvGrpSpPr>
          <p:cNvPr name="Group 25" id="25"/>
          <p:cNvGrpSpPr/>
          <p:nvPr/>
        </p:nvGrpSpPr>
        <p:grpSpPr>
          <a:xfrm rot="0">
            <a:off x="6142839" y="5048217"/>
            <a:ext cx="323250" cy="323250"/>
            <a:chOff x="0" y="0"/>
            <a:chExt cx="431000" cy="431000"/>
          </a:xfrm>
        </p:grpSpPr>
        <p:sp>
          <p:nvSpPr>
            <p:cNvPr name="Freeform 26" id="26"/>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014890"/>
            </a:solidFill>
          </p:spPr>
        </p:sp>
        <p:sp>
          <p:nvSpPr>
            <p:cNvPr name="Freeform 27" id="27"/>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014890"/>
            </a:solidFill>
          </p:spPr>
        </p:sp>
      </p:grpSp>
      <p:sp>
        <p:nvSpPr>
          <p:cNvPr name="Freeform 28" id="28"/>
          <p:cNvSpPr/>
          <p:nvPr/>
        </p:nvSpPr>
        <p:spPr>
          <a:xfrm flipH="false" flipV="false" rot="0">
            <a:off x="6142825" y="4235517"/>
            <a:ext cx="708450" cy="708450"/>
          </a:xfrm>
          <a:custGeom>
            <a:avLst/>
            <a:gdLst/>
            <a:ahLst/>
            <a:cxnLst/>
            <a:rect r="r" b="b" t="t" l="l"/>
            <a:pathLst>
              <a:path h="708450" w="708450">
                <a:moveTo>
                  <a:pt x="0" y="0"/>
                </a:moveTo>
                <a:lnTo>
                  <a:pt x="708450" y="0"/>
                </a:lnTo>
                <a:lnTo>
                  <a:pt x="708450" y="708450"/>
                </a:lnTo>
                <a:lnTo>
                  <a:pt x="0" y="70845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9" id="29"/>
          <p:cNvGrpSpPr/>
          <p:nvPr/>
        </p:nvGrpSpPr>
        <p:grpSpPr>
          <a:xfrm rot="0">
            <a:off x="8446501" y="7320667"/>
            <a:ext cx="207450" cy="207450"/>
            <a:chOff x="0" y="0"/>
            <a:chExt cx="276600" cy="276600"/>
          </a:xfrm>
        </p:grpSpPr>
        <p:sp>
          <p:nvSpPr>
            <p:cNvPr name="Freeform 30" id="30"/>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014890"/>
            </a:solidFill>
          </p:spPr>
        </p:sp>
        <p:sp>
          <p:nvSpPr>
            <p:cNvPr name="Freeform 31" id="31"/>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014890"/>
            </a:solidFill>
          </p:spPr>
        </p:sp>
      </p:grpSp>
      <p:grpSp>
        <p:nvGrpSpPr>
          <p:cNvPr name="Group 32" id="32"/>
          <p:cNvGrpSpPr/>
          <p:nvPr/>
        </p:nvGrpSpPr>
        <p:grpSpPr>
          <a:xfrm rot="0">
            <a:off x="8576945" y="7016467"/>
            <a:ext cx="323250" cy="323250"/>
            <a:chOff x="0" y="0"/>
            <a:chExt cx="431000" cy="431000"/>
          </a:xfrm>
        </p:grpSpPr>
        <p:sp>
          <p:nvSpPr>
            <p:cNvPr name="Freeform 33" id="33"/>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014890"/>
            </a:solidFill>
          </p:spPr>
        </p:sp>
        <p:sp>
          <p:nvSpPr>
            <p:cNvPr name="Freeform 34" id="34"/>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014890"/>
            </a:solidFill>
          </p:spPr>
        </p:sp>
      </p:grpSp>
      <p:sp>
        <p:nvSpPr>
          <p:cNvPr name="TextBox 35" id="35"/>
          <p:cNvSpPr txBox="true"/>
          <p:nvPr/>
        </p:nvSpPr>
        <p:spPr>
          <a:xfrm rot="0">
            <a:off x="10622325" y="3598600"/>
            <a:ext cx="6126750" cy="1657350"/>
          </a:xfrm>
          <a:prstGeom prst="rect">
            <a:avLst/>
          </a:prstGeom>
        </p:spPr>
        <p:txBody>
          <a:bodyPr anchor="t" rtlCol="false" tIns="0" lIns="0" bIns="0" rIns="0">
            <a:spAutoFit/>
          </a:bodyPr>
          <a:lstStyle/>
          <a:p>
            <a:pPr algn="ctr">
              <a:lnSpc>
                <a:spcPts val="4320"/>
              </a:lnSpc>
            </a:pPr>
            <a:r>
              <a:rPr lang="en-US" sz="3600">
                <a:solidFill>
                  <a:srgbClr val="1D1C1D"/>
                </a:solidFill>
                <a:latin typeface="Arimo Medium"/>
              </a:rPr>
              <a:t>With post offices within 5 km of 91% of canadians, we make returns  abreeze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09646" y="2249688"/>
            <a:ext cx="10468708" cy="6138288"/>
          </a:xfrm>
          <a:custGeom>
            <a:avLst/>
            <a:gdLst/>
            <a:ahLst/>
            <a:cxnLst/>
            <a:rect r="r" b="b" t="t" l="l"/>
            <a:pathLst>
              <a:path h="6138288" w="10468708">
                <a:moveTo>
                  <a:pt x="0" y="0"/>
                </a:moveTo>
                <a:lnTo>
                  <a:pt x="10468708" y="0"/>
                </a:lnTo>
                <a:lnTo>
                  <a:pt x="10468708" y="6138288"/>
                </a:lnTo>
                <a:lnTo>
                  <a:pt x="0" y="6138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927057">
            <a:off x="14487047" y="6955400"/>
            <a:ext cx="2370938" cy="0"/>
          </a:xfrm>
          <a:prstGeom prst="line">
            <a:avLst/>
          </a:prstGeom>
          <a:ln cap="rnd" w="9525">
            <a:solidFill>
              <a:srgbClr val="D11C01"/>
            </a:solidFill>
            <a:prstDash val="solid"/>
            <a:headEnd type="none" len="sm" w="sm"/>
            <a:tailEnd type="none" len="sm" w="sm"/>
          </a:ln>
        </p:spPr>
      </p:sp>
      <p:sp>
        <p:nvSpPr>
          <p:cNvPr name="AutoShape 4" id="4"/>
          <p:cNvSpPr/>
          <p:nvPr/>
        </p:nvSpPr>
        <p:spPr>
          <a:xfrm rot="9989267">
            <a:off x="14314810" y="4480100"/>
            <a:ext cx="2780411" cy="0"/>
          </a:xfrm>
          <a:prstGeom prst="line">
            <a:avLst/>
          </a:prstGeom>
          <a:ln cap="rnd" w="9525">
            <a:solidFill>
              <a:srgbClr val="D11C01"/>
            </a:solidFill>
            <a:prstDash val="solid"/>
            <a:headEnd type="none" len="sm" w="sm"/>
            <a:tailEnd type="none" len="sm" w="sm"/>
          </a:ln>
        </p:spPr>
      </p:sp>
      <p:sp>
        <p:nvSpPr>
          <p:cNvPr name="AutoShape 5" id="5"/>
          <p:cNvSpPr/>
          <p:nvPr/>
        </p:nvSpPr>
        <p:spPr>
          <a:xfrm rot="999997">
            <a:off x="14396512" y="1864850"/>
            <a:ext cx="2800708" cy="0"/>
          </a:xfrm>
          <a:prstGeom prst="line">
            <a:avLst/>
          </a:prstGeom>
          <a:ln cap="rnd" w="9525">
            <a:solidFill>
              <a:srgbClr val="D11C01"/>
            </a:solidFill>
            <a:prstDash val="solid"/>
            <a:headEnd type="none" len="sm" w="sm"/>
            <a:tailEnd type="none" len="sm" w="sm"/>
          </a:ln>
        </p:spPr>
      </p:sp>
      <p:sp>
        <p:nvSpPr>
          <p:cNvPr name="AutoShape 6" id="6"/>
          <p:cNvSpPr/>
          <p:nvPr/>
        </p:nvSpPr>
        <p:spPr>
          <a:xfrm rot="3346380">
            <a:off x="16106875" y="273900"/>
            <a:ext cx="1007782" cy="0"/>
          </a:xfrm>
          <a:prstGeom prst="line">
            <a:avLst/>
          </a:prstGeom>
          <a:ln cap="rnd" w="9525">
            <a:solidFill>
              <a:srgbClr val="014890"/>
            </a:solidFill>
            <a:prstDash val="solid"/>
            <a:headEnd type="none" len="sm" w="sm"/>
            <a:tailEnd type="none" len="sm" w="sm"/>
          </a:ln>
        </p:spPr>
      </p:sp>
      <p:sp>
        <p:nvSpPr>
          <p:cNvPr name="Freeform 7" id="7"/>
          <p:cNvSpPr/>
          <p:nvPr/>
        </p:nvSpPr>
        <p:spPr>
          <a:xfrm flipH="false" flipV="false" rot="0">
            <a:off x="14814116" y="25704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38890" y="55089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024291" y="355725"/>
            <a:ext cx="350625" cy="351250"/>
          </a:xfrm>
          <a:custGeom>
            <a:avLst/>
            <a:gdLst/>
            <a:ahLst/>
            <a:cxnLst/>
            <a:rect r="r" b="b" t="t" l="l"/>
            <a:pathLst>
              <a:path h="351250" w="350625">
                <a:moveTo>
                  <a:pt x="0" y="0"/>
                </a:moveTo>
                <a:lnTo>
                  <a:pt x="350625" y="0"/>
                </a:lnTo>
                <a:lnTo>
                  <a:pt x="350625" y="351250"/>
                </a:lnTo>
                <a:lnTo>
                  <a:pt x="0" y="3512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103089" y="776012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666117" y="498275"/>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12" id="12"/>
          <p:cNvSpPr/>
          <p:nvPr/>
        </p:nvSpPr>
        <p:spPr>
          <a:xfrm flipH="true">
            <a:off x="1067450" y="4867703"/>
            <a:ext cx="3364050" cy="271050"/>
          </a:xfrm>
          <a:prstGeom prst="line">
            <a:avLst/>
          </a:prstGeom>
          <a:ln cap="rnd" w="9525">
            <a:solidFill>
              <a:srgbClr val="D11C01"/>
            </a:solidFill>
            <a:prstDash val="solid"/>
            <a:headEnd type="none" len="sm" w="sm"/>
            <a:tailEnd type="none" len="sm" w="sm"/>
          </a:ln>
        </p:spPr>
      </p:sp>
      <p:sp>
        <p:nvSpPr>
          <p:cNvPr name="AutoShape 13" id="13"/>
          <p:cNvSpPr/>
          <p:nvPr/>
        </p:nvSpPr>
        <p:spPr>
          <a:xfrm rot="2514251">
            <a:off x="1396376" y="7851400"/>
            <a:ext cx="2254648" cy="0"/>
          </a:xfrm>
          <a:prstGeom prst="line">
            <a:avLst/>
          </a:prstGeom>
          <a:ln cap="rnd" w="9525">
            <a:solidFill>
              <a:srgbClr val="D11C01"/>
            </a:solidFill>
            <a:prstDash val="solid"/>
            <a:headEnd type="none" len="sm" w="sm"/>
            <a:tailEnd type="none" len="sm" w="sm"/>
          </a:ln>
        </p:spPr>
      </p:sp>
      <p:sp>
        <p:nvSpPr>
          <p:cNvPr name="AutoShape 14" id="14"/>
          <p:cNvSpPr/>
          <p:nvPr/>
        </p:nvSpPr>
        <p:spPr>
          <a:xfrm rot="7436612">
            <a:off x="1564533" y="9490500"/>
            <a:ext cx="2887035" cy="0"/>
          </a:xfrm>
          <a:prstGeom prst="line">
            <a:avLst/>
          </a:prstGeom>
          <a:ln cap="rnd" w="9525">
            <a:solidFill>
              <a:srgbClr val="D11C01"/>
            </a:solidFill>
            <a:prstDash val="solid"/>
            <a:headEnd type="none" len="sm" w="sm"/>
            <a:tailEnd type="none" len="sm" w="sm"/>
          </a:ln>
        </p:spPr>
      </p:sp>
      <p:sp>
        <p:nvSpPr>
          <p:cNvPr name="Freeform 15" id="15"/>
          <p:cNvSpPr/>
          <p:nvPr/>
        </p:nvSpPr>
        <p:spPr>
          <a:xfrm flipH="false" flipV="false" rot="0">
            <a:off x="1242400" y="81246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2965100" y="67021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3190250" y="95806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5400000">
            <a:off x="2754234" y="3377486"/>
            <a:ext cx="577228" cy="576674"/>
            <a:chOff x="0" y="0"/>
            <a:chExt cx="769637" cy="768899"/>
          </a:xfrm>
        </p:grpSpPr>
        <p:sp>
          <p:nvSpPr>
            <p:cNvPr name="Freeform 19" id="19"/>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014890"/>
            </a:solidFill>
          </p:spPr>
        </p:sp>
      </p:grpSp>
      <p:sp>
        <p:nvSpPr>
          <p:cNvPr name="Freeform 20" id="20"/>
          <p:cNvSpPr/>
          <p:nvPr/>
        </p:nvSpPr>
        <p:spPr>
          <a:xfrm flipH="false" flipV="false" rot="0">
            <a:off x="2749475" y="337269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1" id="21"/>
          <p:cNvGrpSpPr/>
          <p:nvPr/>
        </p:nvGrpSpPr>
        <p:grpSpPr>
          <a:xfrm rot="5400000">
            <a:off x="2827220" y="3450478"/>
            <a:ext cx="431252" cy="430674"/>
            <a:chOff x="0" y="0"/>
            <a:chExt cx="575003" cy="574232"/>
          </a:xfrm>
        </p:grpSpPr>
        <p:sp>
          <p:nvSpPr>
            <p:cNvPr name="Freeform 22" id="22"/>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3" id="23"/>
          <p:cNvSpPr/>
          <p:nvPr/>
        </p:nvSpPr>
        <p:spPr>
          <a:xfrm flipH="false" flipV="false" rot="0">
            <a:off x="2822447" y="3445705"/>
            <a:ext cx="440800" cy="440246"/>
          </a:xfrm>
          <a:custGeom>
            <a:avLst/>
            <a:gdLst/>
            <a:ahLst/>
            <a:cxnLst/>
            <a:rect r="r" b="b" t="t" l="l"/>
            <a:pathLst>
              <a:path h="440246" w="440800">
                <a:moveTo>
                  <a:pt x="0" y="0"/>
                </a:moveTo>
                <a:lnTo>
                  <a:pt x="440800" y="0"/>
                </a:lnTo>
                <a:lnTo>
                  <a:pt x="440800" y="440246"/>
                </a:lnTo>
                <a:lnTo>
                  <a:pt x="0" y="44024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24" id="24"/>
          <p:cNvGrpSpPr/>
          <p:nvPr/>
        </p:nvGrpSpPr>
        <p:grpSpPr>
          <a:xfrm rot="5400000">
            <a:off x="2906678" y="3529364"/>
            <a:ext cx="272354" cy="272354"/>
            <a:chOff x="0" y="0"/>
            <a:chExt cx="363139" cy="363139"/>
          </a:xfrm>
        </p:grpSpPr>
        <p:sp>
          <p:nvSpPr>
            <p:cNvPr name="Freeform 25" id="25"/>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014890"/>
            </a:solidFill>
          </p:spPr>
        </p:sp>
      </p:grpSp>
      <p:sp>
        <p:nvSpPr>
          <p:cNvPr name="Freeform 26" id="26"/>
          <p:cNvSpPr/>
          <p:nvPr/>
        </p:nvSpPr>
        <p:spPr>
          <a:xfrm flipH="false" flipV="false" rot="0">
            <a:off x="2902169" y="3524881"/>
            <a:ext cx="281348" cy="281902"/>
          </a:xfrm>
          <a:custGeom>
            <a:avLst/>
            <a:gdLst/>
            <a:ahLst/>
            <a:cxnLst/>
            <a:rect r="r" b="b" t="t" l="l"/>
            <a:pathLst>
              <a:path h="281902" w="281348">
                <a:moveTo>
                  <a:pt x="0" y="0"/>
                </a:moveTo>
                <a:lnTo>
                  <a:pt x="281348" y="0"/>
                </a:lnTo>
                <a:lnTo>
                  <a:pt x="281348" y="281902"/>
                </a:lnTo>
                <a:lnTo>
                  <a:pt x="0" y="28190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7" id="27"/>
          <p:cNvSpPr/>
          <p:nvPr/>
        </p:nvSpPr>
        <p:spPr>
          <a:xfrm flipH="false" flipV="false" rot="0">
            <a:off x="3550251" y="28827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8" id="28"/>
          <p:cNvSpPr/>
          <p:nvPr/>
        </p:nvSpPr>
        <p:spPr>
          <a:xfrm flipH="false" flipV="false" rot="0">
            <a:off x="3787051" y="89761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9" id="29"/>
          <p:cNvSpPr/>
          <p:nvPr/>
        </p:nvSpPr>
        <p:spPr>
          <a:xfrm flipH="false" flipV="false" rot="0">
            <a:off x="965201" y="81335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30" id="30"/>
          <p:cNvSpPr txBox="true"/>
          <p:nvPr/>
        </p:nvSpPr>
        <p:spPr>
          <a:xfrm rot="0">
            <a:off x="6041441" y="4645787"/>
            <a:ext cx="6205117" cy="2457450"/>
          </a:xfrm>
          <a:prstGeom prst="rect">
            <a:avLst/>
          </a:prstGeom>
        </p:spPr>
        <p:txBody>
          <a:bodyPr anchor="t" rtlCol="false" tIns="0" lIns="0" bIns="0" rIns="0">
            <a:spAutoFit/>
          </a:bodyPr>
          <a:lstStyle/>
          <a:p>
            <a:pPr algn="ctr">
              <a:lnSpc>
                <a:spcPts val="3840"/>
              </a:lnSpc>
            </a:pPr>
            <a:r>
              <a:rPr lang="en-US" sz="3200">
                <a:solidFill>
                  <a:srgbClr val="1D1C1D"/>
                </a:solidFill>
                <a:latin typeface="Arimo"/>
              </a:rPr>
              <a:t>of canadian apartment and condo residents prefer to have canada post deliver their online orders- 8 point higher than the canadian market average (50%)</a:t>
            </a:r>
          </a:p>
        </p:txBody>
      </p:sp>
      <p:sp>
        <p:nvSpPr>
          <p:cNvPr name="TextBox 31" id="31"/>
          <p:cNvSpPr txBox="true"/>
          <p:nvPr/>
        </p:nvSpPr>
        <p:spPr>
          <a:xfrm rot="0">
            <a:off x="4637395" y="2624489"/>
            <a:ext cx="9013210" cy="1771650"/>
          </a:xfrm>
          <a:prstGeom prst="rect">
            <a:avLst/>
          </a:prstGeom>
        </p:spPr>
        <p:txBody>
          <a:bodyPr anchor="t" rtlCol="false" tIns="0" lIns="0" bIns="0" rIns="0">
            <a:spAutoFit/>
          </a:bodyPr>
          <a:lstStyle/>
          <a:p>
            <a:pPr algn="ctr">
              <a:lnSpc>
                <a:spcPts val="13679"/>
              </a:lnSpc>
            </a:pPr>
            <a:r>
              <a:rPr lang="en-US" sz="11400">
                <a:solidFill>
                  <a:srgbClr val="1D1C1D"/>
                </a:solidFill>
                <a:latin typeface="Arimo"/>
              </a:rPr>
              <a:t>58%</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276390">
            <a:off x="3276874" y="1172250"/>
            <a:ext cx="3374952" cy="0"/>
          </a:xfrm>
          <a:prstGeom prst="line">
            <a:avLst/>
          </a:prstGeom>
          <a:ln cap="rnd" w="9525">
            <a:solidFill>
              <a:srgbClr val="014890"/>
            </a:solidFill>
            <a:prstDash val="solid"/>
            <a:headEnd type="none" len="sm" w="sm"/>
            <a:tailEnd type="none" len="sm" w="sm"/>
          </a:ln>
        </p:spPr>
      </p:sp>
      <p:sp>
        <p:nvSpPr>
          <p:cNvPr name="AutoShape 3" id="3"/>
          <p:cNvSpPr/>
          <p:nvPr/>
        </p:nvSpPr>
        <p:spPr>
          <a:xfrm rot="8285748">
            <a:off x="1308276" y="1802750"/>
            <a:ext cx="2254648" cy="0"/>
          </a:xfrm>
          <a:prstGeom prst="line">
            <a:avLst/>
          </a:prstGeom>
          <a:ln cap="rnd" w="9525">
            <a:solidFill>
              <a:srgbClr val="014890"/>
            </a:solidFill>
            <a:prstDash val="solid"/>
            <a:headEnd type="none" len="sm" w="sm"/>
            <a:tailEnd type="none" len="sm" w="sm"/>
          </a:ln>
        </p:spPr>
      </p:sp>
      <p:sp>
        <p:nvSpPr>
          <p:cNvPr name="AutoShape 4" id="4"/>
          <p:cNvSpPr/>
          <p:nvPr/>
        </p:nvSpPr>
        <p:spPr>
          <a:xfrm rot="3363387">
            <a:off x="-647017" y="1318400"/>
            <a:ext cx="2887035" cy="0"/>
          </a:xfrm>
          <a:prstGeom prst="line">
            <a:avLst/>
          </a:prstGeom>
          <a:ln cap="rnd" w="9525">
            <a:solidFill>
              <a:srgbClr val="014890"/>
            </a:solidFill>
            <a:prstDash val="solid"/>
            <a:headEnd type="none" len="sm" w="sm"/>
            <a:tailEnd type="none" len="sm" w="sm"/>
          </a:ln>
        </p:spPr>
      </p:sp>
      <p:sp>
        <p:nvSpPr>
          <p:cNvPr name="Freeform 5" id="5"/>
          <p:cNvSpPr/>
          <p:nvPr/>
        </p:nvSpPr>
        <p:spPr>
          <a:xfrm flipH="false" flipV="false" rot="0">
            <a:off x="998800" y="1919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000800" y="776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6332562" y="995264"/>
            <a:ext cx="577228" cy="576674"/>
            <a:chOff x="0" y="0"/>
            <a:chExt cx="769637" cy="768899"/>
          </a:xfrm>
        </p:grpSpPr>
        <p:sp>
          <p:nvSpPr>
            <p:cNvPr name="Freeform 8" id="8"/>
            <p:cNvSpPr/>
            <p:nvPr/>
          </p:nvSpPr>
          <p:spPr>
            <a:xfrm flipH="false" flipV="false" rot="0">
              <a:off x="0" y="0"/>
              <a:ext cx="769620" cy="768858"/>
            </a:xfrm>
            <a:custGeom>
              <a:avLst/>
              <a:gdLst/>
              <a:ahLst/>
              <a:cxnLst/>
              <a:rect r="r" b="b" t="t" l="l"/>
              <a:pathLst>
                <a:path h="768858" w="769620">
                  <a:moveTo>
                    <a:pt x="384810" y="0"/>
                  </a:moveTo>
                  <a:cubicBezTo>
                    <a:pt x="597408" y="0"/>
                    <a:pt x="769620" y="172212"/>
                    <a:pt x="769620" y="384048"/>
                  </a:cubicBezTo>
                  <a:cubicBezTo>
                    <a:pt x="769620" y="596646"/>
                    <a:pt x="597408" y="768858"/>
                    <a:pt x="384810" y="768858"/>
                  </a:cubicBezTo>
                  <a:cubicBezTo>
                    <a:pt x="172212" y="768858"/>
                    <a:pt x="0" y="596646"/>
                    <a:pt x="0" y="384048"/>
                  </a:cubicBezTo>
                  <a:cubicBezTo>
                    <a:pt x="0" y="172212"/>
                    <a:pt x="172212" y="0"/>
                    <a:pt x="384810" y="0"/>
                  </a:cubicBezTo>
                  <a:close/>
                </a:path>
              </a:pathLst>
            </a:custGeom>
            <a:solidFill>
              <a:srgbClr val="014890"/>
            </a:solidFill>
          </p:spPr>
        </p:sp>
      </p:grpSp>
      <p:sp>
        <p:nvSpPr>
          <p:cNvPr name="Freeform 9" id="9"/>
          <p:cNvSpPr/>
          <p:nvPr/>
        </p:nvSpPr>
        <p:spPr>
          <a:xfrm flipH="false" flipV="false" rot="0">
            <a:off x="6328078" y="9902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6405560" y="1068268"/>
            <a:ext cx="431252" cy="430674"/>
            <a:chOff x="0" y="0"/>
            <a:chExt cx="575003" cy="574232"/>
          </a:xfrm>
        </p:grpSpPr>
        <p:sp>
          <p:nvSpPr>
            <p:cNvPr name="Freeform 11" id="11"/>
            <p:cNvSpPr/>
            <p:nvPr/>
          </p:nvSpPr>
          <p:spPr>
            <a:xfrm flipH="false" flipV="false" rot="0">
              <a:off x="0" y="0"/>
              <a:ext cx="575056" cy="574294"/>
            </a:xfrm>
            <a:custGeom>
              <a:avLst/>
              <a:gdLst/>
              <a:ahLst/>
              <a:cxnLst/>
              <a:rect r="r" b="b" t="t" l="l"/>
              <a:pathLst>
                <a:path h="574294" w="575056">
                  <a:moveTo>
                    <a:pt x="287528" y="0"/>
                  </a:moveTo>
                  <a:cubicBezTo>
                    <a:pt x="446278" y="0"/>
                    <a:pt x="575056" y="128016"/>
                    <a:pt x="575056" y="286766"/>
                  </a:cubicBezTo>
                  <a:cubicBezTo>
                    <a:pt x="575056" y="445516"/>
                    <a:pt x="446151" y="574294"/>
                    <a:pt x="287528" y="574294"/>
                  </a:cubicBezTo>
                  <a:cubicBezTo>
                    <a:pt x="128905" y="574294"/>
                    <a:pt x="0" y="445516"/>
                    <a:pt x="0" y="286766"/>
                  </a:cubicBezTo>
                  <a:cubicBezTo>
                    <a:pt x="0" y="128016"/>
                    <a:pt x="128778" y="0"/>
                    <a:pt x="287528" y="0"/>
                  </a:cubicBezTo>
                  <a:close/>
                </a:path>
              </a:pathLst>
            </a:custGeom>
            <a:solidFill>
              <a:srgbClr val="FFFFFF"/>
            </a:solidFill>
          </p:spPr>
        </p:sp>
      </p:grpSp>
      <p:sp>
        <p:nvSpPr>
          <p:cNvPr name="Freeform 12" id="12"/>
          <p:cNvSpPr/>
          <p:nvPr/>
        </p:nvSpPr>
        <p:spPr>
          <a:xfrm flipH="false" flipV="false" rot="0">
            <a:off x="6401050" y="106320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6485282" y="1147418"/>
            <a:ext cx="272354" cy="272354"/>
            <a:chOff x="0" y="0"/>
            <a:chExt cx="363139" cy="363139"/>
          </a:xfrm>
        </p:grpSpPr>
        <p:sp>
          <p:nvSpPr>
            <p:cNvPr name="Freeform 14" id="14"/>
            <p:cNvSpPr/>
            <p:nvPr/>
          </p:nvSpPr>
          <p:spPr>
            <a:xfrm flipH="false" flipV="false" rot="0">
              <a:off x="0" y="0"/>
              <a:ext cx="363093" cy="363220"/>
            </a:xfrm>
            <a:custGeom>
              <a:avLst/>
              <a:gdLst/>
              <a:ahLst/>
              <a:cxnLst/>
              <a:rect r="r" b="b" t="t" l="l"/>
              <a:pathLst>
                <a:path h="363220" w="363093">
                  <a:moveTo>
                    <a:pt x="181229" y="0"/>
                  </a:moveTo>
                  <a:cubicBezTo>
                    <a:pt x="281559" y="0"/>
                    <a:pt x="363093" y="81661"/>
                    <a:pt x="363093" y="181229"/>
                  </a:cubicBezTo>
                  <a:cubicBezTo>
                    <a:pt x="363093" y="281559"/>
                    <a:pt x="281559" y="363220"/>
                    <a:pt x="181229" y="363220"/>
                  </a:cubicBezTo>
                  <a:cubicBezTo>
                    <a:pt x="80899" y="363220"/>
                    <a:pt x="0" y="281559"/>
                    <a:pt x="0" y="181229"/>
                  </a:cubicBezTo>
                  <a:cubicBezTo>
                    <a:pt x="0" y="81661"/>
                    <a:pt x="80899" y="0"/>
                    <a:pt x="181229" y="0"/>
                  </a:cubicBezTo>
                  <a:close/>
                </a:path>
              </a:pathLst>
            </a:custGeom>
            <a:solidFill>
              <a:srgbClr val="014890"/>
            </a:solidFill>
          </p:spPr>
        </p:sp>
      </p:grpSp>
      <p:sp>
        <p:nvSpPr>
          <p:cNvPr name="Freeform 15" id="15"/>
          <p:cNvSpPr/>
          <p:nvPr/>
        </p:nvSpPr>
        <p:spPr>
          <a:xfrm flipH="false" flipV="false" rot="0">
            <a:off x="6480218" y="114293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7054224" y="722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960824" y="4854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803424" y="33072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19" id="19"/>
          <p:cNvSpPr/>
          <p:nvPr/>
        </p:nvSpPr>
        <p:spPr>
          <a:xfrm rot="1519839">
            <a:off x="1449177" y="8967500"/>
            <a:ext cx="2581446" cy="0"/>
          </a:xfrm>
          <a:prstGeom prst="line">
            <a:avLst/>
          </a:prstGeom>
          <a:ln cap="rnd" w="9525">
            <a:solidFill>
              <a:srgbClr val="014890"/>
            </a:solidFill>
            <a:prstDash val="solid"/>
            <a:headEnd type="none" len="sm" w="sm"/>
            <a:tailEnd type="none" len="sm" w="sm"/>
          </a:ln>
        </p:spPr>
      </p:sp>
      <p:sp>
        <p:nvSpPr>
          <p:cNvPr name="AutoShape 20" id="20"/>
          <p:cNvSpPr/>
          <p:nvPr/>
        </p:nvSpPr>
        <p:spPr>
          <a:xfrm rot="8006087">
            <a:off x="-373533" y="9277250"/>
            <a:ext cx="2329867" cy="0"/>
          </a:xfrm>
          <a:prstGeom prst="line">
            <a:avLst/>
          </a:prstGeom>
          <a:ln cap="rnd" w="9525">
            <a:solidFill>
              <a:srgbClr val="014890"/>
            </a:solidFill>
            <a:prstDash val="solid"/>
            <a:headEnd type="none" len="sm" w="sm"/>
            <a:tailEnd type="none" len="sm" w="sm"/>
          </a:ln>
        </p:spPr>
      </p:sp>
      <p:sp>
        <p:nvSpPr>
          <p:cNvPr name="Freeform 21" id="21"/>
          <p:cNvSpPr/>
          <p:nvPr/>
        </p:nvSpPr>
        <p:spPr>
          <a:xfrm flipH="false" flipV="false" rot="0">
            <a:off x="998800" y="7881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2" id="22"/>
          <p:cNvSpPr/>
          <p:nvPr/>
        </p:nvSpPr>
        <p:spPr>
          <a:xfrm flipH="false" flipV="false" rot="0">
            <a:off x="3639150" y="91735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3" id="23"/>
          <p:cNvSpPr/>
          <p:nvPr/>
        </p:nvSpPr>
        <p:spPr>
          <a:xfrm flipH="false" flipV="false" rot="0">
            <a:off x="425050" y="92911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4" id="24"/>
          <p:cNvSpPr/>
          <p:nvPr/>
        </p:nvSpPr>
        <p:spPr>
          <a:xfrm flipH="false" flipV="false" rot="0">
            <a:off x="960824" y="97046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5" id="25"/>
          <p:cNvSpPr/>
          <p:nvPr/>
        </p:nvSpPr>
        <p:spPr>
          <a:xfrm flipH="false" flipV="false" rot="0">
            <a:off x="2108224" y="7797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6" id="26"/>
          <p:cNvSpPr/>
          <p:nvPr/>
        </p:nvSpPr>
        <p:spPr>
          <a:xfrm flipH="false" flipV="false" rot="0">
            <a:off x="8710819" y="1254705"/>
            <a:ext cx="7777937" cy="7777937"/>
          </a:xfrm>
          <a:custGeom>
            <a:avLst/>
            <a:gdLst/>
            <a:ahLst/>
            <a:cxnLst/>
            <a:rect r="r" b="b" t="t" l="l"/>
            <a:pathLst>
              <a:path h="7777937" w="7777937">
                <a:moveTo>
                  <a:pt x="0" y="0"/>
                </a:moveTo>
                <a:lnTo>
                  <a:pt x="7777936" y="0"/>
                </a:lnTo>
                <a:lnTo>
                  <a:pt x="7777936" y="7777936"/>
                </a:lnTo>
                <a:lnTo>
                  <a:pt x="0" y="777793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7" id="27"/>
          <p:cNvSpPr/>
          <p:nvPr/>
        </p:nvSpPr>
        <p:spPr>
          <a:xfrm flipH="false" flipV="false" rot="0">
            <a:off x="9436306" y="1990500"/>
            <a:ext cx="6289200" cy="6306000"/>
          </a:xfrm>
          <a:custGeom>
            <a:avLst/>
            <a:gdLst/>
            <a:ahLst/>
            <a:cxnLst/>
            <a:rect r="r" b="b" t="t" l="l"/>
            <a:pathLst>
              <a:path h="6306000" w="6289200">
                <a:moveTo>
                  <a:pt x="0" y="0"/>
                </a:moveTo>
                <a:lnTo>
                  <a:pt x="6289200" y="0"/>
                </a:lnTo>
                <a:lnTo>
                  <a:pt x="6289200" y="6306000"/>
                </a:lnTo>
                <a:lnTo>
                  <a:pt x="0" y="6306000"/>
                </a:lnTo>
                <a:lnTo>
                  <a:pt x="0" y="0"/>
                </a:lnTo>
                <a:close/>
              </a:path>
            </a:pathLst>
          </a:custGeom>
          <a:blipFill>
            <a:blip r:embed="rId24"/>
            <a:stretch>
              <a:fillRect l="-56079" t="0" r="-4349" b="0"/>
            </a:stretch>
          </a:blipFill>
        </p:spPr>
      </p:sp>
      <p:sp>
        <p:nvSpPr>
          <p:cNvPr name="TextBox 28" id="28"/>
          <p:cNvSpPr txBox="true"/>
          <p:nvPr/>
        </p:nvSpPr>
        <p:spPr>
          <a:xfrm rot="0">
            <a:off x="1700769" y="4040871"/>
            <a:ext cx="6400950" cy="2876550"/>
          </a:xfrm>
          <a:prstGeom prst="rect">
            <a:avLst/>
          </a:prstGeom>
        </p:spPr>
        <p:txBody>
          <a:bodyPr anchor="t" rtlCol="false" tIns="0" lIns="0" bIns="0" rIns="0">
            <a:spAutoFit/>
          </a:bodyPr>
          <a:lstStyle/>
          <a:p>
            <a:pPr algn="l">
              <a:lnSpc>
                <a:spcPts val="4560"/>
              </a:lnSpc>
            </a:pPr>
            <a:r>
              <a:rPr lang="en-US" sz="3800">
                <a:solidFill>
                  <a:srgbClr val="D11C01"/>
                </a:solidFill>
                <a:latin typeface="Arimo"/>
              </a:rPr>
              <a:t>Canada Post’s values are founded on three principles: we matter as individuals, we matter to one another, and we matter to our country.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09646" y="2249688"/>
            <a:ext cx="10468708" cy="6138288"/>
          </a:xfrm>
          <a:custGeom>
            <a:avLst/>
            <a:gdLst/>
            <a:ahLst/>
            <a:cxnLst/>
            <a:rect r="r" b="b" t="t" l="l"/>
            <a:pathLst>
              <a:path h="6138288" w="10468708">
                <a:moveTo>
                  <a:pt x="0" y="0"/>
                </a:moveTo>
                <a:lnTo>
                  <a:pt x="10468708" y="0"/>
                </a:lnTo>
                <a:lnTo>
                  <a:pt x="10468708" y="6138288"/>
                </a:lnTo>
                <a:lnTo>
                  <a:pt x="0" y="6138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927057">
            <a:off x="14487047" y="6955400"/>
            <a:ext cx="2370938" cy="0"/>
          </a:xfrm>
          <a:prstGeom prst="line">
            <a:avLst/>
          </a:prstGeom>
          <a:ln cap="rnd" w="9525">
            <a:solidFill>
              <a:srgbClr val="D11C01"/>
            </a:solidFill>
            <a:prstDash val="solid"/>
            <a:headEnd type="none" len="sm" w="sm"/>
            <a:tailEnd type="none" len="sm" w="sm"/>
          </a:ln>
        </p:spPr>
      </p:sp>
      <p:sp>
        <p:nvSpPr>
          <p:cNvPr name="AutoShape 4" id="4"/>
          <p:cNvSpPr/>
          <p:nvPr/>
        </p:nvSpPr>
        <p:spPr>
          <a:xfrm rot="9989267">
            <a:off x="14314810" y="4480100"/>
            <a:ext cx="2780411" cy="0"/>
          </a:xfrm>
          <a:prstGeom prst="line">
            <a:avLst/>
          </a:prstGeom>
          <a:ln cap="rnd" w="9525">
            <a:solidFill>
              <a:srgbClr val="D11C01"/>
            </a:solidFill>
            <a:prstDash val="solid"/>
            <a:headEnd type="none" len="sm" w="sm"/>
            <a:tailEnd type="none" len="sm" w="sm"/>
          </a:ln>
        </p:spPr>
      </p:sp>
      <p:sp>
        <p:nvSpPr>
          <p:cNvPr name="AutoShape 5" id="5"/>
          <p:cNvSpPr/>
          <p:nvPr/>
        </p:nvSpPr>
        <p:spPr>
          <a:xfrm rot="999997">
            <a:off x="14396512" y="1864850"/>
            <a:ext cx="2800708" cy="0"/>
          </a:xfrm>
          <a:prstGeom prst="line">
            <a:avLst/>
          </a:prstGeom>
          <a:ln cap="rnd" w="9525">
            <a:solidFill>
              <a:srgbClr val="D11C01"/>
            </a:solidFill>
            <a:prstDash val="solid"/>
            <a:headEnd type="none" len="sm" w="sm"/>
            <a:tailEnd type="none" len="sm" w="sm"/>
          </a:ln>
        </p:spPr>
      </p:sp>
      <p:sp>
        <p:nvSpPr>
          <p:cNvPr name="AutoShape 6" id="6"/>
          <p:cNvSpPr/>
          <p:nvPr/>
        </p:nvSpPr>
        <p:spPr>
          <a:xfrm rot="3346380">
            <a:off x="16106875" y="273900"/>
            <a:ext cx="1007782" cy="0"/>
          </a:xfrm>
          <a:prstGeom prst="line">
            <a:avLst/>
          </a:prstGeom>
          <a:ln cap="rnd" w="9525">
            <a:solidFill>
              <a:srgbClr val="014890"/>
            </a:solidFill>
            <a:prstDash val="solid"/>
            <a:headEnd type="none" len="sm" w="sm"/>
            <a:tailEnd type="none" len="sm" w="sm"/>
          </a:ln>
        </p:spPr>
      </p:sp>
      <p:sp>
        <p:nvSpPr>
          <p:cNvPr name="Freeform 7" id="7"/>
          <p:cNvSpPr/>
          <p:nvPr/>
        </p:nvSpPr>
        <p:spPr>
          <a:xfrm flipH="false" flipV="false" rot="0">
            <a:off x="14814116" y="25704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738890" y="55089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024291" y="355725"/>
            <a:ext cx="350625" cy="351250"/>
          </a:xfrm>
          <a:custGeom>
            <a:avLst/>
            <a:gdLst/>
            <a:ahLst/>
            <a:cxnLst/>
            <a:rect r="r" b="b" t="t" l="l"/>
            <a:pathLst>
              <a:path h="351250" w="350625">
                <a:moveTo>
                  <a:pt x="0" y="0"/>
                </a:moveTo>
                <a:lnTo>
                  <a:pt x="350625" y="0"/>
                </a:lnTo>
                <a:lnTo>
                  <a:pt x="350625" y="351250"/>
                </a:lnTo>
                <a:lnTo>
                  <a:pt x="0" y="3512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103089" y="776012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666117" y="498275"/>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12" id="12"/>
          <p:cNvSpPr/>
          <p:nvPr/>
        </p:nvSpPr>
        <p:spPr>
          <a:xfrm flipH="true">
            <a:off x="1067450" y="4867703"/>
            <a:ext cx="3364050" cy="271050"/>
          </a:xfrm>
          <a:prstGeom prst="line">
            <a:avLst/>
          </a:prstGeom>
          <a:ln cap="rnd" w="9525">
            <a:solidFill>
              <a:srgbClr val="D11C01"/>
            </a:solidFill>
            <a:prstDash val="solid"/>
            <a:headEnd type="none" len="sm" w="sm"/>
            <a:tailEnd type="none" len="sm" w="sm"/>
          </a:ln>
        </p:spPr>
      </p:sp>
      <p:sp>
        <p:nvSpPr>
          <p:cNvPr name="AutoShape 13" id="13"/>
          <p:cNvSpPr/>
          <p:nvPr/>
        </p:nvSpPr>
        <p:spPr>
          <a:xfrm rot="2514251">
            <a:off x="1396376" y="7851400"/>
            <a:ext cx="2254648" cy="0"/>
          </a:xfrm>
          <a:prstGeom prst="line">
            <a:avLst/>
          </a:prstGeom>
          <a:ln cap="rnd" w="9525">
            <a:solidFill>
              <a:srgbClr val="D11C01"/>
            </a:solidFill>
            <a:prstDash val="solid"/>
            <a:headEnd type="none" len="sm" w="sm"/>
            <a:tailEnd type="none" len="sm" w="sm"/>
          </a:ln>
        </p:spPr>
      </p:sp>
      <p:sp>
        <p:nvSpPr>
          <p:cNvPr name="AutoShape 14" id="14"/>
          <p:cNvSpPr/>
          <p:nvPr/>
        </p:nvSpPr>
        <p:spPr>
          <a:xfrm rot="7436612">
            <a:off x="1564533" y="9490500"/>
            <a:ext cx="2887035" cy="0"/>
          </a:xfrm>
          <a:prstGeom prst="line">
            <a:avLst/>
          </a:prstGeom>
          <a:ln cap="rnd" w="9525">
            <a:solidFill>
              <a:srgbClr val="D11C01"/>
            </a:solidFill>
            <a:prstDash val="solid"/>
            <a:headEnd type="none" len="sm" w="sm"/>
            <a:tailEnd type="none" len="sm" w="sm"/>
          </a:ln>
        </p:spPr>
      </p:sp>
      <p:sp>
        <p:nvSpPr>
          <p:cNvPr name="Freeform 15" id="15"/>
          <p:cNvSpPr/>
          <p:nvPr/>
        </p:nvSpPr>
        <p:spPr>
          <a:xfrm flipH="false" flipV="false" rot="0">
            <a:off x="1242400" y="81246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2965100" y="67021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3190250" y="95806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5400000">
            <a:off x="2754234" y="3377486"/>
            <a:ext cx="577228" cy="576674"/>
            <a:chOff x="0" y="0"/>
            <a:chExt cx="769637" cy="768899"/>
          </a:xfrm>
        </p:grpSpPr>
        <p:sp>
          <p:nvSpPr>
            <p:cNvPr name="Freeform 19" id="19"/>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014890"/>
            </a:solidFill>
          </p:spPr>
        </p:sp>
      </p:grpSp>
      <p:sp>
        <p:nvSpPr>
          <p:cNvPr name="Freeform 20" id="20"/>
          <p:cNvSpPr/>
          <p:nvPr/>
        </p:nvSpPr>
        <p:spPr>
          <a:xfrm flipH="false" flipV="false" rot="0">
            <a:off x="2749475" y="337269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1" id="21"/>
          <p:cNvGrpSpPr/>
          <p:nvPr/>
        </p:nvGrpSpPr>
        <p:grpSpPr>
          <a:xfrm rot="5400000">
            <a:off x="2827220" y="3450478"/>
            <a:ext cx="431252" cy="430674"/>
            <a:chOff x="0" y="0"/>
            <a:chExt cx="575003" cy="574232"/>
          </a:xfrm>
        </p:grpSpPr>
        <p:sp>
          <p:nvSpPr>
            <p:cNvPr name="Freeform 22" id="22"/>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3" id="23"/>
          <p:cNvSpPr/>
          <p:nvPr/>
        </p:nvSpPr>
        <p:spPr>
          <a:xfrm flipH="false" flipV="false" rot="0">
            <a:off x="2822447" y="3445705"/>
            <a:ext cx="440800" cy="440246"/>
          </a:xfrm>
          <a:custGeom>
            <a:avLst/>
            <a:gdLst/>
            <a:ahLst/>
            <a:cxnLst/>
            <a:rect r="r" b="b" t="t" l="l"/>
            <a:pathLst>
              <a:path h="440246" w="440800">
                <a:moveTo>
                  <a:pt x="0" y="0"/>
                </a:moveTo>
                <a:lnTo>
                  <a:pt x="440800" y="0"/>
                </a:lnTo>
                <a:lnTo>
                  <a:pt x="440800" y="440246"/>
                </a:lnTo>
                <a:lnTo>
                  <a:pt x="0" y="44024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24" id="24"/>
          <p:cNvGrpSpPr/>
          <p:nvPr/>
        </p:nvGrpSpPr>
        <p:grpSpPr>
          <a:xfrm rot="5400000">
            <a:off x="2906678" y="3529364"/>
            <a:ext cx="272354" cy="272354"/>
            <a:chOff x="0" y="0"/>
            <a:chExt cx="363139" cy="363139"/>
          </a:xfrm>
        </p:grpSpPr>
        <p:sp>
          <p:nvSpPr>
            <p:cNvPr name="Freeform 25" id="25"/>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014890"/>
            </a:solidFill>
          </p:spPr>
        </p:sp>
      </p:grpSp>
      <p:sp>
        <p:nvSpPr>
          <p:cNvPr name="Freeform 26" id="26"/>
          <p:cNvSpPr/>
          <p:nvPr/>
        </p:nvSpPr>
        <p:spPr>
          <a:xfrm flipH="false" flipV="false" rot="0">
            <a:off x="2902169" y="3524881"/>
            <a:ext cx="281348" cy="281902"/>
          </a:xfrm>
          <a:custGeom>
            <a:avLst/>
            <a:gdLst/>
            <a:ahLst/>
            <a:cxnLst/>
            <a:rect r="r" b="b" t="t" l="l"/>
            <a:pathLst>
              <a:path h="281902" w="281348">
                <a:moveTo>
                  <a:pt x="0" y="0"/>
                </a:moveTo>
                <a:lnTo>
                  <a:pt x="281348" y="0"/>
                </a:lnTo>
                <a:lnTo>
                  <a:pt x="281348" y="281902"/>
                </a:lnTo>
                <a:lnTo>
                  <a:pt x="0" y="28190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7" id="27"/>
          <p:cNvSpPr/>
          <p:nvPr/>
        </p:nvSpPr>
        <p:spPr>
          <a:xfrm flipH="false" flipV="false" rot="0">
            <a:off x="3550251" y="28827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8" id="28"/>
          <p:cNvSpPr/>
          <p:nvPr/>
        </p:nvSpPr>
        <p:spPr>
          <a:xfrm flipH="false" flipV="false" rot="0">
            <a:off x="3787051" y="89761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9" id="29"/>
          <p:cNvSpPr/>
          <p:nvPr/>
        </p:nvSpPr>
        <p:spPr>
          <a:xfrm flipH="false" flipV="false" rot="0">
            <a:off x="965201" y="81335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30" id="30"/>
          <p:cNvSpPr txBox="true"/>
          <p:nvPr/>
        </p:nvSpPr>
        <p:spPr>
          <a:xfrm rot="0">
            <a:off x="6041441" y="5772400"/>
            <a:ext cx="6205117" cy="1485900"/>
          </a:xfrm>
          <a:prstGeom prst="rect">
            <a:avLst/>
          </a:prstGeom>
        </p:spPr>
        <p:txBody>
          <a:bodyPr anchor="t" rtlCol="false" tIns="0" lIns="0" bIns="0" rIns="0">
            <a:spAutoFit/>
          </a:bodyPr>
          <a:lstStyle/>
          <a:p>
            <a:pPr algn="ctr">
              <a:lnSpc>
                <a:spcPts val="3840"/>
              </a:lnSpc>
            </a:pPr>
            <a:r>
              <a:rPr lang="en-US" sz="3200">
                <a:solidFill>
                  <a:srgbClr val="1D1C1D"/>
                </a:solidFill>
                <a:latin typeface="Arimo"/>
              </a:rPr>
              <a:t>By 2030, the value of the global cross border ecommerce market is forecast to reach : </a:t>
            </a:r>
          </a:p>
        </p:txBody>
      </p:sp>
      <p:sp>
        <p:nvSpPr>
          <p:cNvPr name="TextBox 31" id="31"/>
          <p:cNvSpPr txBox="true"/>
          <p:nvPr/>
        </p:nvSpPr>
        <p:spPr>
          <a:xfrm rot="0">
            <a:off x="4836225" y="3843341"/>
            <a:ext cx="9013210" cy="1771650"/>
          </a:xfrm>
          <a:prstGeom prst="rect">
            <a:avLst/>
          </a:prstGeom>
        </p:spPr>
        <p:txBody>
          <a:bodyPr anchor="t" rtlCol="false" tIns="0" lIns="0" bIns="0" rIns="0">
            <a:spAutoFit/>
          </a:bodyPr>
          <a:lstStyle/>
          <a:p>
            <a:pPr algn="ctr">
              <a:lnSpc>
                <a:spcPts val="13679"/>
              </a:lnSpc>
            </a:pPr>
            <a:r>
              <a:rPr lang="en-US" sz="11400">
                <a:solidFill>
                  <a:srgbClr val="1D1C1D"/>
                </a:solidFill>
                <a:latin typeface="Arimo"/>
              </a:rPr>
              <a:t>10.8 Trillion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014890"/>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014890"/>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014890"/>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014890"/>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2" id="22"/>
          <p:cNvGrpSpPr/>
          <p:nvPr/>
        </p:nvGrpSpPr>
        <p:grpSpPr>
          <a:xfrm rot="0">
            <a:off x="16712525" y="2897475"/>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sp>
        <p:nvSpPr>
          <p:cNvPr name="TextBox 28" id="28"/>
          <p:cNvSpPr txBox="true"/>
          <p:nvPr/>
        </p:nvSpPr>
        <p:spPr>
          <a:xfrm rot="0">
            <a:off x="3738525" y="729981"/>
            <a:ext cx="108109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Upcoming Goals</a:t>
            </a:r>
          </a:p>
        </p:txBody>
      </p:sp>
      <p:sp>
        <p:nvSpPr>
          <p:cNvPr name="AutoShape 29" id="29"/>
          <p:cNvSpPr/>
          <p:nvPr/>
        </p:nvSpPr>
        <p:spPr>
          <a:xfrm>
            <a:off x="4385280" y="5942693"/>
            <a:ext cx="11302650" cy="19050"/>
          </a:xfrm>
          <a:prstGeom prst="line">
            <a:avLst/>
          </a:prstGeom>
          <a:ln cap="rnd" w="9525">
            <a:solidFill>
              <a:srgbClr val="9E9E9E"/>
            </a:solidFill>
            <a:prstDash val="solid"/>
            <a:headEnd type="none" len="sm" w="sm"/>
            <a:tailEnd type="none" len="sm" w="sm"/>
          </a:ln>
        </p:spPr>
      </p:sp>
      <p:sp>
        <p:nvSpPr>
          <p:cNvPr name="TextBox 30" id="30"/>
          <p:cNvSpPr txBox="true"/>
          <p:nvPr/>
        </p:nvSpPr>
        <p:spPr>
          <a:xfrm rot="0">
            <a:off x="3738525" y="6683963"/>
            <a:ext cx="2347994" cy="1485900"/>
          </a:xfrm>
          <a:prstGeom prst="rect">
            <a:avLst/>
          </a:prstGeom>
        </p:spPr>
        <p:txBody>
          <a:bodyPr anchor="t" rtlCol="false" tIns="0" lIns="0" bIns="0" rIns="0">
            <a:spAutoFit/>
          </a:bodyPr>
          <a:lstStyle/>
          <a:p>
            <a:pPr>
              <a:lnSpc>
                <a:spcPts val="3840"/>
              </a:lnSpc>
            </a:pPr>
            <a:r>
              <a:rPr lang="en-US" sz="3200">
                <a:solidFill>
                  <a:srgbClr val="1D1C1D"/>
                </a:solidFill>
                <a:latin typeface="Arimo"/>
              </a:rPr>
              <a:t>60 % better than last year</a:t>
            </a:r>
          </a:p>
        </p:txBody>
      </p:sp>
      <p:sp>
        <p:nvSpPr>
          <p:cNvPr name="TextBox 31" id="31"/>
          <p:cNvSpPr txBox="true"/>
          <p:nvPr/>
        </p:nvSpPr>
        <p:spPr>
          <a:xfrm rot="0">
            <a:off x="6749122" y="6957528"/>
            <a:ext cx="2387562" cy="1117473"/>
          </a:xfrm>
          <a:prstGeom prst="rect">
            <a:avLst/>
          </a:prstGeom>
        </p:spPr>
        <p:txBody>
          <a:bodyPr anchor="t" rtlCol="false" tIns="0" lIns="0" bIns="0" rIns="0">
            <a:spAutoFit/>
          </a:bodyPr>
          <a:lstStyle/>
          <a:p>
            <a:pPr>
              <a:lnSpc>
                <a:spcPts val="4416"/>
              </a:lnSpc>
            </a:pPr>
            <a:r>
              <a:rPr lang="en-US" sz="3200">
                <a:solidFill>
                  <a:srgbClr val="1D1C1D"/>
                </a:solidFill>
                <a:latin typeface="Arimo"/>
              </a:rPr>
              <a:t>37 % same as last year</a:t>
            </a:r>
          </a:p>
        </p:txBody>
      </p:sp>
      <p:sp>
        <p:nvSpPr>
          <p:cNvPr name="TextBox 32" id="32"/>
          <p:cNvSpPr txBox="true"/>
          <p:nvPr/>
        </p:nvSpPr>
        <p:spPr>
          <a:xfrm rot="0">
            <a:off x="10508076" y="6855603"/>
            <a:ext cx="2630754" cy="1117473"/>
          </a:xfrm>
          <a:prstGeom prst="rect">
            <a:avLst/>
          </a:prstGeom>
        </p:spPr>
        <p:txBody>
          <a:bodyPr anchor="t" rtlCol="false" tIns="0" lIns="0" bIns="0" rIns="0">
            <a:spAutoFit/>
          </a:bodyPr>
          <a:lstStyle/>
          <a:p>
            <a:pPr>
              <a:lnSpc>
                <a:spcPts val="4416"/>
              </a:lnSpc>
            </a:pPr>
            <a:r>
              <a:rPr lang="en-US" sz="3200">
                <a:solidFill>
                  <a:srgbClr val="1D1C1D"/>
                </a:solidFill>
                <a:latin typeface="Arimo"/>
              </a:rPr>
              <a:t>4% worse than last year</a:t>
            </a:r>
          </a:p>
        </p:txBody>
      </p:sp>
      <p:grpSp>
        <p:nvGrpSpPr>
          <p:cNvPr name="Group 33" id="33"/>
          <p:cNvGrpSpPr/>
          <p:nvPr/>
        </p:nvGrpSpPr>
        <p:grpSpPr>
          <a:xfrm rot="0">
            <a:off x="3527669" y="3101325"/>
            <a:ext cx="2558850" cy="3086055"/>
            <a:chOff x="0" y="0"/>
            <a:chExt cx="3411800" cy="4114739"/>
          </a:xfrm>
        </p:grpSpPr>
        <p:sp>
          <p:nvSpPr>
            <p:cNvPr name="Freeform 34" id="34"/>
            <p:cNvSpPr/>
            <p:nvPr/>
          </p:nvSpPr>
          <p:spPr>
            <a:xfrm flipH="false" flipV="false" rot="0">
              <a:off x="12700" y="102909"/>
              <a:ext cx="3386328" cy="3908484"/>
            </a:xfrm>
            <a:custGeom>
              <a:avLst/>
              <a:gdLst/>
              <a:ahLst/>
              <a:cxnLst/>
              <a:rect r="r" b="b" t="t" l="l"/>
              <a:pathLst>
                <a:path h="3908484" w="3386328">
                  <a:moveTo>
                    <a:pt x="0" y="651414"/>
                  </a:moveTo>
                  <a:cubicBezTo>
                    <a:pt x="0" y="291232"/>
                    <a:pt x="37592" y="0"/>
                    <a:pt x="83947" y="0"/>
                  </a:cubicBezTo>
                  <a:lnTo>
                    <a:pt x="3302381" y="0"/>
                  </a:lnTo>
                  <a:cubicBezTo>
                    <a:pt x="3348736" y="0"/>
                    <a:pt x="3386328" y="291232"/>
                    <a:pt x="3386328" y="651414"/>
                  </a:cubicBezTo>
                  <a:lnTo>
                    <a:pt x="3386328" y="3257070"/>
                  </a:lnTo>
                  <a:cubicBezTo>
                    <a:pt x="3386328" y="3617252"/>
                    <a:pt x="3348736" y="3908484"/>
                    <a:pt x="3302381" y="3908484"/>
                  </a:cubicBezTo>
                  <a:lnTo>
                    <a:pt x="83947" y="3908484"/>
                  </a:lnTo>
                  <a:cubicBezTo>
                    <a:pt x="37592" y="3908484"/>
                    <a:pt x="0" y="3617252"/>
                    <a:pt x="0" y="3257070"/>
                  </a:cubicBezTo>
                  <a:close/>
                </a:path>
              </a:pathLst>
            </a:custGeom>
            <a:solidFill>
              <a:srgbClr val="014890"/>
            </a:solidFill>
          </p:spPr>
        </p:sp>
        <p:sp>
          <p:nvSpPr>
            <p:cNvPr name="Freeform 35" id="35"/>
            <p:cNvSpPr/>
            <p:nvPr/>
          </p:nvSpPr>
          <p:spPr>
            <a:xfrm flipH="false" flipV="false" rot="0">
              <a:off x="0" y="0"/>
              <a:ext cx="3411728" cy="4114302"/>
            </a:xfrm>
            <a:custGeom>
              <a:avLst/>
              <a:gdLst/>
              <a:ahLst/>
              <a:cxnLst/>
              <a:rect r="r" b="b" t="t" l="l"/>
              <a:pathLst>
                <a:path h="4114302" w="3411728">
                  <a:moveTo>
                    <a:pt x="0" y="754323"/>
                  </a:moveTo>
                  <a:cubicBezTo>
                    <a:pt x="0" y="333425"/>
                    <a:pt x="43815" y="0"/>
                    <a:pt x="96647" y="0"/>
                  </a:cubicBezTo>
                  <a:lnTo>
                    <a:pt x="3315081" y="0"/>
                  </a:lnTo>
                  <a:lnTo>
                    <a:pt x="3315081" y="102909"/>
                  </a:lnTo>
                  <a:lnTo>
                    <a:pt x="3315081" y="0"/>
                  </a:lnTo>
                  <a:cubicBezTo>
                    <a:pt x="3367913" y="0"/>
                    <a:pt x="3411728" y="333425"/>
                    <a:pt x="3411728" y="754323"/>
                  </a:cubicBezTo>
                  <a:lnTo>
                    <a:pt x="3399028" y="754323"/>
                  </a:lnTo>
                  <a:lnTo>
                    <a:pt x="3411728" y="754323"/>
                  </a:lnTo>
                  <a:lnTo>
                    <a:pt x="3411728" y="3359979"/>
                  </a:lnTo>
                  <a:lnTo>
                    <a:pt x="3399028" y="3359979"/>
                  </a:lnTo>
                  <a:lnTo>
                    <a:pt x="3411728" y="3359979"/>
                  </a:lnTo>
                  <a:cubicBezTo>
                    <a:pt x="3411728" y="3780877"/>
                    <a:pt x="3367913" y="4114302"/>
                    <a:pt x="3315081" y="4114302"/>
                  </a:cubicBezTo>
                  <a:lnTo>
                    <a:pt x="3315081" y="4011393"/>
                  </a:lnTo>
                  <a:lnTo>
                    <a:pt x="3315081" y="4114302"/>
                  </a:lnTo>
                  <a:lnTo>
                    <a:pt x="96647" y="4114302"/>
                  </a:lnTo>
                  <a:lnTo>
                    <a:pt x="96647" y="4011393"/>
                  </a:lnTo>
                  <a:lnTo>
                    <a:pt x="96647" y="4114302"/>
                  </a:lnTo>
                  <a:cubicBezTo>
                    <a:pt x="43815" y="4114302"/>
                    <a:pt x="0" y="3780877"/>
                    <a:pt x="0" y="3359979"/>
                  </a:cubicBezTo>
                  <a:lnTo>
                    <a:pt x="0" y="754323"/>
                  </a:lnTo>
                  <a:lnTo>
                    <a:pt x="12700" y="754323"/>
                  </a:lnTo>
                  <a:lnTo>
                    <a:pt x="0" y="754323"/>
                  </a:lnTo>
                  <a:moveTo>
                    <a:pt x="25400" y="754323"/>
                  </a:moveTo>
                  <a:lnTo>
                    <a:pt x="25400" y="3359979"/>
                  </a:lnTo>
                  <a:lnTo>
                    <a:pt x="12700" y="3359979"/>
                  </a:lnTo>
                  <a:lnTo>
                    <a:pt x="25400" y="3359979"/>
                  </a:lnTo>
                  <a:cubicBezTo>
                    <a:pt x="25400" y="3658415"/>
                    <a:pt x="56769" y="3908484"/>
                    <a:pt x="96647" y="3908484"/>
                  </a:cubicBezTo>
                  <a:lnTo>
                    <a:pt x="3315081" y="3908484"/>
                  </a:lnTo>
                  <a:cubicBezTo>
                    <a:pt x="3354959" y="3908484"/>
                    <a:pt x="3386328" y="3658415"/>
                    <a:pt x="3386328" y="3359979"/>
                  </a:cubicBezTo>
                  <a:lnTo>
                    <a:pt x="3386328" y="754323"/>
                  </a:lnTo>
                  <a:cubicBezTo>
                    <a:pt x="3386328" y="455887"/>
                    <a:pt x="3354959" y="205818"/>
                    <a:pt x="3315081" y="205818"/>
                  </a:cubicBezTo>
                  <a:lnTo>
                    <a:pt x="96647" y="205818"/>
                  </a:lnTo>
                  <a:lnTo>
                    <a:pt x="96647" y="102909"/>
                  </a:lnTo>
                  <a:lnTo>
                    <a:pt x="96647" y="205818"/>
                  </a:lnTo>
                  <a:cubicBezTo>
                    <a:pt x="56769" y="205818"/>
                    <a:pt x="25400" y="455887"/>
                    <a:pt x="25400" y="754323"/>
                  </a:cubicBezTo>
                  <a:close/>
                </a:path>
              </a:pathLst>
            </a:custGeom>
            <a:solidFill>
              <a:srgbClr val="014890"/>
            </a:solidFill>
          </p:spPr>
        </p:sp>
      </p:grpSp>
      <p:grpSp>
        <p:nvGrpSpPr>
          <p:cNvPr name="Group 36" id="36"/>
          <p:cNvGrpSpPr/>
          <p:nvPr/>
        </p:nvGrpSpPr>
        <p:grpSpPr>
          <a:xfrm rot="0">
            <a:off x="6637905" y="4644352"/>
            <a:ext cx="2846250" cy="1581342"/>
            <a:chOff x="0" y="0"/>
            <a:chExt cx="3795000" cy="2108456"/>
          </a:xfrm>
        </p:grpSpPr>
        <p:sp>
          <p:nvSpPr>
            <p:cNvPr name="Freeform 37" id="37"/>
            <p:cNvSpPr/>
            <p:nvPr/>
          </p:nvSpPr>
          <p:spPr>
            <a:xfrm flipH="false" flipV="false" rot="0">
              <a:off x="12700" y="52732"/>
              <a:ext cx="3769614" cy="2002767"/>
            </a:xfrm>
            <a:custGeom>
              <a:avLst/>
              <a:gdLst/>
              <a:ahLst/>
              <a:cxnLst/>
              <a:rect r="r" b="b" t="t" l="l"/>
              <a:pathLst>
                <a:path h="2002767" w="3769614">
                  <a:moveTo>
                    <a:pt x="0" y="333795"/>
                  </a:moveTo>
                  <a:cubicBezTo>
                    <a:pt x="0" y="149232"/>
                    <a:pt x="37592" y="0"/>
                    <a:pt x="84074" y="0"/>
                  </a:cubicBezTo>
                  <a:lnTo>
                    <a:pt x="3685540" y="0"/>
                  </a:lnTo>
                  <a:cubicBezTo>
                    <a:pt x="3732022" y="0"/>
                    <a:pt x="3769614" y="149232"/>
                    <a:pt x="3769614" y="333795"/>
                  </a:cubicBezTo>
                  <a:lnTo>
                    <a:pt x="3769614" y="1668973"/>
                  </a:lnTo>
                  <a:cubicBezTo>
                    <a:pt x="3769614" y="1853535"/>
                    <a:pt x="3732022" y="2002768"/>
                    <a:pt x="3685540" y="2002768"/>
                  </a:cubicBezTo>
                  <a:lnTo>
                    <a:pt x="84074" y="2002768"/>
                  </a:lnTo>
                  <a:cubicBezTo>
                    <a:pt x="37592" y="2002767"/>
                    <a:pt x="0" y="1853535"/>
                    <a:pt x="0" y="1668973"/>
                  </a:cubicBezTo>
                  <a:close/>
                </a:path>
              </a:pathLst>
            </a:custGeom>
            <a:solidFill>
              <a:srgbClr val="014890"/>
            </a:solidFill>
          </p:spPr>
        </p:sp>
        <p:sp>
          <p:nvSpPr>
            <p:cNvPr name="Freeform 38" id="38"/>
            <p:cNvSpPr/>
            <p:nvPr/>
          </p:nvSpPr>
          <p:spPr>
            <a:xfrm flipH="false" flipV="false" rot="0">
              <a:off x="0" y="0"/>
              <a:ext cx="3795014" cy="2108232"/>
            </a:xfrm>
            <a:custGeom>
              <a:avLst/>
              <a:gdLst/>
              <a:ahLst/>
              <a:cxnLst/>
              <a:rect r="r" b="b" t="t" l="l"/>
              <a:pathLst>
                <a:path h="2108232" w="3795014">
                  <a:moveTo>
                    <a:pt x="0" y="386527"/>
                  </a:moveTo>
                  <a:cubicBezTo>
                    <a:pt x="0" y="170852"/>
                    <a:pt x="43815" y="0"/>
                    <a:pt x="96774" y="0"/>
                  </a:cubicBezTo>
                  <a:lnTo>
                    <a:pt x="3698240" y="0"/>
                  </a:lnTo>
                  <a:lnTo>
                    <a:pt x="3698240" y="52732"/>
                  </a:lnTo>
                  <a:lnTo>
                    <a:pt x="3698240" y="0"/>
                  </a:lnTo>
                  <a:cubicBezTo>
                    <a:pt x="3751199" y="0"/>
                    <a:pt x="3795014" y="170852"/>
                    <a:pt x="3795014" y="386527"/>
                  </a:cubicBezTo>
                  <a:lnTo>
                    <a:pt x="3782314" y="386527"/>
                  </a:lnTo>
                  <a:lnTo>
                    <a:pt x="3795014" y="386527"/>
                  </a:lnTo>
                  <a:lnTo>
                    <a:pt x="3795014" y="1721705"/>
                  </a:lnTo>
                  <a:lnTo>
                    <a:pt x="3782314" y="1721705"/>
                  </a:lnTo>
                  <a:lnTo>
                    <a:pt x="3795014" y="1721705"/>
                  </a:lnTo>
                  <a:cubicBezTo>
                    <a:pt x="3795014" y="1937379"/>
                    <a:pt x="3751199" y="2108232"/>
                    <a:pt x="3698240" y="2108232"/>
                  </a:cubicBezTo>
                  <a:lnTo>
                    <a:pt x="3698240" y="2055500"/>
                  </a:lnTo>
                  <a:lnTo>
                    <a:pt x="3698240" y="2108232"/>
                  </a:lnTo>
                  <a:lnTo>
                    <a:pt x="96774" y="2108232"/>
                  </a:lnTo>
                  <a:lnTo>
                    <a:pt x="96774" y="2055500"/>
                  </a:lnTo>
                  <a:lnTo>
                    <a:pt x="96774" y="2108232"/>
                  </a:lnTo>
                  <a:cubicBezTo>
                    <a:pt x="43815" y="2108231"/>
                    <a:pt x="0" y="1937379"/>
                    <a:pt x="0" y="1721705"/>
                  </a:cubicBezTo>
                  <a:lnTo>
                    <a:pt x="0" y="386527"/>
                  </a:lnTo>
                  <a:lnTo>
                    <a:pt x="12700" y="386527"/>
                  </a:lnTo>
                  <a:lnTo>
                    <a:pt x="0" y="386527"/>
                  </a:lnTo>
                  <a:moveTo>
                    <a:pt x="25400" y="386527"/>
                  </a:moveTo>
                  <a:lnTo>
                    <a:pt x="25400" y="1721705"/>
                  </a:lnTo>
                  <a:lnTo>
                    <a:pt x="12700" y="1721705"/>
                  </a:lnTo>
                  <a:lnTo>
                    <a:pt x="25400" y="1721705"/>
                  </a:lnTo>
                  <a:cubicBezTo>
                    <a:pt x="25400" y="1874628"/>
                    <a:pt x="56769" y="2002767"/>
                    <a:pt x="96774" y="2002767"/>
                  </a:cubicBezTo>
                  <a:lnTo>
                    <a:pt x="3698240" y="2002767"/>
                  </a:lnTo>
                  <a:cubicBezTo>
                    <a:pt x="3738245" y="2002767"/>
                    <a:pt x="3769614" y="1874628"/>
                    <a:pt x="3769614" y="1721705"/>
                  </a:cubicBezTo>
                  <a:lnTo>
                    <a:pt x="3769614" y="386527"/>
                  </a:lnTo>
                  <a:cubicBezTo>
                    <a:pt x="3769614" y="233603"/>
                    <a:pt x="3738245" y="105464"/>
                    <a:pt x="3698240" y="105464"/>
                  </a:cubicBezTo>
                  <a:lnTo>
                    <a:pt x="96774" y="105464"/>
                  </a:lnTo>
                  <a:lnTo>
                    <a:pt x="96774" y="52732"/>
                  </a:lnTo>
                  <a:lnTo>
                    <a:pt x="96774" y="105464"/>
                  </a:lnTo>
                  <a:cubicBezTo>
                    <a:pt x="56769" y="105464"/>
                    <a:pt x="25400" y="233603"/>
                    <a:pt x="25400" y="386527"/>
                  </a:cubicBezTo>
                  <a:close/>
                </a:path>
              </a:pathLst>
            </a:custGeom>
            <a:solidFill>
              <a:srgbClr val="014890"/>
            </a:solidFill>
          </p:spPr>
        </p:sp>
      </p:grpSp>
      <p:grpSp>
        <p:nvGrpSpPr>
          <p:cNvPr name="Group 39" id="39"/>
          <p:cNvGrpSpPr/>
          <p:nvPr/>
        </p:nvGrpSpPr>
        <p:grpSpPr>
          <a:xfrm rot="0">
            <a:off x="10036605" y="5844844"/>
            <a:ext cx="2846250" cy="380850"/>
            <a:chOff x="0" y="0"/>
            <a:chExt cx="3795000" cy="507800"/>
          </a:xfrm>
        </p:grpSpPr>
        <p:sp>
          <p:nvSpPr>
            <p:cNvPr name="Freeform 40" id="40"/>
            <p:cNvSpPr/>
            <p:nvPr/>
          </p:nvSpPr>
          <p:spPr>
            <a:xfrm flipH="false" flipV="false" rot="0">
              <a:off x="12700" y="12700"/>
              <a:ext cx="3769614" cy="482346"/>
            </a:xfrm>
            <a:custGeom>
              <a:avLst/>
              <a:gdLst/>
              <a:ahLst/>
              <a:cxnLst/>
              <a:rect r="r" b="b" t="t" l="l"/>
              <a:pathLst>
                <a:path h="482346" w="3769614">
                  <a:moveTo>
                    <a:pt x="0" y="80391"/>
                  </a:moveTo>
                  <a:cubicBezTo>
                    <a:pt x="0" y="35941"/>
                    <a:pt x="37592" y="0"/>
                    <a:pt x="84074" y="0"/>
                  </a:cubicBezTo>
                  <a:lnTo>
                    <a:pt x="3685540" y="0"/>
                  </a:lnTo>
                  <a:cubicBezTo>
                    <a:pt x="3732022" y="0"/>
                    <a:pt x="3769614" y="35941"/>
                    <a:pt x="3769614" y="80391"/>
                  </a:cubicBezTo>
                  <a:lnTo>
                    <a:pt x="3769614" y="401955"/>
                  </a:lnTo>
                  <a:cubicBezTo>
                    <a:pt x="3769614" y="446405"/>
                    <a:pt x="3732022" y="482346"/>
                    <a:pt x="3685540" y="482346"/>
                  </a:cubicBezTo>
                  <a:lnTo>
                    <a:pt x="84074" y="482346"/>
                  </a:lnTo>
                  <a:cubicBezTo>
                    <a:pt x="37592" y="482346"/>
                    <a:pt x="0" y="446405"/>
                    <a:pt x="0" y="401955"/>
                  </a:cubicBezTo>
                  <a:close/>
                </a:path>
              </a:pathLst>
            </a:custGeom>
            <a:solidFill>
              <a:srgbClr val="014890"/>
            </a:solidFill>
          </p:spPr>
        </p:sp>
        <p:sp>
          <p:nvSpPr>
            <p:cNvPr name="Freeform 41" id="41"/>
            <p:cNvSpPr/>
            <p:nvPr/>
          </p:nvSpPr>
          <p:spPr>
            <a:xfrm flipH="false" flipV="false" rot="0">
              <a:off x="0" y="0"/>
              <a:ext cx="3795014" cy="507746"/>
            </a:xfrm>
            <a:custGeom>
              <a:avLst/>
              <a:gdLst/>
              <a:ahLst/>
              <a:cxnLst/>
              <a:rect r="r" b="b" t="t" l="l"/>
              <a:pathLst>
                <a:path h="507746" w="3795014">
                  <a:moveTo>
                    <a:pt x="0" y="93091"/>
                  </a:moveTo>
                  <a:cubicBezTo>
                    <a:pt x="0" y="41148"/>
                    <a:pt x="43815" y="0"/>
                    <a:pt x="96774" y="0"/>
                  </a:cubicBezTo>
                  <a:lnTo>
                    <a:pt x="3698240" y="0"/>
                  </a:lnTo>
                  <a:lnTo>
                    <a:pt x="3698240" y="12700"/>
                  </a:lnTo>
                  <a:lnTo>
                    <a:pt x="3698240" y="0"/>
                  </a:lnTo>
                  <a:cubicBezTo>
                    <a:pt x="3751199" y="0"/>
                    <a:pt x="3795014" y="41148"/>
                    <a:pt x="3795014" y="93091"/>
                  </a:cubicBezTo>
                  <a:lnTo>
                    <a:pt x="3782314" y="93091"/>
                  </a:lnTo>
                  <a:lnTo>
                    <a:pt x="3795014" y="93091"/>
                  </a:lnTo>
                  <a:lnTo>
                    <a:pt x="3795014" y="414655"/>
                  </a:lnTo>
                  <a:lnTo>
                    <a:pt x="3782314" y="414655"/>
                  </a:lnTo>
                  <a:lnTo>
                    <a:pt x="3795014" y="414655"/>
                  </a:lnTo>
                  <a:cubicBezTo>
                    <a:pt x="3795014" y="466598"/>
                    <a:pt x="3751199" y="507746"/>
                    <a:pt x="3698240" y="507746"/>
                  </a:cubicBezTo>
                  <a:lnTo>
                    <a:pt x="3698240" y="495046"/>
                  </a:lnTo>
                  <a:lnTo>
                    <a:pt x="3698240" y="507746"/>
                  </a:lnTo>
                  <a:lnTo>
                    <a:pt x="96774" y="507746"/>
                  </a:lnTo>
                  <a:lnTo>
                    <a:pt x="96774" y="495046"/>
                  </a:lnTo>
                  <a:lnTo>
                    <a:pt x="96774" y="507746"/>
                  </a:lnTo>
                  <a:cubicBezTo>
                    <a:pt x="43815" y="507746"/>
                    <a:pt x="0" y="466598"/>
                    <a:pt x="0" y="414655"/>
                  </a:cubicBezTo>
                  <a:lnTo>
                    <a:pt x="0" y="93091"/>
                  </a:lnTo>
                  <a:lnTo>
                    <a:pt x="12700" y="93091"/>
                  </a:lnTo>
                  <a:lnTo>
                    <a:pt x="0" y="93091"/>
                  </a:lnTo>
                  <a:moveTo>
                    <a:pt x="25400" y="93091"/>
                  </a:moveTo>
                  <a:lnTo>
                    <a:pt x="25400" y="414655"/>
                  </a:lnTo>
                  <a:lnTo>
                    <a:pt x="12700" y="414655"/>
                  </a:lnTo>
                  <a:lnTo>
                    <a:pt x="25400" y="414655"/>
                  </a:lnTo>
                  <a:cubicBezTo>
                    <a:pt x="25400" y="451485"/>
                    <a:pt x="56769" y="482346"/>
                    <a:pt x="96774" y="482346"/>
                  </a:cubicBezTo>
                  <a:lnTo>
                    <a:pt x="3698240" y="482346"/>
                  </a:lnTo>
                  <a:cubicBezTo>
                    <a:pt x="3738245" y="482346"/>
                    <a:pt x="3769614" y="451485"/>
                    <a:pt x="3769614" y="414655"/>
                  </a:cubicBezTo>
                  <a:lnTo>
                    <a:pt x="3769614" y="93091"/>
                  </a:lnTo>
                  <a:cubicBezTo>
                    <a:pt x="3769614" y="56261"/>
                    <a:pt x="3738245" y="25400"/>
                    <a:pt x="3698240" y="25400"/>
                  </a:cubicBezTo>
                  <a:lnTo>
                    <a:pt x="96774" y="25400"/>
                  </a:lnTo>
                  <a:lnTo>
                    <a:pt x="96774" y="12700"/>
                  </a:lnTo>
                  <a:lnTo>
                    <a:pt x="96774" y="25400"/>
                  </a:lnTo>
                  <a:cubicBezTo>
                    <a:pt x="56769" y="25400"/>
                    <a:pt x="25400" y="56261"/>
                    <a:pt x="25400" y="93091"/>
                  </a:cubicBezTo>
                  <a:close/>
                </a:path>
              </a:pathLst>
            </a:custGeom>
            <a:solidFill>
              <a:srgbClr val="014890"/>
            </a:solidFill>
          </p:spPr>
        </p:sp>
      </p:grpSp>
      <p:sp>
        <p:nvSpPr>
          <p:cNvPr name="TextBox 42" id="42"/>
          <p:cNvSpPr txBox="true"/>
          <p:nvPr/>
        </p:nvSpPr>
        <p:spPr>
          <a:xfrm rot="0">
            <a:off x="3745707" y="9098639"/>
            <a:ext cx="8394392" cy="514350"/>
          </a:xfrm>
          <a:prstGeom prst="rect">
            <a:avLst/>
          </a:prstGeom>
        </p:spPr>
        <p:txBody>
          <a:bodyPr anchor="t" rtlCol="false" tIns="0" lIns="0" bIns="0" rIns="0">
            <a:spAutoFit/>
          </a:bodyPr>
          <a:lstStyle/>
          <a:p>
            <a:pPr algn="r">
              <a:lnSpc>
                <a:spcPts val="3840"/>
              </a:lnSpc>
            </a:pPr>
            <a:r>
              <a:rPr lang="en-US" sz="3200">
                <a:solidFill>
                  <a:srgbClr val="1D1C1D"/>
                </a:solidFill>
                <a:latin typeface="Arimo"/>
              </a:rPr>
              <a:t>Ecommerce outlook for next year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014890"/>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014890"/>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014890"/>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014890"/>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2" id="22"/>
          <p:cNvGrpSpPr/>
          <p:nvPr/>
        </p:nvGrpSpPr>
        <p:grpSpPr>
          <a:xfrm rot="0">
            <a:off x="16712525" y="2897475"/>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sp>
        <p:nvSpPr>
          <p:cNvPr name="TextBox 28" id="28"/>
          <p:cNvSpPr txBox="true"/>
          <p:nvPr/>
        </p:nvSpPr>
        <p:spPr>
          <a:xfrm rot="0">
            <a:off x="3738375" y="729981"/>
            <a:ext cx="108109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Alternative </a:t>
            </a:r>
          </a:p>
        </p:txBody>
      </p:sp>
      <p:sp>
        <p:nvSpPr>
          <p:cNvPr name="Freeform 29" id="29"/>
          <p:cNvSpPr/>
          <p:nvPr/>
        </p:nvSpPr>
        <p:spPr>
          <a:xfrm flipH="false" flipV="false" rot="0">
            <a:off x="2393481" y="3620222"/>
            <a:ext cx="3807427" cy="3820978"/>
          </a:xfrm>
          <a:custGeom>
            <a:avLst/>
            <a:gdLst/>
            <a:ahLst/>
            <a:cxnLst/>
            <a:rect r="r" b="b" t="t" l="l"/>
            <a:pathLst>
              <a:path h="3820978" w="3807427">
                <a:moveTo>
                  <a:pt x="0" y="0"/>
                </a:moveTo>
                <a:lnTo>
                  <a:pt x="3807427" y="0"/>
                </a:lnTo>
                <a:lnTo>
                  <a:pt x="3807427" y="3820978"/>
                </a:lnTo>
                <a:lnTo>
                  <a:pt x="0" y="3820978"/>
                </a:lnTo>
                <a:lnTo>
                  <a:pt x="0" y="0"/>
                </a:lnTo>
                <a:close/>
              </a:path>
            </a:pathLst>
          </a:custGeom>
          <a:blipFill>
            <a:blip r:embed="rId16"/>
            <a:stretch>
              <a:fillRect l="-177" t="0" r="-177" b="0"/>
            </a:stretch>
          </a:blipFill>
        </p:spPr>
      </p:sp>
      <p:sp>
        <p:nvSpPr>
          <p:cNvPr name="Freeform 30" id="30"/>
          <p:cNvSpPr/>
          <p:nvPr/>
        </p:nvSpPr>
        <p:spPr>
          <a:xfrm flipH="false" flipV="false" rot="0">
            <a:off x="6855071" y="3620222"/>
            <a:ext cx="4716363" cy="3820978"/>
          </a:xfrm>
          <a:custGeom>
            <a:avLst/>
            <a:gdLst/>
            <a:ahLst/>
            <a:cxnLst/>
            <a:rect r="r" b="b" t="t" l="l"/>
            <a:pathLst>
              <a:path h="3820978" w="4716363">
                <a:moveTo>
                  <a:pt x="0" y="0"/>
                </a:moveTo>
                <a:lnTo>
                  <a:pt x="4716364" y="0"/>
                </a:lnTo>
                <a:lnTo>
                  <a:pt x="4716364" y="3820978"/>
                </a:lnTo>
                <a:lnTo>
                  <a:pt x="0" y="3820978"/>
                </a:lnTo>
                <a:lnTo>
                  <a:pt x="0" y="0"/>
                </a:lnTo>
                <a:close/>
              </a:path>
            </a:pathLst>
          </a:custGeom>
          <a:blipFill>
            <a:blip r:embed="rId17"/>
            <a:stretch>
              <a:fillRect l="0" t="-11716" r="0" b="-11716"/>
            </a:stretch>
          </a:blipFill>
        </p:spPr>
      </p:sp>
      <p:sp>
        <p:nvSpPr>
          <p:cNvPr name="Freeform 31" id="31"/>
          <p:cNvSpPr/>
          <p:nvPr/>
        </p:nvSpPr>
        <p:spPr>
          <a:xfrm flipH="false" flipV="false" rot="0">
            <a:off x="12613729" y="3557676"/>
            <a:ext cx="3631297" cy="3883524"/>
          </a:xfrm>
          <a:custGeom>
            <a:avLst/>
            <a:gdLst/>
            <a:ahLst/>
            <a:cxnLst/>
            <a:rect r="r" b="b" t="t" l="l"/>
            <a:pathLst>
              <a:path h="3883524" w="3631297">
                <a:moveTo>
                  <a:pt x="0" y="0"/>
                </a:moveTo>
                <a:lnTo>
                  <a:pt x="3631296" y="0"/>
                </a:lnTo>
                <a:lnTo>
                  <a:pt x="3631296" y="3883524"/>
                </a:lnTo>
                <a:lnTo>
                  <a:pt x="0" y="3883524"/>
                </a:lnTo>
                <a:lnTo>
                  <a:pt x="0" y="0"/>
                </a:lnTo>
                <a:close/>
              </a:path>
            </a:pathLst>
          </a:custGeom>
          <a:blipFill>
            <a:blip r:embed="rId18"/>
            <a:stretch>
              <a:fillRect l="-3472" t="0" r="-3472"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2700000">
            <a:off x="15898964" y="1740250"/>
            <a:ext cx="2113471" cy="0"/>
          </a:xfrm>
          <a:prstGeom prst="line">
            <a:avLst/>
          </a:prstGeom>
          <a:ln cap="rnd" w="9525">
            <a:solidFill>
              <a:srgbClr val="014890"/>
            </a:solidFill>
            <a:prstDash val="solid"/>
            <a:headEnd type="none" len="sm" w="sm"/>
            <a:tailEnd type="none" len="sm" w="sm"/>
          </a:ln>
        </p:spPr>
      </p:sp>
      <p:sp>
        <p:nvSpPr>
          <p:cNvPr name="AutoShape 3" id="3"/>
          <p:cNvSpPr/>
          <p:nvPr/>
        </p:nvSpPr>
        <p:spPr>
          <a:xfrm rot="1168354">
            <a:off x="1081262" y="987076"/>
            <a:ext cx="2593177" cy="0"/>
          </a:xfrm>
          <a:prstGeom prst="line">
            <a:avLst/>
          </a:prstGeom>
          <a:ln cap="rnd" w="9525">
            <a:solidFill>
              <a:srgbClr val="014890"/>
            </a:solidFill>
            <a:prstDash val="solid"/>
            <a:headEnd type="none" len="sm" w="sm"/>
            <a:tailEnd type="none" len="sm" w="sm"/>
          </a:ln>
        </p:spPr>
      </p:sp>
      <p:sp>
        <p:nvSpPr>
          <p:cNvPr name="AutoShape 4" id="4"/>
          <p:cNvSpPr/>
          <p:nvPr/>
        </p:nvSpPr>
        <p:spPr>
          <a:xfrm rot="7903957">
            <a:off x="-306937" y="1202676"/>
            <a:ext cx="1779074" cy="0"/>
          </a:xfrm>
          <a:prstGeom prst="line">
            <a:avLst/>
          </a:prstGeom>
          <a:ln cap="rnd" w="9525">
            <a:solidFill>
              <a:srgbClr val="014890"/>
            </a:solidFill>
            <a:prstDash val="solid"/>
            <a:headEnd type="none" len="sm" w="sm"/>
            <a:tailEnd type="none" len="sm" w="sm"/>
          </a:ln>
        </p:spPr>
      </p:sp>
      <p:sp>
        <p:nvSpPr>
          <p:cNvPr name="Freeform 5" id="5"/>
          <p:cNvSpPr/>
          <p:nvPr/>
        </p:nvSpPr>
        <p:spPr>
          <a:xfrm flipH="false" flipV="false" rot="0">
            <a:off x="847500" y="2507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277478" y="1116326"/>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183500" y="725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8" id="8"/>
          <p:cNvSpPr/>
          <p:nvPr/>
        </p:nvSpPr>
        <p:spPr>
          <a:xfrm rot="9211909">
            <a:off x="16174614" y="508150"/>
            <a:ext cx="2261272" cy="0"/>
          </a:xfrm>
          <a:prstGeom prst="line">
            <a:avLst/>
          </a:prstGeom>
          <a:ln cap="rnd" w="9525">
            <a:solidFill>
              <a:srgbClr val="014890"/>
            </a:solidFill>
            <a:prstDash val="solid"/>
            <a:headEnd type="none" len="sm" w="sm"/>
            <a:tailEnd type="none" len="sm" w="sm"/>
          </a:ln>
        </p:spPr>
      </p:sp>
      <p:sp>
        <p:nvSpPr>
          <p:cNvPr name="Freeform 9" id="9"/>
          <p:cNvSpPr/>
          <p:nvPr/>
        </p:nvSpPr>
        <p:spPr>
          <a:xfrm flipH="false" flipV="false" rot="0">
            <a:off x="15647750" y="4047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397300" y="22349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356700" y="31636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3228975" y="938025"/>
            <a:ext cx="11829750" cy="1046850"/>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Our Solutions</a:t>
            </a:r>
          </a:p>
        </p:txBody>
      </p:sp>
      <p:sp>
        <p:nvSpPr>
          <p:cNvPr name="TextBox 13" id="13"/>
          <p:cNvSpPr txBox="true"/>
          <p:nvPr/>
        </p:nvSpPr>
        <p:spPr>
          <a:xfrm rot="0">
            <a:off x="3511281" y="2646100"/>
            <a:ext cx="3707550" cy="1114425"/>
          </a:xfrm>
          <a:prstGeom prst="rect">
            <a:avLst/>
          </a:prstGeom>
        </p:spPr>
        <p:txBody>
          <a:bodyPr anchor="t" rtlCol="false" tIns="0" lIns="0" bIns="0" rIns="0">
            <a:spAutoFit/>
          </a:bodyPr>
          <a:lstStyle/>
          <a:p>
            <a:pPr>
              <a:lnSpc>
                <a:spcPts val="4320"/>
              </a:lnSpc>
            </a:pPr>
            <a:r>
              <a:rPr lang="en-US" sz="3600">
                <a:solidFill>
                  <a:srgbClr val="D11C01"/>
                </a:solidFill>
                <a:latin typeface="Arimo Medium"/>
              </a:rPr>
              <a:t>Enhancing Service Offerings</a:t>
            </a:r>
          </a:p>
        </p:txBody>
      </p:sp>
      <p:sp>
        <p:nvSpPr>
          <p:cNvPr name="TextBox 14" id="14"/>
          <p:cNvSpPr txBox="true"/>
          <p:nvPr/>
        </p:nvSpPr>
        <p:spPr>
          <a:xfrm rot="0">
            <a:off x="3511281" y="3939906"/>
            <a:ext cx="4401798" cy="1485900"/>
          </a:xfrm>
          <a:prstGeom prst="rect">
            <a:avLst/>
          </a:prstGeom>
        </p:spPr>
        <p:txBody>
          <a:bodyPr anchor="t" rtlCol="false" tIns="0" lIns="0" bIns="0" rIns="0">
            <a:spAutoFit/>
          </a:bodyPr>
          <a:lstStyle/>
          <a:p>
            <a:pPr>
              <a:lnSpc>
                <a:spcPts val="3840"/>
              </a:lnSpc>
            </a:pPr>
            <a:r>
              <a:rPr lang="en-US" sz="3200">
                <a:solidFill>
                  <a:srgbClr val="1D1C1D"/>
                </a:solidFill>
                <a:latin typeface="Arimo"/>
              </a:rPr>
              <a:t>Faster delivery, better tracking, convenient pickups</a:t>
            </a:r>
          </a:p>
        </p:txBody>
      </p:sp>
      <p:sp>
        <p:nvSpPr>
          <p:cNvPr name="TextBox 15" id="15"/>
          <p:cNvSpPr txBox="true"/>
          <p:nvPr/>
        </p:nvSpPr>
        <p:spPr>
          <a:xfrm rot="0">
            <a:off x="11027649" y="2646100"/>
            <a:ext cx="3712350" cy="1114425"/>
          </a:xfrm>
          <a:prstGeom prst="rect">
            <a:avLst/>
          </a:prstGeom>
        </p:spPr>
        <p:txBody>
          <a:bodyPr anchor="t" rtlCol="false" tIns="0" lIns="0" bIns="0" rIns="0">
            <a:spAutoFit/>
          </a:bodyPr>
          <a:lstStyle/>
          <a:p>
            <a:pPr>
              <a:lnSpc>
                <a:spcPts val="4320"/>
              </a:lnSpc>
            </a:pPr>
            <a:r>
              <a:rPr lang="en-US" sz="3600">
                <a:solidFill>
                  <a:srgbClr val="D11C01"/>
                </a:solidFill>
                <a:latin typeface="Arimo Medium"/>
              </a:rPr>
              <a:t>Ensuring Reliability</a:t>
            </a:r>
          </a:p>
        </p:txBody>
      </p:sp>
      <p:sp>
        <p:nvSpPr>
          <p:cNvPr name="TextBox 16" id="16"/>
          <p:cNvSpPr txBox="true"/>
          <p:nvPr/>
        </p:nvSpPr>
        <p:spPr>
          <a:xfrm rot="0">
            <a:off x="11346375" y="3896317"/>
            <a:ext cx="3712350" cy="1485900"/>
          </a:xfrm>
          <a:prstGeom prst="rect">
            <a:avLst/>
          </a:prstGeom>
        </p:spPr>
        <p:txBody>
          <a:bodyPr anchor="t" rtlCol="false" tIns="0" lIns="0" bIns="0" rIns="0">
            <a:spAutoFit/>
          </a:bodyPr>
          <a:lstStyle/>
          <a:p>
            <a:pPr algn="l">
              <a:lnSpc>
                <a:spcPts val="3840"/>
              </a:lnSpc>
            </a:pPr>
            <a:r>
              <a:rPr lang="en-US" sz="3200">
                <a:solidFill>
                  <a:srgbClr val="1D1C1D"/>
                </a:solidFill>
                <a:latin typeface="Arimo"/>
              </a:rPr>
              <a:t>Consistent, reliable delivery builds loyalty, referrals.</a:t>
            </a:r>
          </a:p>
        </p:txBody>
      </p:sp>
      <p:sp>
        <p:nvSpPr>
          <p:cNvPr name="TextBox 17" id="17"/>
          <p:cNvSpPr txBox="true"/>
          <p:nvPr/>
        </p:nvSpPr>
        <p:spPr>
          <a:xfrm rot="0">
            <a:off x="5742417" y="6164184"/>
            <a:ext cx="3707550" cy="1114425"/>
          </a:xfrm>
          <a:prstGeom prst="rect">
            <a:avLst/>
          </a:prstGeom>
        </p:spPr>
        <p:txBody>
          <a:bodyPr anchor="t" rtlCol="false" tIns="0" lIns="0" bIns="0" rIns="0">
            <a:spAutoFit/>
          </a:bodyPr>
          <a:lstStyle/>
          <a:p>
            <a:pPr algn="l">
              <a:lnSpc>
                <a:spcPts val="4320"/>
              </a:lnSpc>
            </a:pPr>
            <a:r>
              <a:rPr lang="en-US" sz="3600">
                <a:solidFill>
                  <a:srgbClr val="D11C01"/>
                </a:solidFill>
                <a:latin typeface="Arimo Medium"/>
              </a:rPr>
              <a:t>Supporting Small Businesses</a:t>
            </a:r>
          </a:p>
        </p:txBody>
      </p:sp>
      <p:sp>
        <p:nvSpPr>
          <p:cNvPr name="TextBox 18" id="18"/>
          <p:cNvSpPr txBox="true"/>
          <p:nvPr/>
        </p:nvSpPr>
        <p:spPr>
          <a:xfrm rot="0">
            <a:off x="5742417" y="7363763"/>
            <a:ext cx="3707550" cy="1485900"/>
          </a:xfrm>
          <a:prstGeom prst="rect">
            <a:avLst/>
          </a:prstGeom>
        </p:spPr>
        <p:txBody>
          <a:bodyPr anchor="t" rtlCol="false" tIns="0" lIns="0" bIns="0" rIns="0">
            <a:spAutoFit/>
          </a:bodyPr>
          <a:lstStyle/>
          <a:p>
            <a:pPr algn="l">
              <a:lnSpc>
                <a:spcPts val="3840"/>
              </a:lnSpc>
            </a:pPr>
            <a:r>
              <a:rPr lang="en-US" sz="3200">
                <a:solidFill>
                  <a:srgbClr val="1D1C1D"/>
                </a:solidFill>
                <a:latin typeface="Arimo"/>
              </a:rPr>
              <a:t>Tailored support aids small business shipping needs.</a:t>
            </a:r>
          </a:p>
        </p:txBody>
      </p:sp>
      <p:sp>
        <p:nvSpPr>
          <p:cNvPr name="TextBox 19" id="19"/>
          <p:cNvSpPr txBox="true"/>
          <p:nvPr/>
        </p:nvSpPr>
        <p:spPr>
          <a:xfrm rot="0">
            <a:off x="12794371" y="5960159"/>
            <a:ext cx="5523004" cy="1114425"/>
          </a:xfrm>
          <a:prstGeom prst="rect">
            <a:avLst/>
          </a:prstGeom>
        </p:spPr>
        <p:txBody>
          <a:bodyPr anchor="t" rtlCol="false" tIns="0" lIns="0" bIns="0" rIns="0">
            <a:spAutoFit/>
          </a:bodyPr>
          <a:lstStyle/>
          <a:p>
            <a:pPr algn="l">
              <a:lnSpc>
                <a:spcPts val="4320"/>
              </a:lnSpc>
            </a:pPr>
            <a:r>
              <a:rPr lang="en-US" sz="3600">
                <a:solidFill>
                  <a:srgbClr val="D11C01"/>
                </a:solidFill>
                <a:latin typeface="Arimo Medium"/>
              </a:rPr>
              <a:t>Embracing Environmental Stewardship</a:t>
            </a:r>
          </a:p>
        </p:txBody>
      </p:sp>
      <p:sp>
        <p:nvSpPr>
          <p:cNvPr name="TextBox 20" id="20"/>
          <p:cNvSpPr txBox="true"/>
          <p:nvPr/>
        </p:nvSpPr>
        <p:spPr>
          <a:xfrm rot="0">
            <a:off x="12883824" y="7207933"/>
            <a:ext cx="4960309" cy="5372100"/>
          </a:xfrm>
          <a:prstGeom prst="rect">
            <a:avLst/>
          </a:prstGeom>
        </p:spPr>
        <p:txBody>
          <a:bodyPr anchor="t" rtlCol="false" tIns="0" lIns="0" bIns="0" rIns="0">
            <a:spAutoFit/>
          </a:bodyPr>
          <a:lstStyle/>
          <a:p>
            <a:pPr>
              <a:lnSpc>
                <a:spcPts val="3840"/>
              </a:lnSpc>
            </a:pPr>
            <a:r>
              <a:rPr lang="en-US" sz="3200">
                <a:solidFill>
                  <a:srgbClr val="1D1C1D"/>
                </a:solidFill>
                <a:latin typeface="Arimo"/>
              </a:rPr>
              <a:t>Sustainability boosts brand reputation, attracts environmentally-conscious consumers.</a:t>
            </a:r>
          </a:p>
          <a:p>
            <a:pPr>
              <a:lnSpc>
                <a:spcPts val="3840"/>
              </a:lnSpc>
            </a:pPr>
          </a:p>
          <a:p>
            <a:pPr>
              <a:lnSpc>
                <a:spcPts val="3840"/>
              </a:lnSpc>
            </a:pPr>
          </a:p>
          <a:p>
            <a:pPr>
              <a:lnSpc>
                <a:spcPts val="3840"/>
              </a:lnSpc>
            </a:pPr>
          </a:p>
          <a:p>
            <a:pPr>
              <a:lnSpc>
                <a:spcPts val="3840"/>
              </a:lnSpc>
            </a:pPr>
          </a:p>
          <a:p>
            <a:pPr>
              <a:lnSpc>
                <a:spcPts val="3840"/>
              </a:lnSpc>
            </a:pPr>
          </a:p>
          <a:p>
            <a:pPr>
              <a:lnSpc>
                <a:spcPts val="3840"/>
              </a:lnSpc>
            </a:pPr>
          </a:p>
          <a:p>
            <a:pPr algn="l">
              <a:lnSpc>
                <a:spcPts val="3840"/>
              </a:lnSpc>
            </a:pPr>
          </a:p>
        </p:txBody>
      </p:sp>
      <p:sp>
        <p:nvSpPr>
          <p:cNvPr name="TextBox 21" id="21"/>
          <p:cNvSpPr txBox="true"/>
          <p:nvPr/>
        </p:nvSpPr>
        <p:spPr>
          <a:xfrm rot="0">
            <a:off x="1115553" y="3445368"/>
            <a:ext cx="2176350" cy="2022975"/>
          </a:xfrm>
          <a:prstGeom prst="rect">
            <a:avLst/>
          </a:prstGeom>
        </p:spPr>
        <p:txBody>
          <a:bodyPr anchor="t" rtlCol="false" tIns="0" lIns="0" bIns="0" rIns="0">
            <a:spAutoFit/>
          </a:bodyPr>
          <a:lstStyle/>
          <a:p>
            <a:pPr algn="ctr">
              <a:lnSpc>
                <a:spcPts val="17280"/>
              </a:lnSpc>
            </a:pPr>
            <a:r>
              <a:rPr lang="en-US" sz="14400">
                <a:solidFill>
                  <a:srgbClr val="D11C01"/>
                </a:solidFill>
                <a:latin typeface="Arimo"/>
              </a:rPr>
              <a:t>01</a:t>
            </a:r>
          </a:p>
        </p:txBody>
      </p:sp>
      <p:sp>
        <p:nvSpPr>
          <p:cNvPr name="TextBox 22" id="22"/>
          <p:cNvSpPr txBox="true"/>
          <p:nvPr/>
        </p:nvSpPr>
        <p:spPr>
          <a:xfrm rot="0">
            <a:off x="3338163" y="6755496"/>
            <a:ext cx="2176350" cy="2014575"/>
          </a:xfrm>
          <a:prstGeom prst="rect">
            <a:avLst/>
          </a:prstGeom>
        </p:spPr>
        <p:txBody>
          <a:bodyPr anchor="t" rtlCol="false" tIns="0" lIns="0" bIns="0" rIns="0">
            <a:spAutoFit/>
          </a:bodyPr>
          <a:lstStyle/>
          <a:p>
            <a:pPr algn="ctr">
              <a:lnSpc>
                <a:spcPts val="17280"/>
              </a:lnSpc>
            </a:pPr>
            <a:r>
              <a:rPr lang="en-US" sz="14400">
                <a:solidFill>
                  <a:srgbClr val="D11C01"/>
                </a:solidFill>
                <a:latin typeface="Arimo"/>
              </a:rPr>
              <a:t>03</a:t>
            </a:r>
          </a:p>
        </p:txBody>
      </p:sp>
      <p:sp>
        <p:nvSpPr>
          <p:cNvPr name="TextBox 23" id="23"/>
          <p:cNvSpPr txBox="true"/>
          <p:nvPr/>
        </p:nvSpPr>
        <p:spPr>
          <a:xfrm rot="0">
            <a:off x="10618021" y="6755496"/>
            <a:ext cx="2176350" cy="2014575"/>
          </a:xfrm>
          <a:prstGeom prst="rect">
            <a:avLst/>
          </a:prstGeom>
        </p:spPr>
        <p:txBody>
          <a:bodyPr anchor="t" rtlCol="false" tIns="0" lIns="0" bIns="0" rIns="0">
            <a:spAutoFit/>
          </a:bodyPr>
          <a:lstStyle/>
          <a:p>
            <a:pPr algn="ctr">
              <a:lnSpc>
                <a:spcPts val="17280"/>
              </a:lnSpc>
            </a:pPr>
            <a:r>
              <a:rPr lang="en-US" sz="14400">
                <a:solidFill>
                  <a:srgbClr val="D11C01"/>
                </a:solidFill>
                <a:latin typeface="Arimo"/>
              </a:rPr>
              <a:t>04</a:t>
            </a:r>
          </a:p>
        </p:txBody>
      </p:sp>
      <p:sp>
        <p:nvSpPr>
          <p:cNvPr name="TextBox 24" id="24"/>
          <p:cNvSpPr txBox="true"/>
          <p:nvPr/>
        </p:nvSpPr>
        <p:spPr>
          <a:xfrm rot="0">
            <a:off x="8627657" y="3445368"/>
            <a:ext cx="2176350" cy="2022975"/>
          </a:xfrm>
          <a:prstGeom prst="rect">
            <a:avLst/>
          </a:prstGeom>
        </p:spPr>
        <p:txBody>
          <a:bodyPr anchor="t" rtlCol="false" tIns="0" lIns="0" bIns="0" rIns="0">
            <a:spAutoFit/>
          </a:bodyPr>
          <a:lstStyle/>
          <a:p>
            <a:pPr algn="ctr">
              <a:lnSpc>
                <a:spcPts val="17280"/>
              </a:lnSpc>
            </a:pPr>
            <a:r>
              <a:rPr lang="en-US" sz="14400">
                <a:solidFill>
                  <a:srgbClr val="D11C01"/>
                </a:solidFill>
                <a:latin typeface="Arimo"/>
              </a:rPr>
              <a:t>02</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276390">
            <a:off x="3276874" y="1172250"/>
            <a:ext cx="3374952" cy="0"/>
          </a:xfrm>
          <a:prstGeom prst="line">
            <a:avLst/>
          </a:prstGeom>
          <a:ln cap="rnd" w="9525">
            <a:solidFill>
              <a:srgbClr val="014890"/>
            </a:solidFill>
            <a:prstDash val="solid"/>
            <a:headEnd type="none" len="sm" w="sm"/>
            <a:tailEnd type="none" len="sm" w="sm"/>
          </a:ln>
        </p:spPr>
      </p:sp>
      <p:sp>
        <p:nvSpPr>
          <p:cNvPr name="AutoShape 4" id="4"/>
          <p:cNvSpPr/>
          <p:nvPr/>
        </p:nvSpPr>
        <p:spPr>
          <a:xfrm rot="8285748">
            <a:off x="1308276" y="1802750"/>
            <a:ext cx="2254648" cy="0"/>
          </a:xfrm>
          <a:prstGeom prst="line">
            <a:avLst/>
          </a:prstGeom>
          <a:ln cap="rnd" w="9525">
            <a:solidFill>
              <a:srgbClr val="014890"/>
            </a:solidFill>
            <a:prstDash val="solid"/>
            <a:headEnd type="none" len="sm" w="sm"/>
            <a:tailEnd type="none" len="sm" w="sm"/>
          </a:ln>
        </p:spPr>
      </p:sp>
      <p:sp>
        <p:nvSpPr>
          <p:cNvPr name="AutoShape 5" id="5"/>
          <p:cNvSpPr/>
          <p:nvPr/>
        </p:nvSpPr>
        <p:spPr>
          <a:xfrm rot="3363387">
            <a:off x="-647017" y="1318400"/>
            <a:ext cx="2887035" cy="0"/>
          </a:xfrm>
          <a:prstGeom prst="line">
            <a:avLst/>
          </a:prstGeom>
          <a:ln cap="rnd" w="9525">
            <a:solidFill>
              <a:srgbClr val="014890"/>
            </a:solidFill>
            <a:prstDash val="solid"/>
            <a:headEnd type="none" len="sm" w="sm"/>
            <a:tailEnd type="none" len="sm" w="sm"/>
          </a:ln>
        </p:spPr>
      </p:sp>
      <p:sp>
        <p:nvSpPr>
          <p:cNvPr name="Freeform 6" id="6"/>
          <p:cNvSpPr/>
          <p:nvPr/>
        </p:nvSpPr>
        <p:spPr>
          <a:xfrm flipH="false" flipV="false" rot="0">
            <a:off x="998800" y="1919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000800" y="776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6332562" y="995264"/>
            <a:ext cx="577228" cy="576674"/>
            <a:chOff x="0" y="0"/>
            <a:chExt cx="769637" cy="768899"/>
          </a:xfrm>
        </p:grpSpPr>
        <p:sp>
          <p:nvSpPr>
            <p:cNvPr name="Freeform 9" id="9"/>
            <p:cNvSpPr/>
            <p:nvPr/>
          </p:nvSpPr>
          <p:spPr>
            <a:xfrm flipH="false" flipV="false" rot="0">
              <a:off x="0" y="0"/>
              <a:ext cx="769620" cy="768858"/>
            </a:xfrm>
            <a:custGeom>
              <a:avLst/>
              <a:gdLst/>
              <a:ahLst/>
              <a:cxnLst/>
              <a:rect r="r" b="b" t="t" l="l"/>
              <a:pathLst>
                <a:path h="768858" w="769620">
                  <a:moveTo>
                    <a:pt x="384810" y="0"/>
                  </a:moveTo>
                  <a:cubicBezTo>
                    <a:pt x="597408" y="0"/>
                    <a:pt x="769620" y="172212"/>
                    <a:pt x="769620" y="384048"/>
                  </a:cubicBezTo>
                  <a:cubicBezTo>
                    <a:pt x="769620" y="596646"/>
                    <a:pt x="597408" y="768858"/>
                    <a:pt x="384810" y="768858"/>
                  </a:cubicBezTo>
                  <a:cubicBezTo>
                    <a:pt x="172212" y="768858"/>
                    <a:pt x="0" y="596646"/>
                    <a:pt x="0" y="384048"/>
                  </a:cubicBezTo>
                  <a:cubicBezTo>
                    <a:pt x="0" y="172212"/>
                    <a:pt x="172212" y="0"/>
                    <a:pt x="384810" y="0"/>
                  </a:cubicBezTo>
                  <a:close/>
                </a:path>
              </a:pathLst>
            </a:custGeom>
            <a:solidFill>
              <a:srgbClr val="014890"/>
            </a:solidFill>
          </p:spPr>
        </p:sp>
      </p:grpSp>
      <p:sp>
        <p:nvSpPr>
          <p:cNvPr name="Freeform 10" id="10"/>
          <p:cNvSpPr/>
          <p:nvPr/>
        </p:nvSpPr>
        <p:spPr>
          <a:xfrm flipH="false" flipV="false" rot="0">
            <a:off x="6328078" y="9902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p:nvPr/>
        </p:nvGrpSpPr>
        <p:grpSpPr>
          <a:xfrm rot="0">
            <a:off x="6405560" y="1068268"/>
            <a:ext cx="431252" cy="430674"/>
            <a:chOff x="0" y="0"/>
            <a:chExt cx="575003" cy="574232"/>
          </a:xfrm>
        </p:grpSpPr>
        <p:sp>
          <p:nvSpPr>
            <p:cNvPr name="Freeform 12" id="12"/>
            <p:cNvSpPr/>
            <p:nvPr/>
          </p:nvSpPr>
          <p:spPr>
            <a:xfrm flipH="false" flipV="false" rot="0">
              <a:off x="0" y="0"/>
              <a:ext cx="575056" cy="574294"/>
            </a:xfrm>
            <a:custGeom>
              <a:avLst/>
              <a:gdLst/>
              <a:ahLst/>
              <a:cxnLst/>
              <a:rect r="r" b="b" t="t" l="l"/>
              <a:pathLst>
                <a:path h="574294" w="575056">
                  <a:moveTo>
                    <a:pt x="287528" y="0"/>
                  </a:moveTo>
                  <a:cubicBezTo>
                    <a:pt x="446278" y="0"/>
                    <a:pt x="575056" y="128016"/>
                    <a:pt x="575056" y="286766"/>
                  </a:cubicBezTo>
                  <a:cubicBezTo>
                    <a:pt x="575056" y="445516"/>
                    <a:pt x="446151" y="574294"/>
                    <a:pt x="287528" y="574294"/>
                  </a:cubicBezTo>
                  <a:cubicBezTo>
                    <a:pt x="128905" y="574294"/>
                    <a:pt x="0" y="445516"/>
                    <a:pt x="0" y="286766"/>
                  </a:cubicBezTo>
                  <a:cubicBezTo>
                    <a:pt x="0" y="128016"/>
                    <a:pt x="128778" y="0"/>
                    <a:pt x="287528" y="0"/>
                  </a:cubicBezTo>
                  <a:close/>
                </a:path>
              </a:pathLst>
            </a:custGeom>
            <a:solidFill>
              <a:srgbClr val="FFFFFF"/>
            </a:solidFill>
          </p:spPr>
        </p:sp>
      </p:grpSp>
      <p:sp>
        <p:nvSpPr>
          <p:cNvPr name="Freeform 13" id="13"/>
          <p:cNvSpPr/>
          <p:nvPr/>
        </p:nvSpPr>
        <p:spPr>
          <a:xfrm flipH="false" flipV="false" rot="0">
            <a:off x="6401050" y="106320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4" id="14"/>
          <p:cNvGrpSpPr/>
          <p:nvPr/>
        </p:nvGrpSpPr>
        <p:grpSpPr>
          <a:xfrm rot="0">
            <a:off x="6485282" y="1147418"/>
            <a:ext cx="272354" cy="272354"/>
            <a:chOff x="0" y="0"/>
            <a:chExt cx="363139" cy="363139"/>
          </a:xfrm>
        </p:grpSpPr>
        <p:sp>
          <p:nvSpPr>
            <p:cNvPr name="Freeform 15" id="15"/>
            <p:cNvSpPr/>
            <p:nvPr/>
          </p:nvSpPr>
          <p:spPr>
            <a:xfrm flipH="false" flipV="false" rot="0">
              <a:off x="0" y="0"/>
              <a:ext cx="363093" cy="363220"/>
            </a:xfrm>
            <a:custGeom>
              <a:avLst/>
              <a:gdLst/>
              <a:ahLst/>
              <a:cxnLst/>
              <a:rect r="r" b="b" t="t" l="l"/>
              <a:pathLst>
                <a:path h="363220" w="363093">
                  <a:moveTo>
                    <a:pt x="181229" y="0"/>
                  </a:moveTo>
                  <a:cubicBezTo>
                    <a:pt x="281559" y="0"/>
                    <a:pt x="363093" y="81661"/>
                    <a:pt x="363093" y="181229"/>
                  </a:cubicBezTo>
                  <a:cubicBezTo>
                    <a:pt x="363093" y="281559"/>
                    <a:pt x="281559" y="363220"/>
                    <a:pt x="181229" y="363220"/>
                  </a:cubicBezTo>
                  <a:cubicBezTo>
                    <a:pt x="80899" y="363220"/>
                    <a:pt x="0" y="281559"/>
                    <a:pt x="0" y="181229"/>
                  </a:cubicBezTo>
                  <a:cubicBezTo>
                    <a:pt x="0" y="81661"/>
                    <a:pt x="80899" y="0"/>
                    <a:pt x="181229" y="0"/>
                  </a:cubicBezTo>
                  <a:close/>
                </a:path>
              </a:pathLst>
            </a:custGeom>
            <a:solidFill>
              <a:srgbClr val="014890"/>
            </a:solidFill>
          </p:spPr>
        </p:sp>
      </p:grpSp>
      <p:sp>
        <p:nvSpPr>
          <p:cNvPr name="Freeform 16" id="16"/>
          <p:cNvSpPr/>
          <p:nvPr/>
        </p:nvSpPr>
        <p:spPr>
          <a:xfrm flipH="false" flipV="false" rot="0">
            <a:off x="6480218" y="114293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7054224" y="722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960824" y="4854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1803424" y="33072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AutoShape 20" id="20"/>
          <p:cNvSpPr/>
          <p:nvPr/>
        </p:nvSpPr>
        <p:spPr>
          <a:xfrm rot="1519839">
            <a:off x="1449177" y="8967500"/>
            <a:ext cx="2581446" cy="0"/>
          </a:xfrm>
          <a:prstGeom prst="line">
            <a:avLst/>
          </a:prstGeom>
          <a:ln cap="rnd" w="9525">
            <a:solidFill>
              <a:srgbClr val="014890"/>
            </a:solidFill>
            <a:prstDash val="solid"/>
            <a:headEnd type="none" len="sm" w="sm"/>
            <a:tailEnd type="none" len="sm" w="sm"/>
          </a:ln>
        </p:spPr>
      </p:sp>
      <p:sp>
        <p:nvSpPr>
          <p:cNvPr name="AutoShape 21" id="21"/>
          <p:cNvSpPr/>
          <p:nvPr/>
        </p:nvSpPr>
        <p:spPr>
          <a:xfrm rot="8006087">
            <a:off x="-373533" y="9277250"/>
            <a:ext cx="2329867" cy="0"/>
          </a:xfrm>
          <a:prstGeom prst="line">
            <a:avLst/>
          </a:prstGeom>
          <a:ln cap="rnd" w="9525">
            <a:solidFill>
              <a:srgbClr val="014890"/>
            </a:solidFill>
            <a:prstDash val="solid"/>
            <a:headEnd type="none" len="sm" w="sm"/>
            <a:tailEnd type="none" len="sm" w="sm"/>
          </a:ln>
        </p:spPr>
      </p:sp>
      <p:sp>
        <p:nvSpPr>
          <p:cNvPr name="Freeform 22" id="22"/>
          <p:cNvSpPr/>
          <p:nvPr/>
        </p:nvSpPr>
        <p:spPr>
          <a:xfrm flipH="false" flipV="false" rot="0">
            <a:off x="998800" y="7881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3" id="23"/>
          <p:cNvSpPr/>
          <p:nvPr/>
        </p:nvSpPr>
        <p:spPr>
          <a:xfrm flipH="false" flipV="false" rot="0">
            <a:off x="3639150" y="91735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4" id="24"/>
          <p:cNvSpPr/>
          <p:nvPr/>
        </p:nvSpPr>
        <p:spPr>
          <a:xfrm flipH="false" flipV="false" rot="0">
            <a:off x="425050" y="92911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5" id="25"/>
          <p:cNvSpPr/>
          <p:nvPr/>
        </p:nvSpPr>
        <p:spPr>
          <a:xfrm flipH="false" flipV="false" rot="0">
            <a:off x="960824" y="97046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6" id="26"/>
          <p:cNvSpPr/>
          <p:nvPr/>
        </p:nvSpPr>
        <p:spPr>
          <a:xfrm flipH="false" flipV="false" rot="0">
            <a:off x="2108224" y="7797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27" id="27"/>
          <p:cNvSpPr txBox="true"/>
          <p:nvPr/>
        </p:nvSpPr>
        <p:spPr>
          <a:xfrm rot="0">
            <a:off x="2764841" y="1674613"/>
            <a:ext cx="10634773" cy="1733550"/>
          </a:xfrm>
          <a:prstGeom prst="rect">
            <a:avLst/>
          </a:prstGeom>
        </p:spPr>
        <p:txBody>
          <a:bodyPr anchor="t" rtlCol="false" tIns="0" lIns="0" bIns="0" rIns="0">
            <a:spAutoFit/>
          </a:bodyPr>
          <a:lstStyle/>
          <a:p>
            <a:pPr algn="l">
              <a:lnSpc>
                <a:spcPts val="6719"/>
              </a:lnSpc>
            </a:pPr>
            <a:r>
              <a:rPr lang="en-US" sz="5599">
                <a:solidFill>
                  <a:srgbClr val="1D1C1D"/>
                </a:solidFill>
                <a:latin typeface="Arimo"/>
              </a:rPr>
              <a:t>Benefits for Canada Post in Partnering with 3PLs:</a:t>
            </a:r>
          </a:p>
        </p:txBody>
      </p:sp>
      <p:sp>
        <p:nvSpPr>
          <p:cNvPr name="TextBox 28" id="28"/>
          <p:cNvSpPr txBox="true"/>
          <p:nvPr/>
        </p:nvSpPr>
        <p:spPr>
          <a:xfrm rot="0">
            <a:off x="1978437" y="4122537"/>
            <a:ext cx="10634773" cy="4895850"/>
          </a:xfrm>
          <a:prstGeom prst="rect">
            <a:avLst/>
          </a:prstGeom>
        </p:spPr>
        <p:txBody>
          <a:bodyPr anchor="t" rtlCol="false" tIns="0" lIns="0" bIns="0" rIns="0">
            <a:spAutoFit/>
          </a:bodyPr>
          <a:lstStyle/>
          <a:p>
            <a:pPr marL="993146" indent="-496573" lvl="1">
              <a:lnSpc>
                <a:spcPts val="5520"/>
              </a:lnSpc>
              <a:buFont typeface="Arial"/>
              <a:buChar char="•"/>
            </a:pPr>
            <a:r>
              <a:rPr lang="en-US" sz="4600">
                <a:solidFill>
                  <a:srgbClr val="1D1C1D"/>
                </a:solidFill>
                <a:latin typeface="Arimo"/>
              </a:rPr>
              <a:t>Expanded Reach</a:t>
            </a:r>
          </a:p>
          <a:p>
            <a:pPr marL="993146" indent="-496573" lvl="1">
              <a:lnSpc>
                <a:spcPts val="5520"/>
              </a:lnSpc>
              <a:buFont typeface="Arial"/>
              <a:buChar char="•"/>
            </a:pPr>
            <a:r>
              <a:rPr lang="en-US" sz="4600">
                <a:solidFill>
                  <a:srgbClr val="1D1C1D"/>
                </a:solidFill>
                <a:latin typeface="Arimo"/>
              </a:rPr>
              <a:t> Diverse Service Offerings</a:t>
            </a:r>
          </a:p>
          <a:p>
            <a:pPr marL="993146" indent="-496573" lvl="1">
              <a:lnSpc>
                <a:spcPts val="5520"/>
              </a:lnSpc>
              <a:buFont typeface="Arial"/>
              <a:buChar char="•"/>
            </a:pPr>
            <a:r>
              <a:rPr lang="en-US" sz="4600">
                <a:solidFill>
                  <a:srgbClr val="1D1C1D"/>
                </a:solidFill>
                <a:latin typeface="Arimo"/>
              </a:rPr>
              <a:t> Cost Efficiency</a:t>
            </a:r>
          </a:p>
          <a:p>
            <a:pPr marL="993146" indent="-496573" lvl="1">
              <a:lnSpc>
                <a:spcPts val="5520"/>
              </a:lnSpc>
              <a:buFont typeface="Arial"/>
              <a:buChar char="•"/>
            </a:pPr>
            <a:r>
              <a:rPr lang="en-US" sz="4600">
                <a:solidFill>
                  <a:srgbClr val="1D1C1D"/>
                </a:solidFill>
                <a:latin typeface="Arimo"/>
              </a:rPr>
              <a:t> Flexibility in Capacity Management</a:t>
            </a:r>
          </a:p>
          <a:p>
            <a:pPr marL="993146" indent="-496573" lvl="1">
              <a:lnSpc>
                <a:spcPts val="5520"/>
              </a:lnSpc>
              <a:buFont typeface="Arial"/>
              <a:buChar char="•"/>
            </a:pPr>
            <a:r>
              <a:rPr lang="en-US" sz="4600">
                <a:solidFill>
                  <a:srgbClr val="1D1C1D"/>
                </a:solidFill>
                <a:latin typeface="Arimo"/>
              </a:rPr>
              <a:t> Innovation and Technology Integration</a:t>
            </a:r>
          </a:p>
          <a:p>
            <a:pPr algn="l">
              <a:lnSpc>
                <a:spcPts val="552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014890"/>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014890"/>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1538925" y="1107175"/>
            <a:ext cx="152101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Bold"/>
                <a:ea typeface="Arimo Bold"/>
              </a:rPr>
              <a:t>3pl sugge﻿stions</a:t>
            </a:r>
          </a:p>
        </p:txBody>
      </p:sp>
      <p:sp>
        <p:nvSpPr>
          <p:cNvPr name="Freeform 14" id="14"/>
          <p:cNvSpPr/>
          <p:nvPr/>
        </p:nvSpPr>
        <p:spPr>
          <a:xfrm flipH="false" flipV="false" rot="0">
            <a:off x="6075776" y="2812944"/>
            <a:ext cx="6378503" cy="6396406"/>
          </a:xfrm>
          <a:custGeom>
            <a:avLst/>
            <a:gdLst/>
            <a:ahLst/>
            <a:cxnLst/>
            <a:rect r="r" b="b" t="t" l="l"/>
            <a:pathLst>
              <a:path h="6396406" w="6378503">
                <a:moveTo>
                  <a:pt x="0" y="0"/>
                </a:moveTo>
                <a:lnTo>
                  <a:pt x="6378504" y="0"/>
                </a:lnTo>
                <a:lnTo>
                  <a:pt x="6378504" y="6396406"/>
                </a:lnTo>
                <a:lnTo>
                  <a:pt x="0" y="639640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2151578" y="3683820"/>
            <a:ext cx="3826950" cy="571500"/>
          </a:xfrm>
          <a:prstGeom prst="rect">
            <a:avLst/>
          </a:prstGeom>
        </p:spPr>
        <p:txBody>
          <a:bodyPr anchor="t" rtlCol="false" tIns="0" lIns="0" bIns="0" rIns="0">
            <a:spAutoFit/>
          </a:bodyPr>
          <a:lstStyle/>
          <a:p>
            <a:pPr algn="l">
              <a:lnSpc>
                <a:spcPts val="4320"/>
              </a:lnSpc>
            </a:pPr>
            <a:r>
              <a:rPr lang="en-US" sz="3600">
                <a:solidFill>
                  <a:srgbClr val="1D1C1D"/>
                </a:solidFill>
                <a:latin typeface="Arimo Medium"/>
              </a:rPr>
              <a:t>• EEKO 3PL</a:t>
            </a:r>
          </a:p>
        </p:txBody>
      </p:sp>
      <p:sp>
        <p:nvSpPr>
          <p:cNvPr name="TextBox 16" id="16"/>
          <p:cNvSpPr txBox="true"/>
          <p:nvPr/>
        </p:nvSpPr>
        <p:spPr>
          <a:xfrm rot="0">
            <a:off x="2151578" y="4645845"/>
            <a:ext cx="3826950" cy="514350"/>
          </a:xfrm>
          <a:prstGeom prst="rect">
            <a:avLst/>
          </a:prstGeom>
        </p:spPr>
        <p:txBody>
          <a:bodyPr anchor="t" rtlCol="false" tIns="0" lIns="0" bIns="0" rIns="0">
            <a:spAutoFit/>
          </a:bodyPr>
          <a:lstStyle/>
          <a:p>
            <a:pPr algn="l">
              <a:lnSpc>
                <a:spcPts val="3840"/>
              </a:lnSpc>
            </a:pPr>
            <a:r>
              <a:rPr lang="en-US" sz="3200">
                <a:solidFill>
                  <a:srgbClr val="1D1C1D"/>
                </a:solidFill>
                <a:latin typeface="Arimo Medium"/>
              </a:rPr>
              <a:t>• TFI International</a:t>
            </a:r>
          </a:p>
        </p:txBody>
      </p:sp>
      <p:sp>
        <p:nvSpPr>
          <p:cNvPr name="TextBox 17" id="17"/>
          <p:cNvSpPr txBox="true"/>
          <p:nvPr/>
        </p:nvSpPr>
        <p:spPr>
          <a:xfrm rot="0">
            <a:off x="2151578" y="5493570"/>
            <a:ext cx="3826950" cy="571500"/>
          </a:xfrm>
          <a:prstGeom prst="rect">
            <a:avLst/>
          </a:prstGeom>
        </p:spPr>
        <p:txBody>
          <a:bodyPr anchor="t" rtlCol="false" tIns="0" lIns="0" bIns="0" rIns="0">
            <a:spAutoFit/>
          </a:bodyPr>
          <a:lstStyle/>
          <a:p>
            <a:pPr algn="l">
              <a:lnSpc>
                <a:spcPts val="4320"/>
              </a:lnSpc>
            </a:pPr>
            <a:r>
              <a:rPr lang="en-US" sz="3600">
                <a:solidFill>
                  <a:srgbClr val="1D1C1D"/>
                </a:solidFill>
                <a:latin typeface="Arimo Medium"/>
              </a:rPr>
              <a:t>• Canada Cartage</a:t>
            </a:r>
          </a:p>
        </p:txBody>
      </p:sp>
      <p:sp>
        <p:nvSpPr>
          <p:cNvPr name="TextBox 18" id="18"/>
          <p:cNvSpPr txBox="true"/>
          <p:nvPr/>
        </p:nvSpPr>
        <p:spPr>
          <a:xfrm rot="0">
            <a:off x="2151578" y="6452874"/>
            <a:ext cx="3826950" cy="1000125"/>
          </a:xfrm>
          <a:prstGeom prst="rect">
            <a:avLst/>
          </a:prstGeom>
        </p:spPr>
        <p:txBody>
          <a:bodyPr anchor="t" rtlCol="false" tIns="0" lIns="0" bIns="0" rIns="0">
            <a:spAutoFit/>
          </a:bodyPr>
          <a:lstStyle/>
          <a:p>
            <a:pPr algn="l">
              <a:lnSpc>
                <a:spcPts val="3840"/>
              </a:lnSpc>
            </a:pPr>
            <a:r>
              <a:rPr lang="en-US" sz="3200">
                <a:solidFill>
                  <a:srgbClr val="1D1C1D"/>
                </a:solidFill>
                <a:latin typeface="Arimo"/>
              </a:rPr>
              <a:t>• Canadian Alliance Terminals</a:t>
            </a:r>
          </a:p>
        </p:txBody>
      </p:sp>
      <p:sp>
        <p:nvSpPr>
          <p:cNvPr name="TextBox 19" id="19"/>
          <p:cNvSpPr txBox="true"/>
          <p:nvPr/>
        </p:nvSpPr>
        <p:spPr>
          <a:xfrm rot="0">
            <a:off x="12349079" y="3737612"/>
            <a:ext cx="3826950" cy="571500"/>
          </a:xfrm>
          <a:prstGeom prst="rect">
            <a:avLst/>
          </a:prstGeom>
        </p:spPr>
        <p:txBody>
          <a:bodyPr anchor="t" rtlCol="false" tIns="0" lIns="0" bIns="0" rIns="0">
            <a:spAutoFit/>
          </a:bodyPr>
          <a:lstStyle/>
          <a:p>
            <a:pPr algn="r">
              <a:lnSpc>
                <a:spcPts val="4320"/>
              </a:lnSpc>
            </a:pPr>
            <a:r>
              <a:rPr lang="en-US" sz="3600">
                <a:solidFill>
                  <a:srgbClr val="1D1C1D"/>
                </a:solidFill>
                <a:latin typeface="Arimo Medium"/>
              </a:rPr>
              <a:t>• InterFulfillment</a:t>
            </a:r>
          </a:p>
        </p:txBody>
      </p:sp>
      <p:sp>
        <p:nvSpPr>
          <p:cNvPr name="TextBox 20" id="20"/>
          <p:cNvSpPr txBox="true"/>
          <p:nvPr/>
        </p:nvSpPr>
        <p:spPr>
          <a:xfrm rot="0">
            <a:off x="12349079" y="4645845"/>
            <a:ext cx="3826950" cy="514350"/>
          </a:xfrm>
          <a:prstGeom prst="rect">
            <a:avLst/>
          </a:prstGeom>
        </p:spPr>
        <p:txBody>
          <a:bodyPr anchor="t" rtlCol="false" tIns="0" lIns="0" bIns="0" rIns="0">
            <a:spAutoFit/>
          </a:bodyPr>
          <a:lstStyle/>
          <a:p>
            <a:pPr algn="r">
              <a:lnSpc>
                <a:spcPts val="3840"/>
              </a:lnSpc>
            </a:pPr>
            <a:r>
              <a:rPr lang="en-US" sz="3200">
                <a:solidFill>
                  <a:srgbClr val="1D1C1D"/>
                </a:solidFill>
                <a:latin typeface="Arimo Medium"/>
              </a:rPr>
              <a:t>• Drexel Industries</a:t>
            </a:r>
          </a:p>
        </p:txBody>
      </p:sp>
      <p:sp>
        <p:nvSpPr>
          <p:cNvPr name="TextBox 21" id="21"/>
          <p:cNvSpPr txBox="true"/>
          <p:nvPr/>
        </p:nvSpPr>
        <p:spPr>
          <a:xfrm rot="0">
            <a:off x="12549530" y="5553895"/>
            <a:ext cx="3826950" cy="571500"/>
          </a:xfrm>
          <a:prstGeom prst="rect">
            <a:avLst/>
          </a:prstGeom>
        </p:spPr>
        <p:txBody>
          <a:bodyPr anchor="t" rtlCol="false" tIns="0" lIns="0" bIns="0" rIns="0">
            <a:spAutoFit/>
          </a:bodyPr>
          <a:lstStyle/>
          <a:p>
            <a:pPr algn="r">
              <a:lnSpc>
                <a:spcPts val="4320"/>
              </a:lnSpc>
            </a:pPr>
            <a:r>
              <a:rPr lang="en-US" sz="3600">
                <a:solidFill>
                  <a:srgbClr val="1D1C1D"/>
                </a:solidFill>
                <a:latin typeface="Arimo Medium"/>
              </a:rPr>
              <a:t>• Bison Transport</a:t>
            </a:r>
          </a:p>
        </p:txBody>
      </p:sp>
      <p:sp>
        <p:nvSpPr>
          <p:cNvPr name="TextBox 22" id="22"/>
          <p:cNvSpPr txBox="true"/>
          <p:nvPr/>
        </p:nvSpPr>
        <p:spPr>
          <a:xfrm rot="0">
            <a:off x="12154275" y="6649270"/>
            <a:ext cx="3826950" cy="514350"/>
          </a:xfrm>
          <a:prstGeom prst="rect">
            <a:avLst/>
          </a:prstGeom>
        </p:spPr>
        <p:txBody>
          <a:bodyPr anchor="t" rtlCol="false" tIns="0" lIns="0" bIns="0" rIns="0">
            <a:spAutoFit/>
          </a:bodyPr>
          <a:lstStyle/>
          <a:p>
            <a:pPr algn="r">
              <a:lnSpc>
                <a:spcPts val="3840"/>
              </a:lnSpc>
            </a:pPr>
            <a:r>
              <a:rPr lang="en-US" sz="3200">
                <a:solidFill>
                  <a:srgbClr val="1D1C1D"/>
                </a:solidFill>
                <a:latin typeface="Arimo Medium"/>
              </a:rPr>
              <a:t>• Loomis Express</a:t>
            </a:r>
          </a:p>
        </p:txBody>
      </p:sp>
      <p:sp>
        <p:nvSpPr>
          <p:cNvPr name="Freeform 23" id="23"/>
          <p:cNvSpPr/>
          <p:nvPr/>
        </p:nvSpPr>
        <p:spPr>
          <a:xfrm flipH="false" flipV="false" rot="0">
            <a:off x="9265028" y="7648686"/>
            <a:ext cx="420454" cy="472826"/>
          </a:xfrm>
          <a:custGeom>
            <a:avLst/>
            <a:gdLst/>
            <a:ahLst/>
            <a:cxnLst/>
            <a:rect r="r" b="b" t="t" l="l"/>
            <a:pathLst>
              <a:path h="472826" w="420454">
                <a:moveTo>
                  <a:pt x="0" y="0"/>
                </a:moveTo>
                <a:lnTo>
                  <a:pt x="420454" y="0"/>
                </a:lnTo>
                <a:lnTo>
                  <a:pt x="420454" y="472826"/>
                </a:lnTo>
                <a:lnTo>
                  <a:pt x="0" y="4728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4" id="24"/>
          <p:cNvSpPr/>
          <p:nvPr/>
        </p:nvSpPr>
        <p:spPr>
          <a:xfrm flipH="false" flipV="false" rot="0">
            <a:off x="8581606" y="3707510"/>
            <a:ext cx="477234" cy="474710"/>
          </a:xfrm>
          <a:custGeom>
            <a:avLst/>
            <a:gdLst/>
            <a:ahLst/>
            <a:cxnLst/>
            <a:rect r="r" b="b" t="t" l="l"/>
            <a:pathLst>
              <a:path h="474710" w="477234">
                <a:moveTo>
                  <a:pt x="0" y="0"/>
                </a:moveTo>
                <a:lnTo>
                  <a:pt x="477234" y="0"/>
                </a:lnTo>
                <a:lnTo>
                  <a:pt x="477234" y="474710"/>
                </a:lnTo>
                <a:lnTo>
                  <a:pt x="0" y="47471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5" id="25"/>
          <p:cNvSpPr/>
          <p:nvPr/>
        </p:nvSpPr>
        <p:spPr>
          <a:xfrm flipH="false" flipV="false" rot="0">
            <a:off x="10853980" y="5411370"/>
            <a:ext cx="477234" cy="476874"/>
          </a:xfrm>
          <a:custGeom>
            <a:avLst/>
            <a:gdLst/>
            <a:ahLst/>
            <a:cxnLst/>
            <a:rect r="r" b="b" t="t" l="l"/>
            <a:pathLst>
              <a:path h="476874" w="477234">
                <a:moveTo>
                  <a:pt x="0" y="0"/>
                </a:moveTo>
                <a:lnTo>
                  <a:pt x="477234" y="0"/>
                </a:lnTo>
                <a:lnTo>
                  <a:pt x="477234" y="476874"/>
                </a:lnTo>
                <a:lnTo>
                  <a:pt x="0" y="47687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6" id="26"/>
          <p:cNvSpPr/>
          <p:nvPr/>
        </p:nvSpPr>
        <p:spPr>
          <a:xfrm flipH="false" flipV="false" rot="0">
            <a:off x="6990680" y="5888060"/>
            <a:ext cx="367402" cy="474670"/>
          </a:xfrm>
          <a:custGeom>
            <a:avLst/>
            <a:gdLst/>
            <a:ahLst/>
            <a:cxnLst/>
            <a:rect r="r" b="b" t="t" l="l"/>
            <a:pathLst>
              <a:path h="474670" w="367402">
                <a:moveTo>
                  <a:pt x="0" y="0"/>
                </a:moveTo>
                <a:lnTo>
                  <a:pt x="367402" y="0"/>
                </a:lnTo>
                <a:lnTo>
                  <a:pt x="367402" y="474670"/>
                </a:lnTo>
                <a:lnTo>
                  <a:pt x="0" y="47467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014890"/>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014890"/>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014890"/>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014890"/>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2" id="22"/>
          <p:cNvGrpSpPr/>
          <p:nvPr/>
        </p:nvGrpSpPr>
        <p:grpSpPr>
          <a:xfrm rot="0">
            <a:off x="16712525" y="2897475"/>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sp>
        <p:nvSpPr>
          <p:cNvPr name="TextBox 28" id="28"/>
          <p:cNvSpPr txBox="true"/>
          <p:nvPr/>
        </p:nvSpPr>
        <p:spPr>
          <a:xfrm rot="0">
            <a:off x="3681656" y="14726"/>
            <a:ext cx="10810950" cy="1733550"/>
          </a:xfrm>
          <a:prstGeom prst="rect">
            <a:avLst/>
          </a:prstGeom>
        </p:spPr>
        <p:txBody>
          <a:bodyPr anchor="t" rtlCol="false" tIns="0" lIns="0" bIns="0" rIns="0">
            <a:spAutoFit/>
          </a:bodyPr>
          <a:lstStyle/>
          <a:p>
            <a:pPr algn="ctr">
              <a:lnSpc>
                <a:spcPts val="6720"/>
              </a:lnSpc>
            </a:pPr>
            <a:r>
              <a:rPr lang="en-US" sz="5600">
                <a:solidFill>
                  <a:srgbClr val="1D1C1D"/>
                </a:solidFill>
                <a:latin typeface="Arimo Bold"/>
              </a:rPr>
              <a:t>3PL Suggestions</a:t>
            </a:r>
          </a:p>
          <a:p>
            <a:pPr algn="ctr">
              <a:lnSpc>
                <a:spcPts val="6719"/>
              </a:lnSpc>
            </a:pPr>
          </a:p>
        </p:txBody>
      </p:sp>
      <p:sp>
        <p:nvSpPr>
          <p:cNvPr name="Freeform 29" id="29"/>
          <p:cNvSpPr/>
          <p:nvPr/>
        </p:nvSpPr>
        <p:spPr>
          <a:xfrm flipH="false" flipV="false" rot="0">
            <a:off x="865700" y="1862576"/>
            <a:ext cx="17308161" cy="8000325"/>
          </a:xfrm>
          <a:custGeom>
            <a:avLst/>
            <a:gdLst/>
            <a:ahLst/>
            <a:cxnLst/>
            <a:rect r="r" b="b" t="t" l="l"/>
            <a:pathLst>
              <a:path h="8000325" w="17308161">
                <a:moveTo>
                  <a:pt x="0" y="0"/>
                </a:moveTo>
                <a:lnTo>
                  <a:pt x="17308161" y="0"/>
                </a:lnTo>
                <a:lnTo>
                  <a:pt x="17308161" y="8000325"/>
                </a:lnTo>
                <a:lnTo>
                  <a:pt x="0" y="8000325"/>
                </a:lnTo>
                <a:lnTo>
                  <a:pt x="0" y="0"/>
                </a:lnTo>
                <a:close/>
              </a:path>
            </a:pathLst>
          </a:custGeom>
          <a:blipFill>
            <a:blip r:embed="rId16"/>
            <a:stretch>
              <a:fillRect l="0" t="-4928" r="-682" b="-1537"/>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4890"/>
        </a:solidFill>
      </p:bgPr>
    </p:bg>
    <p:spTree>
      <p:nvGrpSpPr>
        <p:cNvPr id="1" name=""/>
        <p:cNvGrpSpPr/>
        <p:nvPr/>
      </p:nvGrpSpPr>
      <p:grpSpPr>
        <a:xfrm>
          <a:off x="0" y="0"/>
          <a:ext cx="0" cy="0"/>
          <a:chOff x="0" y="0"/>
          <a:chExt cx="0" cy="0"/>
        </a:xfrm>
      </p:grpSpPr>
      <p:sp>
        <p:nvSpPr>
          <p:cNvPr name="TextBox 2" id="2"/>
          <p:cNvSpPr txBox="true"/>
          <p:nvPr/>
        </p:nvSpPr>
        <p:spPr>
          <a:xfrm rot="0">
            <a:off x="2227625" y="1328979"/>
            <a:ext cx="13911750" cy="877200"/>
          </a:xfrm>
          <a:prstGeom prst="rect">
            <a:avLst/>
          </a:prstGeom>
        </p:spPr>
        <p:txBody>
          <a:bodyPr anchor="t" rtlCol="false" tIns="0" lIns="0" bIns="0" rIns="0">
            <a:spAutoFit/>
          </a:bodyPr>
          <a:lstStyle/>
          <a:p>
            <a:pPr algn="ctr">
              <a:lnSpc>
                <a:spcPts val="5759"/>
              </a:lnSpc>
            </a:pPr>
            <a:r>
              <a:rPr lang="en-US" sz="4800">
                <a:solidFill>
                  <a:srgbClr val="FFFFFF"/>
                </a:solidFill>
                <a:latin typeface="Arial"/>
              </a:rPr>
              <a:t>Storyset</a:t>
            </a:r>
          </a:p>
        </p:txBody>
      </p:sp>
      <p:sp>
        <p:nvSpPr>
          <p:cNvPr name="TextBox 3" id="3"/>
          <p:cNvSpPr txBox="true"/>
          <p:nvPr/>
        </p:nvSpPr>
        <p:spPr>
          <a:xfrm rot="0">
            <a:off x="3047004" y="4124476"/>
            <a:ext cx="2557680" cy="1983867"/>
          </a:xfrm>
          <a:prstGeom prst="rect">
            <a:avLst/>
          </a:prstGeom>
        </p:spPr>
        <p:txBody>
          <a:bodyPr anchor="t" rtlCol="false" tIns="0" lIns="0" bIns="0" rIns="0">
            <a:spAutoFit/>
          </a:bodyPr>
          <a:lstStyle/>
          <a:p>
            <a:pPr algn="ctr">
              <a:lnSpc>
                <a:spcPts val="3863"/>
              </a:lnSpc>
            </a:pPr>
            <a:r>
              <a:rPr lang="en-US" sz="2799" u="sng">
                <a:solidFill>
                  <a:srgbClr val="869FB2"/>
                </a:solidFill>
                <a:latin typeface="Arial"/>
                <a:hlinkClick r:id="rId2" tooltip="https://stories.freepik.com/pana?utm_source=slidesgo_template&amp;utm_medium=referral-link&amp;utm_campaign=slidesgo_final_slides&amp;utm_term=pana&amp;utm_content=stories"/>
              </a:rPr>
              <a:t>Business Analysist</a:t>
            </a:r>
          </a:p>
          <a:p>
            <a:pPr algn="ctr">
              <a:lnSpc>
                <a:spcPts val="3863"/>
              </a:lnSpc>
            </a:pPr>
            <a:r>
              <a:rPr lang="en-US" sz="2799" u="sng">
                <a:solidFill>
                  <a:srgbClr val="869FB2"/>
                </a:solidFill>
                <a:latin typeface="Arial"/>
              </a:rPr>
              <a:t>PARUL</a:t>
            </a:r>
          </a:p>
          <a:p>
            <a:pPr algn="ctr">
              <a:lnSpc>
                <a:spcPts val="3863"/>
              </a:lnSpc>
            </a:pPr>
          </a:p>
        </p:txBody>
      </p:sp>
      <p:sp>
        <p:nvSpPr>
          <p:cNvPr name="TextBox 4" id="4"/>
          <p:cNvSpPr txBox="true"/>
          <p:nvPr/>
        </p:nvSpPr>
        <p:spPr>
          <a:xfrm rot="0">
            <a:off x="3047004" y="6650987"/>
            <a:ext cx="2553734" cy="1498092"/>
          </a:xfrm>
          <a:prstGeom prst="rect">
            <a:avLst/>
          </a:prstGeom>
        </p:spPr>
        <p:txBody>
          <a:bodyPr anchor="t" rtlCol="false" tIns="0" lIns="0" bIns="0" rIns="0">
            <a:spAutoFit/>
          </a:bodyPr>
          <a:lstStyle/>
          <a:p>
            <a:pPr algn="ctr">
              <a:lnSpc>
                <a:spcPts val="3863"/>
              </a:lnSpc>
            </a:pPr>
            <a:r>
              <a:rPr lang="en-US" sz="2799">
                <a:solidFill>
                  <a:srgbClr val="869FB2"/>
                </a:solidFill>
                <a:latin typeface="Arial"/>
              </a:rPr>
              <a:t>O</a:t>
            </a:r>
            <a:r>
              <a:rPr lang="en-US" sz="2799" u="sng">
                <a:solidFill>
                  <a:srgbClr val="869FB2"/>
                </a:solidFill>
                <a:latin typeface="Arial"/>
                <a:hlinkClick r:id="rId3" tooltip="https://stories.freepik.com/amico?utm_source=slidesgo_template&amp;utm_medium=referral-link&amp;utm_campaign=slidesgo_final_slides&amp;utm_term=amico&amp;utm_content=stories"/>
              </a:rPr>
              <a:t>perational consultant</a:t>
            </a:r>
          </a:p>
          <a:p>
            <a:pPr algn="ctr">
              <a:lnSpc>
                <a:spcPts val="3863"/>
              </a:lnSpc>
            </a:pPr>
            <a:r>
              <a:rPr lang="en-US" sz="2799" u="sng">
                <a:solidFill>
                  <a:srgbClr val="869FB2"/>
                </a:solidFill>
                <a:latin typeface="Arial"/>
              </a:rPr>
              <a:t>JAIRAJ</a:t>
            </a:r>
          </a:p>
        </p:txBody>
      </p:sp>
      <p:sp>
        <p:nvSpPr>
          <p:cNvPr name="TextBox 5" id="5"/>
          <p:cNvSpPr txBox="true"/>
          <p:nvPr/>
        </p:nvSpPr>
        <p:spPr>
          <a:xfrm rot="0">
            <a:off x="6407347" y="4270754"/>
            <a:ext cx="2571300" cy="1012317"/>
          </a:xfrm>
          <a:prstGeom prst="rect">
            <a:avLst/>
          </a:prstGeom>
        </p:spPr>
        <p:txBody>
          <a:bodyPr anchor="t" rtlCol="false" tIns="0" lIns="0" bIns="0" rIns="0">
            <a:spAutoFit/>
          </a:bodyPr>
          <a:lstStyle/>
          <a:p>
            <a:pPr algn="ctr">
              <a:lnSpc>
                <a:spcPts val="3863"/>
              </a:lnSpc>
            </a:pPr>
            <a:r>
              <a:rPr lang="en-US" sz="2799" u="sng">
                <a:solidFill>
                  <a:srgbClr val="869FB2"/>
                </a:solidFill>
                <a:latin typeface="Arial"/>
                <a:hlinkClick r:id="rId4" tooltip="https://stories.freepik.com/bro?utm_source=slidesgo_template&amp;utm_medium=referral-link&amp;utm_campaign=slidesgo_final_slides&amp;utm_term=bro&amp;utm_content=stories"/>
              </a:rPr>
              <a:t>Market Analysts</a:t>
            </a:r>
            <a:r>
              <a:rPr lang="en-US" sz="2799" u="sng">
                <a:solidFill>
                  <a:srgbClr val="869FB2"/>
                </a:solidFill>
                <a:latin typeface="Arial"/>
                <a:hlinkClick r:id="rId5" tooltip="https://stories.freepik.com/bro?utm_source=slidesgo_template&amp;utm_medium=referral-link&amp;utm_campaign=slidesgo_final_slides&amp;utm_term=bro&amp;utm_content=stories"/>
              </a:rPr>
              <a:t> </a:t>
            </a:r>
          </a:p>
          <a:p>
            <a:pPr algn="ctr">
              <a:lnSpc>
                <a:spcPts val="3863"/>
              </a:lnSpc>
            </a:pPr>
            <a:r>
              <a:rPr lang="en-US" sz="2799" u="sng">
                <a:solidFill>
                  <a:srgbClr val="869FB2"/>
                </a:solidFill>
                <a:latin typeface="Arial"/>
              </a:rPr>
              <a:t>SMIT</a:t>
            </a:r>
          </a:p>
        </p:txBody>
      </p:sp>
      <p:sp>
        <p:nvSpPr>
          <p:cNvPr name="TextBox 6" id="6"/>
          <p:cNvSpPr txBox="true"/>
          <p:nvPr/>
        </p:nvSpPr>
        <p:spPr>
          <a:xfrm rot="0">
            <a:off x="6318714" y="6650987"/>
            <a:ext cx="2659933" cy="1498092"/>
          </a:xfrm>
          <a:prstGeom prst="rect">
            <a:avLst/>
          </a:prstGeom>
        </p:spPr>
        <p:txBody>
          <a:bodyPr anchor="t" rtlCol="false" tIns="0" lIns="0" bIns="0" rIns="0">
            <a:spAutoFit/>
          </a:bodyPr>
          <a:lstStyle/>
          <a:p>
            <a:pPr algn="ctr">
              <a:lnSpc>
                <a:spcPts val="3863"/>
              </a:lnSpc>
            </a:pPr>
            <a:r>
              <a:rPr lang="en-US" sz="2799" u="sng">
                <a:solidFill>
                  <a:srgbClr val="869FB2"/>
                </a:solidFill>
                <a:latin typeface="Arial"/>
                <a:hlinkClick r:id="rId6" tooltip="https://stories.freepik.com/rafiki?utm_source=slidesgo_template&amp;utm_medium=referral-link&amp;utm_campaign=slidesgo_final_slides&amp;utm_term=rafiki&amp;utm_content=stories"/>
              </a:rPr>
              <a:t>Strategy Consultant</a:t>
            </a:r>
          </a:p>
          <a:p>
            <a:pPr algn="ctr">
              <a:lnSpc>
                <a:spcPts val="3863"/>
              </a:lnSpc>
            </a:pPr>
            <a:r>
              <a:rPr lang="en-US" sz="2799" u="sng">
                <a:solidFill>
                  <a:srgbClr val="869FB2"/>
                </a:solidFill>
                <a:latin typeface="Arial"/>
              </a:rPr>
              <a:t>SOUKAINA</a:t>
            </a:r>
          </a:p>
        </p:txBody>
      </p:sp>
      <p:sp>
        <p:nvSpPr>
          <p:cNvPr name="TextBox 7" id="7"/>
          <p:cNvSpPr txBox="true"/>
          <p:nvPr/>
        </p:nvSpPr>
        <p:spPr>
          <a:xfrm rot="0">
            <a:off x="10660433" y="6893874"/>
            <a:ext cx="2690779" cy="1012317"/>
          </a:xfrm>
          <a:prstGeom prst="rect">
            <a:avLst/>
          </a:prstGeom>
        </p:spPr>
        <p:txBody>
          <a:bodyPr anchor="t" rtlCol="false" tIns="0" lIns="0" bIns="0" rIns="0">
            <a:spAutoFit/>
          </a:bodyPr>
          <a:lstStyle/>
          <a:p>
            <a:pPr algn="ctr">
              <a:lnSpc>
                <a:spcPts val="3863"/>
              </a:lnSpc>
            </a:pPr>
            <a:r>
              <a:rPr lang="en-US" sz="2799" u="sng">
                <a:solidFill>
                  <a:srgbClr val="869FB2"/>
                </a:solidFill>
                <a:latin typeface="Arial"/>
                <a:hlinkClick r:id="rId7" tooltip="https://stories.freepik.com/rafiki?utm_source=slidesgo_template&amp;utm_medium=referral-link&amp;utm_campaign=slidesgo_final_slides&amp;utm_term=rafiki&amp;utm_content=stories"/>
              </a:rPr>
              <a:t>Market Analysts</a:t>
            </a:r>
            <a:r>
              <a:rPr lang="en-US" sz="2799" u="sng">
                <a:solidFill>
                  <a:srgbClr val="869FB2"/>
                </a:solidFill>
                <a:latin typeface="Arial"/>
                <a:hlinkClick r:id="rId8" tooltip="https://stories.freepik.com/rafiki?utm_source=slidesgo_template&amp;utm_medium=referral-link&amp;utm_campaign=slidesgo_final_slides&amp;utm_term=rafiki&amp;utm_content=stories"/>
              </a:rPr>
              <a:t> </a:t>
            </a:r>
          </a:p>
          <a:p>
            <a:pPr algn="ctr">
              <a:lnSpc>
                <a:spcPts val="3863"/>
              </a:lnSpc>
            </a:pPr>
            <a:r>
              <a:rPr lang="en-US" sz="2799" u="sng">
                <a:solidFill>
                  <a:srgbClr val="869FB2"/>
                </a:solidFill>
                <a:latin typeface="Arial"/>
              </a:rPr>
              <a:t>KUNJ</a:t>
            </a:r>
          </a:p>
        </p:txBody>
      </p:sp>
      <p:sp>
        <p:nvSpPr>
          <p:cNvPr name="TextBox 8" id="8"/>
          <p:cNvSpPr txBox="true"/>
          <p:nvPr/>
        </p:nvSpPr>
        <p:spPr>
          <a:xfrm rot="0">
            <a:off x="10645626" y="4270754"/>
            <a:ext cx="2720392" cy="1498092"/>
          </a:xfrm>
          <a:prstGeom prst="rect">
            <a:avLst/>
          </a:prstGeom>
        </p:spPr>
        <p:txBody>
          <a:bodyPr anchor="t" rtlCol="false" tIns="0" lIns="0" bIns="0" rIns="0">
            <a:spAutoFit/>
          </a:bodyPr>
          <a:lstStyle/>
          <a:p>
            <a:pPr>
              <a:lnSpc>
                <a:spcPts val="3863"/>
              </a:lnSpc>
            </a:pPr>
            <a:r>
              <a:rPr lang="en-US" sz="2799" u="sng">
                <a:solidFill>
                  <a:srgbClr val="869FB2"/>
                </a:solidFill>
                <a:latin typeface="Arial"/>
                <a:hlinkClick r:id="rId9" tooltip="https://stories.freepik.com/rafiki?utm_source=slidesgo_template&amp;utm_medium=referral-link&amp;utm_campaign=slidesgo_final_slides&amp;utm_term=rafiki&amp;utm_content=stories"/>
              </a:rPr>
              <a:t>Communication coordinator</a:t>
            </a:r>
          </a:p>
          <a:p>
            <a:pPr>
              <a:lnSpc>
                <a:spcPts val="3863"/>
              </a:lnSpc>
            </a:pPr>
            <a:r>
              <a:rPr lang="en-US" sz="2799" u="sng">
                <a:solidFill>
                  <a:srgbClr val="869FB2"/>
                </a:solidFill>
                <a:latin typeface="Arial"/>
              </a:rPr>
              <a:t>FEBIN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168354">
            <a:off x="1097212" y="9103900"/>
            <a:ext cx="2593177" cy="0"/>
          </a:xfrm>
          <a:prstGeom prst="line">
            <a:avLst/>
          </a:prstGeom>
          <a:ln cap="rnd" w="9525">
            <a:solidFill>
              <a:srgbClr val="014890"/>
            </a:solidFill>
            <a:prstDash val="solid"/>
            <a:headEnd type="none" len="sm" w="sm"/>
            <a:tailEnd type="none" len="sm" w="sm"/>
          </a:ln>
        </p:spPr>
      </p:sp>
      <p:sp>
        <p:nvSpPr>
          <p:cNvPr name="AutoShape 3" id="3"/>
          <p:cNvSpPr/>
          <p:nvPr/>
        </p:nvSpPr>
        <p:spPr>
          <a:xfrm rot="7903957">
            <a:off x="-290987" y="9319500"/>
            <a:ext cx="1779074"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293428" y="92331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014890"/>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853352" y="2941375"/>
            <a:ext cx="17012548" cy="6686616"/>
          </a:xfrm>
          <a:prstGeom prst="rect">
            <a:avLst/>
          </a:prstGeom>
        </p:spPr>
        <p:txBody>
          <a:bodyPr anchor="t" rtlCol="false" tIns="0" lIns="0" bIns="0" rIns="0">
            <a:spAutoFit/>
          </a:bodyPr>
          <a:lstStyle/>
          <a:p>
            <a:pPr marL="790231" indent="-395115" lvl="1">
              <a:lnSpc>
                <a:spcPts val="4392"/>
              </a:lnSpc>
              <a:buFont typeface="Arial"/>
              <a:buChar char="•"/>
            </a:pPr>
            <a:r>
              <a:rPr lang="en-US" sz="3660">
                <a:solidFill>
                  <a:srgbClr val="1D1C1D"/>
                </a:solidFill>
                <a:latin typeface="Arimo Medium"/>
              </a:rPr>
              <a:t>Unmatched reach to 17 million addresses</a:t>
            </a:r>
          </a:p>
          <a:p>
            <a:pPr marL="790231" indent="-395115" lvl="1">
              <a:lnSpc>
                <a:spcPts val="4392"/>
              </a:lnSpc>
              <a:buFont typeface="Arial"/>
              <a:buChar char="•"/>
            </a:pPr>
            <a:r>
              <a:rPr lang="en-US" sz="3660">
                <a:solidFill>
                  <a:srgbClr val="1D1C1D"/>
                </a:solidFill>
                <a:latin typeface="Arimo Medium"/>
              </a:rPr>
              <a:t>Canada</a:t>
            </a:r>
            <a:r>
              <a:rPr lang="en-US" sz="3660">
                <a:solidFill>
                  <a:srgbClr val="1D1C1D"/>
                </a:solidFill>
                <a:latin typeface="Arimo Medium"/>
              </a:rPr>
              <a:t> comprehensive address and postal code database</a:t>
            </a:r>
          </a:p>
          <a:p>
            <a:pPr marL="790231" indent="-395115" lvl="1">
              <a:lnSpc>
                <a:spcPts val="4392"/>
              </a:lnSpc>
              <a:buFont typeface="Arial"/>
              <a:buChar char="•"/>
            </a:pPr>
            <a:r>
              <a:rPr lang="en-US" sz="3660">
                <a:solidFill>
                  <a:srgbClr val="1D1C1D"/>
                </a:solidFill>
                <a:latin typeface="Arimo Medium"/>
              </a:rPr>
              <a:t>Canadians trust Canada Post more than any other delivery company</a:t>
            </a:r>
          </a:p>
          <a:p>
            <a:pPr marL="790231" indent="-395115" lvl="1">
              <a:lnSpc>
                <a:spcPts val="4392"/>
              </a:lnSpc>
              <a:buFont typeface="Arial"/>
              <a:buChar char="•"/>
            </a:pPr>
            <a:r>
              <a:rPr lang="en-US" sz="3660">
                <a:solidFill>
                  <a:srgbClr val="1D1C1D"/>
                </a:solidFill>
                <a:latin typeface="Arimo Medium"/>
              </a:rPr>
              <a:t> Tracking experience: 44% of Canadian online shoppers will avoid repeat purchases with retailers after a poor tracking experience and 60% gen z online shoppers.</a:t>
            </a:r>
          </a:p>
          <a:p>
            <a:pPr marL="790231" indent="-395115" lvl="1">
              <a:lnSpc>
                <a:spcPts val="4392"/>
              </a:lnSpc>
              <a:buFont typeface="Arial"/>
              <a:buChar char="•"/>
            </a:pPr>
            <a:r>
              <a:rPr lang="en-US" sz="3660">
                <a:solidFill>
                  <a:srgbClr val="1D1C1D"/>
                </a:solidFill>
                <a:latin typeface="Arimo Medium"/>
              </a:rPr>
              <a:t> Access to National Infrastructure</a:t>
            </a:r>
          </a:p>
          <a:p>
            <a:pPr marL="790231" indent="-395115" lvl="1">
              <a:lnSpc>
                <a:spcPts val="4392"/>
              </a:lnSpc>
              <a:buFont typeface="Arial"/>
              <a:buChar char="•"/>
            </a:pPr>
            <a:r>
              <a:rPr lang="en-US" sz="3660">
                <a:solidFill>
                  <a:srgbClr val="1D1C1D"/>
                </a:solidFill>
                <a:latin typeface="Arimo Medium"/>
              </a:rPr>
              <a:t>Brand Association</a:t>
            </a:r>
          </a:p>
          <a:p>
            <a:pPr marL="790231" indent="-395115" lvl="1">
              <a:lnSpc>
                <a:spcPts val="4392"/>
              </a:lnSpc>
              <a:buFont typeface="Arial"/>
              <a:buChar char="•"/>
            </a:pPr>
            <a:r>
              <a:rPr lang="en-US" sz="3660">
                <a:solidFill>
                  <a:srgbClr val="1D1C1D"/>
                </a:solidFill>
                <a:latin typeface="Arimo Medium"/>
              </a:rPr>
              <a:t>Volume Discounts and Cost Savings</a:t>
            </a:r>
          </a:p>
          <a:p>
            <a:pPr marL="790231" indent="-395115" lvl="1">
              <a:lnSpc>
                <a:spcPts val="4392"/>
              </a:lnSpc>
              <a:buFont typeface="Arial"/>
              <a:buChar char="•"/>
            </a:pPr>
            <a:r>
              <a:rPr lang="en-US" sz="3660">
                <a:solidFill>
                  <a:srgbClr val="1D1C1D"/>
                </a:solidFill>
                <a:latin typeface="Arimo Medium"/>
              </a:rPr>
              <a:t> Market Expansion Opportunities</a:t>
            </a:r>
          </a:p>
          <a:p>
            <a:pPr marL="790231" indent="-395115" lvl="1">
              <a:lnSpc>
                <a:spcPts val="4392"/>
              </a:lnSpc>
              <a:buFont typeface="Arial"/>
              <a:buChar char="•"/>
            </a:pPr>
            <a:r>
              <a:rPr lang="en-US" sz="3660">
                <a:solidFill>
                  <a:srgbClr val="1D1C1D"/>
                </a:solidFill>
                <a:latin typeface="Arimo Medium"/>
              </a:rPr>
              <a:t>Operational Efficiency</a:t>
            </a:r>
          </a:p>
          <a:p>
            <a:pPr algn="l">
              <a:lnSpc>
                <a:spcPts val="4392"/>
              </a:lnSpc>
            </a:pPr>
          </a:p>
        </p:txBody>
      </p:sp>
      <p:sp>
        <p:nvSpPr>
          <p:cNvPr name="TextBox 14" id="14"/>
          <p:cNvSpPr txBox="true"/>
          <p:nvPr/>
        </p:nvSpPr>
        <p:spPr>
          <a:xfrm rot="0">
            <a:off x="863450" y="394419"/>
            <a:ext cx="13140325" cy="1733550"/>
          </a:xfrm>
          <a:prstGeom prst="rect">
            <a:avLst/>
          </a:prstGeom>
        </p:spPr>
        <p:txBody>
          <a:bodyPr anchor="t" rtlCol="false" tIns="0" lIns="0" bIns="0" rIns="0">
            <a:spAutoFit/>
          </a:bodyPr>
          <a:lstStyle/>
          <a:p>
            <a:pPr algn="ctr">
              <a:lnSpc>
                <a:spcPts val="6719"/>
              </a:lnSpc>
            </a:pPr>
            <a:r>
              <a:rPr lang="en-US" sz="5599">
                <a:solidFill>
                  <a:srgbClr val="1D1C1D"/>
                </a:solidFill>
                <a:latin typeface="Arimo Bold"/>
              </a:rPr>
              <a:t>Benefits for 3PLs in Partnering with Canada Post: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014890"/>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014890"/>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4034589" y="771200"/>
            <a:ext cx="92725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Testimonials</a:t>
            </a:r>
          </a:p>
        </p:txBody>
      </p:sp>
      <p:sp>
        <p:nvSpPr>
          <p:cNvPr name="TextBox 14" id="14"/>
          <p:cNvSpPr txBox="true"/>
          <p:nvPr/>
        </p:nvSpPr>
        <p:spPr>
          <a:xfrm rot="0">
            <a:off x="2318631" y="3032322"/>
            <a:ext cx="11461694" cy="3209090"/>
          </a:xfrm>
          <a:prstGeom prst="rect">
            <a:avLst/>
          </a:prstGeom>
        </p:spPr>
        <p:txBody>
          <a:bodyPr anchor="t" rtlCol="false" tIns="0" lIns="0" bIns="0" rIns="0">
            <a:spAutoFit/>
          </a:bodyPr>
          <a:lstStyle/>
          <a:p>
            <a:pPr algn="ctr">
              <a:lnSpc>
                <a:spcPts val="5028"/>
              </a:lnSpc>
            </a:pPr>
            <a:r>
              <a:rPr lang="en-US" sz="4190">
                <a:solidFill>
                  <a:srgbClr val="1D1C1D"/>
                </a:solidFill>
                <a:latin typeface="Arimo"/>
              </a:rPr>
              <a:t>Canada Post is not just a shipper to us. I see them as the partner. If we have an idea, we present it- and they are always receptive. We are working with great people who are great entrepreneur and look for ways to help. </a:t>
            </a:r>
          </a:p>
        </p:txBody>
      </p:sp>
      <p:sp>
        <p:nvSpPr>
          <p:cNvPr name="TextBox 15" id="15"/>
          <p:cNvSpPr txBox="true"/>
          <p:nvPr/>
        </p:nvSpPr>
        <p:spPr>
          <a:xfrm rot="0">
            <a:off x="-128550" y="7657937"/>
            <a:ext cx="9272550" cy="1390650"/>
          </a:xfrm>
          <a:prstGeom prst="rect">
            <a:avLst/>
          </a:prstGeom>
        </p:spPr>
        <p:txBody>
          <a:bodyPr anchor="t" rtlCol="false" tIns="0" lIns="0" bIns="0" rIns="0">
            <a:spAutoFit/>
          </a:bodyPr>
          <a:lstStyle/>
          <a:p>
            <a:pPr algn="ctr">
              <a:lnSpc>
                <a:spcPts val="5640"/>
              </a:lnSpc>
            </a:pPr>
            <a:r>
              <a:rPr lang="en-US" sz="4700">
                <a:solidFill>
                  <a:srgbClr val="1D1C1D"/>
                </a:solidFill>
                <a:latin typeface="Arimo"/>
              </a:rPr>
              <a:t>Marc-Antoine Bovet</a:t>
            </a:r>
          </a:p>
          <a:p>
            <a:pPr algn="ctr">
              <a:lnSpc>
                <a:spcPts val="5160"/>
              </a:lnSpc>
            </a:pPr>
            <a:r>
              <a:rPr lang="en-US" sz="4300">
                <a:solidFill>
                  <a:srgbClr val="1D1C1D"/>
                </a:solidFill>
                <a:latin typeface="Arimo"/>
              </a:rPr>
              <a:t>co founder oatbox</a:t>
            </a:r>
          </a:p>
        </p:txBody>
      </p:sp>
      <p:sp>
        <p:nvSpPr>
          <p:cNvPr name="TextBox 16" id="16"/>
          <p:cNvSpPr txBox="true"/>
          <p:nvPr/>
        </p:nvSpPr>
        <p:spPr>
          <a:xfrm rot="0">
            <a:off x="9848850" y="7978738"/>
            <a:ext cx="10907191" cy="1524000"/>
          </a:xfrm>
          <a:prstGeom prst="rect">
            <a:avLst/>
          </a:prstGeom>
        </p:spPr>
        <p:txBody>
          <a:bodyPr anchor="t" rtlCol="false" tIns="0" lIns="0" bIns="0" rIns="0">
            <a:spAutoFit/>
          </a:bodyPr>
          <a:lstStyle/>
          <a:p>
            <a:pPr algn="ctr">
              <a:lnSpc>
                <a:spcPts val="11639"/>
              </a:lnSpc>
            </a:pPr>
            <a:r>
              <a:rPr lang="en-US" sz="9699">
                <a:solidFill>
                  <a:srgbClr val="1D1C1D"/>
                </a:solidFill>
                <a:latin typeface="Arimo Bold"/>
              </a:rPr>
              <a:t> Oatbox</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014890"/>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014890"/>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4034589" y="771200"/>
            <a:ext cx="92725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Testimonials</a:t>
            </a:r>
          </a:p>
        </p:txBody>
      </p:sp>
      <p:sp>
        <p:nvSpPr>
          <p:cNvPr name="TextBox 14" id="14"/>
          <p:cNvSpPr txBox="true"/>
          <p:nvPr/>
        </p:nvSpPr>
        <p:spPr>
          <a:xfrm rot="0">
            <a:off x="2151578" y="2786762"/>
            <a:ext cx="13514069" cy="3778605"/>
          </a:xfrm>
          <a:prstGeom prst="rect">
            <a:avLst/>
          </a:prstGeom>
        </p:spPr>
        <p:txBody>
          <a:bodyPr anchor="t" rtlCol="false" tIns="0" lIns="0" bIns="0" rIns="0">
            <a:spAutoFit/>
          </a:bodyPr>
          <a:lstStyle/>
          <a:p>
            <a:pPr algn="ctr">
              <a:lnSpc>
                <a:spcPts val="5928"/>
              </a:lnSpc>
            </a:pPr>
            <a:r>
              <a:rPr lang="en-US" sz="4940">
                <a:solidFill>
                  <a:srgbClr val="1D1C1D"/>
                </a:solidFill>
                <a:latin typeface="Arimo"/>
              </a:rPr>
              <a:t>If you are only putting you money into one channel, you are missing an opportunity. When looking at customer retention, people who know you and your brand react really well when you send them something special through the mail.</a:t>
            </a:r>
          </a:p>
        </p:txBody>
      </p:sp>
      <p:sp>
        <p:nvSpPr>
          <p:cNvPr name="TextBox 15" id="15"/>
          <p:cNvSpPr txBox="true"/>
          <p:nvPr/>
        </p:nvSpPr>
        <p:spPr>
          <a:xfrm rot="0">
            <a:off x="-128550" y="7667462"/>
            <a:ext cx="9272550" cy="1314450"/>
          </a:xfrm>
          <a:prstGeom prst="rect">
            <a:avLst/>
          </a:prstGeom>
        </p:spPr>
        <p:txBody>
          <a:bodyPr anchor="t" rtlCol="false" tIns="0" lIns="0" bIns="0" rIns="0">
            <a:spAutoFit/>
          </a:bodyPr>
          <a:lstStyle/>
          <a:p>
            <a:pPr algn="ctr">
              <a:lnSpc>
                <a:spcPts val="5160"/>
              </a:lnSpc>
            </a:pPr>
            <a:r>
              <a:rPr lang="en-US" sz="4300">
                <a:solidFill>
                  <a:srgbClr val="1D1C1D"/>
                </a:solidFill>
                <a:latin typeface="Arimo"/>
              </a:rPr>
              <a:t>Maxime Dubois</a:t>
            </a:r>
          </a:p>
          <a:p>
            <a:pPr algn="ctr">
              <a:lnSpc>
                <a:spcPts val="5160"/>
              </a:lnSpc>
            </a:pPr>
            <a:r>
              <a:rPr lang="en-US" sz="4300">
                <a:solidFill>
                  <a:srgbClr val="1D1C1D"/>
                </a:solidFill>
                <a:latin typeface="Arimo"/>
              </a:rPr>
              <a:t>ceo Altitude sports</a:t>
            </a:r>
          </a:p>
        </p:txBody>
      </p:sp>
      <p:sp>
        <p:nvSpPr>
          <p:cNvPr name="TextBox 16" id="16"/>
          <p:cNvSpPr txBox="true"/>
          <p:nvPr/>
        </p:nvSpPr>
        <p:spPr>
          <a:xfrm rot="0">
            <a:off x="8049478" y="8051162"/>
            <a:ext cx="10907191" cy="1524000"/>
          </a:xfrm>
          <a:prstGeom prst="rect">
            <a:avLst/>
          </a:prstGeom>
        </p:spPr>
        <p:txBody>
          <a:bodyPr anchor="t" rtlCol="false" tIns="0" lIns="0" bIns="0" rIns="0">
            <a:spAutoFit/>
          </a:bodyPr>
          <a:lstStyle/>
          <a:p>
            <a:pPr algn="ctr">
              <a:lnSpc>
                <a:spcPts val="11639"/>
              </a:lnSpc>
            </a:pPr>
            <a:r>
              <a:rPr lang="en-US" sz="9699">
                <a:solidFill>
                  <a:srgbClr val="1D1C1D"/>
                </a:solidFill>
                <a:latin typeface="Arimo Bold"/>
              </a:rPr>
              <a:t>Altitude Sports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014890"/>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014890"/>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4034589" y="771200"/>
            <a:ext cx="92725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Testimonials</a:t>
            </a:r>
          </a:p>
        </p:txBody>
      </p:sp>
      <p:sp>
        <p:nvSpPr>
          <p:cNvPr name="TextBox 14" id="14"/>
          <p:cNvSpPr txBox="true"/>
          <p:nvPr/>
        </p:nvSpPr>
        <p:spPr>
          <a:xfrm rot="0">
            <a:off x="2151578" y="2786762"/>
            <a:ext cx="13514069" cy="3778605"/>
          </a:xfrm>
          <a:prstGeom prst="rect">
            <a:avLst/>
          </a:prstGeom>
        </p:spPr>
        <p:txBody>
          <a:bodyPr anchor="t" rtlCol="false" tIns="0" lIns="0" bIns="0" rIns="0">
            <a:spAutoFit/>
          </a:bodyPr>
          <a:lstStyle/>
          <a:p>
            <a:pPr algn="ctr">
              <a:lnSpc>
                <a:spcPts val="5928"/>
              </a:lnSpc>
            </a:pPr>
            <a:r>
              <a:rPr lang="en-US" sz="4940">
                <a:solidFill>
                  <a:srgbClr val="1D1C1D"/>
                </a:solidFill>
                <a:latin typeface="Arimo"/>
              </a:rPr>
              <a:t>One of the things we like about Cnada Post is that apart from getting us into condo buildings, which are one of our big client segments, they also get our flyers into each resident’s mailbox- they don’t just throw on the lobby floor. </a:t>
            </a:r>
          </a:p>
        </p:txBody>
      </p:sp>
      <p:sp>
        <p:nvSpPr>
          <p:cNvPr name="TextBox 15" id="15"/>
          <p:cNvSpPr txBox="true"/>
          <p:nvPr/>
        </p:nvSpPr>
        <p:spPr>
          <a:xfrm rot="0">
            <a:off x="559720" y="7376950"/>
            <a:ext cx="9272550" cy="1962150"/>
          </a:xfrm>
          <a:prstGeom prst="rect">
            <a:avLst/>
          </a:prstGeom>
        </p:spPr>
        <p:txBody>
          <a:bodyPr anchor="t" rtlCol="false" tIns="0" lIns="0" bIns="0" rIns="0">
            <a:spAutoFit/>
          </a:bodyPr>
          <a:lstStyle/>
          <a:p>
            <a:pPr algn="ctr">
              <a:lnSpc>
                <a:spcPts val="5160"/>
              </a:lnSpc>
            </a:pPr>
            <a:r>
              <a:rPr lang="en-US" sz="4300">
                <a:solidFill>
                  <a:srgbClr val="1D1C1D"/>
                </a:solidFill>
                <a:latin typeface="Arimo"/>
              </a:rPr>
              <a:t>Tony Trew </a:t>
            </a:r>
          </a:p>
          <a:p>
            <a:pPr algn="ctr">
              <a:lnSpc>
                <a:spcPts val="5160"/>
              </a:lnSpc>
            </a:pPr>
            <a:r>
              <a:rPr lang="en-US" sz="4300">
                <a:solidFill>
                  <a:srgbClr val="1D1C1D"/>
                </a:solidFill>
                <a:latin typeface="Arimo"/>
              </a:rPr>
              <a:t>(former) Marketing and Ecommerce Director, Structube</a:t>
            </a:r>
          </a:p>
        </p:txBody>
      </p:sp>
      <p:sp>
        <p:nvSpPr>
          <p:cNvPr name="TextBox 16" id="16"/>
          <p:cNvSpPr txBox="true"/>
          <p:nvPr/>
        </p:nvSpPr>
        <p:spPr>
          <a:xfrm rot="0">
            <a:off x="8614154" y="7956017"/>
            <a:ext cx="10907191" cy="1524000"/>
          </a:xfrm>
          <a:prstGeom prst="rect">
            <a:avLst/>
          </a:prstGeom>
        </p:spPr>
        <p:txBody>
          <a:bodyPr anchor="t" rtlCol="false" tIns="0" lIns="0" bIns="0" rIns="0">
            <a:spAutoFit/>
          </a:bodyPr>
          <a:lstStyle/>
          <a:p>
            <a:pPr algn="ctr">
              <a:lnSpc>
                <a:spcPts val="11639"/>
              </a:lnSpc>
            </a:pPr>
            <a:r>
              <a:rPr lang="en-US" sz="9699">
                <a:solidFill>
                  <a:srgbClr val="1D1C1D"/>
                </a:solidFill>
                <a:latin typeface="Arimo Bold"/>
              </a:rPr>
              <a:t>STRUCTUBE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927057">
            <a:off x="5756197" y="9332450"/>
            <a:ext cx="2370938" cy="0"/>
          </a:xfrm>
          <a:prstGeom prst="line">
            <a:avLst/>
          </a:prstGeom>
          <a:ln cap="rnd" w="9525">
            <a:solidFill>
              <a:srgbClr val="014890"/>
            </a:solidFill>
            <a:prstDash val="solid"/>
            <a:headEnd type="none" len="sm" w="sm"/>
            <a:tailEnd type="none" len="sm" w="sm"/>
          </a:ln>
        </p:spPr>
      </p:sp>
      <p:sp>
        <p:nvSpPr>
          <p:cNvPr name="AutoShape 3" id="3"/>
          <p:cNvSpPr/>
          <p:nvPr/>
        </p:nvSpPr>
        <p:spPr>
          <a:xfrm rot="9989267">
            <a:off x="3076160" y="9299950"/>
            <a:ext cx="2780411" cy="0"/>
          </a:xfrm>
          <a:prstGeom prst="line">
            <a:avLst/>
          </a:prstGeom>
          <a:ln cap="rnd" w="9525">
            <a:solidFill>
              <a:srgbClr val="014890"/>
            </a:solidFill>
            <a:prstDash val="solid"/>
            <a:headEnd type="none" len="sm" w="sm"/>
            <a:tailEnd type="none" len="sm" w="sm"/>
          </a:ln>
        </p:spPr>
      </p:sp>
      <p:sp>
        <p:nvSpPr>
          <p:cNvPr name="AutoShape 4" id="4"/>
          <p:cNvSpPr/>
          <p:nvPr/>
        </p:nvSpPr>
        <p:spPr>
          <a:xfrm rot="999997">
            <a:off x="450762" y="9208100"/>
            <a:ext cx="2800708" cy="0"/>
          </a:xfrm>
          <a:prstGeom prst="line">
            <a:avLst/>
          </a:prstGeom>
          <a:ln cap="rnd" w="9525">
            <a:solidFill>
              <a:srgbClr val="014890"/>
            </a:solidFill>
            <a:prstDash val="solid"/>
            <a:headEnd type="none" len="sm" w="sm"/>
            <a:tailEnd type="none" len="sm" w="sm"/>
          </a:ln>
        </p:spPr>
      </p:sp>
      <p:sp>
        <p:nvSpPr>
          <p:cNvPr name="AutoShape 5" id="5"/>
          <p:cNvSpPr/>
          <p:nvPr/>
        </p:nvSpPr>
        <p:spPr>
          <a:xfrm rot="3346380">
            <a:off x="-243725" y="8394200"/>
            <a:ext cx="1007782" cy="0"/>
          </a:xfrm>
          <a:prstGeom prst="line">
            <a:avLst/>
          </a:prstGeom>
          <a:ln cap="rnd" w="9525">
            <a:solidFill>
              <a:srgbClr val="014890"/>
            </a:solidFill>
            <a:prstDash val="solid"/>
            <a:headEnd type="none" len="sm" w="sm"/>
            <a:tailEnd type="none" len="sm" w="sm"/>
          </a:ln>
        </p:spPr>
      </p:sp>
      <p:sp>
        <p:nvSpPr>
          <p:cNvPr name="Freeform 6" id="6"/>
          <p:cNvSpPr/>
          <p:nvPr/>
        </p:nvSpPr>
        <p:spPr>
          <a:xfrm flipH="false" flipV="false" rot="0">
            <a:off x="2556666" y="90261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495216" y="86809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42616" y="86300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746394" y="93151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84540" y="8284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11" id="11"/>
          <p:cNvSpPr/>
          <p:nvPr/>
        </p:nvSpPr>
        <p:spPr>
          <a:xfrm rot="527648">
            <a:off x="11962564" y="677900"/>
            <a:ext cx="3064071" cy="0"/>
          </a:xfrm>
          <a:prstGeom prst="line">
            <a:avLst/>
          </a:prstGeom>
          <a:ln cap="rnd" w="9525">
            <a:solidFill>
              <a:srgbClr val="014890"/>
            </a:solidFill>
            <a:prstDash val="solid"/>
            <a:headEnd type="none" len="sm" w="sm"/>
            <a:tailEnd type="none" len="sm" w="sm"/>
          </a:ln>
        </p:spPr>
      </p:sp>
      <p:sp>
        <p:nvSpPr>
          <p:cNvPr name="AutoShape 12" id="12"/>
          <p:cNvSpPr/>
          <p:nvPr/>
        </p:nvSpPr>
        <p:spPr>
          <a:xfrm rot="2514251">
            <a:off x="14728026" y="1659100"/>
            <a:ext cx="2254648" cy="0"/>
          </a:xfrm>
          <a:prstGeom prst="line">
            <a:avLst/>
          </a:prstGeom>
          <a:ln cap="rnd" w="9525">
            <a:solidFill>
              <a:srgbClr val="014890"/>
            </a:solidFill>
            <a:prstDash val="solid"/>
            <a:headEnd type="none" len="sm" w="sm"/>
            <a:tailEnd type="none" len="sm" w="sm"/>
          </a:ln>
        </p:spPr>
      </p:sp>
      <p:sp>
        <p:nvSpPr>
          <p:cNvPr name="AutoShape 13" id="13"/>
          <p:cNvSpPr/>
          <p:nvPr/>
        </p:nvSpPr>
        <p:spPr>
          <a:xfrm rot="7436612">
            <a:off x="16050933" y="1174750"/>
            <a:ext cx="2887035" cy="0"/>
          </a:xfrm>
          <a:prstGeom prst="line">
            <a:avLst/>
          </a:prstGeom>
          <a:ln cap="rnd" w="9525">
            <a:solidFill>
              <a:srgbClr val="014890"/>
            </a:solidFill>
            <a:prstDash val="solid"/>
            <a:headEnd type="none" len="sm" w="sm"/>
            <a:tailEnd type="none" len="sm" w="sm"/>
          </a:ln>
        </p:spPr>
      </p:sp>
      <p:sp>
        <p:nvSpPr>
          <p:cNvPr name="Freeform 14" id="14"/>
          <p:cNvSpPr/>
          <p:nvPr/>
        </p:nvSpPr>
        <p:spPr>
          <a:xfrm flipH="false" flipV="false" rot="0">
            <a:off x="16128550" y="20805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17584600" y="6425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7" id="17"/>
          <p:cNvGrpSpPr/>
          <p:nvPr/>
        </p:nvGrpSpPr>
        <p:grpSpPr>
          <a:xfrm rot="0">
            <a:off x="11658610" y="137414"/>
            <a:ext cx="577228" cy="576674"/>
            <a:chOff x="0" y="0"/>
            <a:chExt cx="769637" cy="768899"/>
          </a:xfrm>
        </p:grpSpPr>
        <p:sp>
          <p:nvSpPr>
            <p:cNvPr name="Freeform 18" id="18"/>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014890"/>
            </a:solidFill>
          </p:spPr>
        </p:sp>
      </p:grpSp>
      <p:sp>
        <p:nvSpPr>
          <p:cNvPr name="Freeform 19" id="19"/>
          <p:cNvSpPr/>
          <p:nvPr/>
        </p:nvSpPr>
        <p:spPr>
          <a:xfrm flipH="false" flipV="false" rot="0">
            <a:off x="11654100" y="132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0" id="20"/>
          <p:cNvGrpSpPr/>
          <p:nvPr/>
        </p:nvGrpSpPr>
        <p:grpSpPr>
          <a:xfrm rot="0">
            <a:off x="11731588" y="210418"/>
            <a:ext cx="431252" cy="430674"/>
            <a:chOff x="0" y="0"/>
            <a:chExt cx="575003" cy="574232"/>
          </a:xfrm>
        </p:grpSpPr>
        <p:sp>
          <p:nvSpPr>
            <p:cNvPr name="Freeform 21" id="21"/>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2" id="22"/>
          <p:cNvSpPr/>
          <p:nvPr/>
        </p:nvSpPr>
        <p:spPr>
          <a:xfrm flipH="false" flipV="false" rot="0">
            <a:off x="11727104" y="2053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3" id="23"/>
          <p:cNvGrpSpPr/>
          <p:nvPr/>
        </p:nvGrpSpPr>
        <p:grpSpPr>
          <a:xfrm rot="0">
            <a:off x="11810764" y="289568"/>
            <a:ext cx="272354" cy="272354"/>
            <a:chOff x="0" y="0"/>
            <a:chExt cx="363139" cy="363139"/>
          </a:xfrm>
        </p:grpSpPr>
        <p:sp>
          <p:nvSpPr>
            <p:cNvPr name="Freeform 24" id="24"/>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014890"/>
            </a:solidFill>
          </p:spPr>
        </p:sp>
      </p:grpSp>
      <p:sp>
        <p:nvSpPr>
          <p:cNvPr name="Freeform 25" id="25"/>
          <p:cNvSpPr/>
          <p:nvPr/>
        </p:nvSpPr>
        <p:spPr>
          <a:xfrm flipH="false" flipV="false" rot="0">
            <a:off x="11806280" y="2850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6" id="26"/>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7" id="27"/>
          <p:cNvSpPr/>
          <p:nvPr/>
        </p:nvSpPr>
        <p:spPr>
          <a:xfrm flipH="false" flipV="false" rot="0">
            <a:off x="17356700" y="331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8" id="28"/>
          <p:cNvSpPr/>
          <p:nvPr/>
        </p:nvSpPr>
        <p:spPr>
          <a:xfrm flipH="false" flipV="false" rot="0">
            <a:off x="692616" y="2711525"/>
            <a:ext cx="2245928" cy="2245928"/>
          </a:xfrm>
          <a:custGeom>
            <a:avLst/>
            <a:gdLst/>
            <a:ahLst/>
            <a:cxnLst/>
            <a:rect r="r" b="b" t="t" l="l"/>
            <a:pathLst>
              <a:path h="2245928" w="2245928">
                <a:moveTo>
                  <a:pt x="0" y="0"/>
                </a:moveTo>
                <a:lnTo>
                  <a:pt x="2245928" y="0"/>
                </a:lnTo>
                <a:lnTo>
                  <a:pt x="2245928" y="2245928"/>
                </a:lnTo>
                <a:lnTo>
                  <a:pt x="0" y="2245928"/>
                </a:lnTo>
                <a:lnTo>
                  <a:pt x="0" y="0"/>
                </a:lnTo>
                <a:close/>
              </a:path>
            </a:pathLst>
          </a:custGeom>
          <a:blipFill>
            <a:blip r:embed="rId26"/>
            <a:stretch>
              <a:fillRect l="0" t="0" r="0" b="0"/>
            </a:stretch>
          </a:blipFill>
        </p:spPr>
      </p:sp>
      <p:sp>
        <p:nvSpPr>
          <p:cNvPr name="Freeform 29" id="29"/>
          <p:cNvSpPr/>
          <p:nvPr/>
        </p:nvSpPr>
        <p:spPr>
          <a:xfrm flipH="false" flipV="false" rot="0">
            <a:off x="3533413" y="3187244"/>
            <a:ext cx="2893566" cy="1294490"/>
          </a:xfrm>
          <a:custGeom>
            <a:avLst/>
            <a:gdLst/>
            <a:ahLst/>
            <a:cxnLst/>
            <a:rect r="r" b="b" t="t" l="l"/>
            <a:pathLst>
              <a:path h="1294490" w="2893566">
                <a:moveTo>
                  <a:pt x="0" y="0"/>
                </a:moveTo>
                <a:lnTo>
                  <a:pt x="2893566" y="0"/>
                </a:lnTo>
                <a:lnTo>
                  <a:pt x="2893566" y="1294490"/>
                </a:lnTo>
                <a:lnTo>
                  <a:pt x="0" y="1294490"/>
                </a:lnTo>
                <a:lnTo>
                  <a:pt x="0" y="0"/>
                </a:lnTo>
                <a:close/>
              </a:path>
            </a:pathLst>
          </a:custGeom>
          <a:blipFill>
            <a:blip r:embed="rId27"/>
            <a:stretch>
              <a:fillRect l="0" t="0" r="0" b="0"/>
            </a:stretch>
          </a:blipFill>
        </p:spPr>
      </p:sp>
      <p:sp>
        <p:nvSpPr>
          <p:cNvPr name="Freeform 30" id="30"/>
          <p:cNvSpPr/>
          <p:nvPr/>
        </p:nvSpPr>
        <p:spPr>
          <a:xfrm flipH="false" flipV="false" rot="0">
            <a:off x="7017529" y="2977493"/>
            <a:ext cx="3427982" cy="1713991"/>
          </a:xfrm>
          <a:custGeom>
            <a:avLst/>
            <a:gdLst/>
            <a:ahLst/>
            <a:cxnLst/>
            <a:rect r="r" b="b" t="t" l="l"/>
            <a:pathLst>
              <a:path h="1713991" w="3427982">
                <a:moveTo>
                  <a:pt x="0" y="0"/>
                </a:moveTo>
                <a:lnTo>
                  <a:pt x="3427982" y="0"/>
                </a:lnTo>
                <a:lnTo>
                  <a:pt x="3427982" y="1713992"/>
                </a:lnTo>
                <a:lnTo>
                  <a:pt x="0" y="1713992"/>
                </a:lnTo>
                <a:lnTo>
                  <a:pt x="0" y="0"/>
                </a:lnTo>
                <a:close/>
              </a:path>
            </a:pathLst>
          </a:custGeom>
          <a:blipFill>
            <a:blip r:embed="rId28"/>
            <a:stretch>
              <a:fillRect l="0" t="0" r="0" b="0"/>
            </a:stretch>
          </a:blipFill>
        </p:spPr>
      </p:sp>
      <p:sp>
        <p:nvSpPr>
          <p:cNvPr name="Freeform 31" id="31"/>
          <p:cNvSpPr/>
          <p:nvPr/>
        </p:nvSpPr>
        <p:spPr>
          <a:xfrm flipH="false" flipV="false" rot="0">
            <a:off x="12678732" y="4250035"/>
            <a:ext cx="3224367" cy="3224367"/>
          </a:xfrm>
          <a:custGeom>
            <a:avLst/>
            <a:gdLst/>
            <a:ahLst/>
            <a:cxnLst/>
            <a:rect r="r" b="b" t="t" l="l"/>
            <a:pathLst>
              <a:path h="3224367" w="3224367">
                <a:moveTo>
                  <a:pt x="0" y="0"/>
                </a:moveTo>
                <a:lnTo>
                  <a:pt x="3224367" y="0"/>
                </a:lnTo>
                <a:lnTo>
                  <a:pt x="3224367" y="3224367"/>
                </a:lnTo>
                <a:lnTo>
                  <a:pt x="0" y="3224367"/>
                </a:lnTo>
                <a:lnTo>
                  <a:pt x="0" y="0"/>
                </a:lnTo>
                <a:close/>
              </a:path>
            </a:pathLst>
          </a:custGeom>
          <a:blipFill>
            <a:blip r:embed="rId29"/>
            <a:stretch>
              <a:fillRect l="-24976" t="0" r="-24976" b="0"/>
            </a:stretch>
          </a:blipFill>
        </p:spPr>
      </p:sp>
      <p:sp>
        <p:nvSpPr>
          <p:cNvPr name="Freeform 32" id="32"/>
          <p:cNvSpPr/>
          <p:nvPr/>
        </p:nvSpPr>
        <p:spPr>
          <a:xfrm flipH="false" flipV="false" rot="0">
            <a:off x="342616" y="4957453"/>
            <a:ext cx="3917301" cy="2203482"/>
          </a:xfrm>
          <a:custGeom>
            <a:avLst/>
            <a:gdLst/>
            <a:ahLst/>
            <a:cxnLst/>
            <a:rect r="r" b="b" t="t" l="l"/>
            <a:pathLst>
              <a:path h="2203482" w="3917301">
                <a:moveTo>
                  <a:pt x="0" y="0"/>
                </a:moveTo>
                <a:lnTo>
                  <a:pt x="3917301" y="0"/>
                </a:lnTo>
                <a:lnTo>
                  <a:pt x="3917301" y="2203482"/>
                </a:lnTo>
                <a:lnTo>
                  <a:pt x="0" y="2203482"/>
                </a:lnTo>
                <a:lnTo>
                  <a:pt x="0" y="0"/>
                </a:lnTo>
                <a:close/>
              </a:path>
            </a:pathLst>
          </a:custGeom>
          <a:blipFill>
            <a:blip r:embed="rId30"/>
            <a:stretch>
              <a:fillRect l="0" t="0" r="0" b="0"/>
            </a:stretch>
          </a:blipFill>
        </p:spPr>
      </p:sp>
      <p:sp>
        <p:nvSpPr>
          <p:cNvPr name="Freeform 33" id="33"/>
          <p:cNvSpPr/>
          <p:nvPr/>
        </p:nvSpPr>
        <p:spPr>
          <a:xfrm flipH="false" flipV="false" rot="0">
            <a:off x="3966594" y="4691485"/>
            <a:ext cx="4612350" cy="2594447"/>
          </a:xfrm>
          <a:custGeom>
            <a:avLst/>
            <a:gdLst/>
            <a:ahLst/>
            <a:cxnLst/>
            <a:rect r="r" b="b" t="t" l="l"/>
            <a:pathLst>
              <a:path h="2594447" w="4612350">
                <a:moveTo>
                  <a:pt x="0" y="0"/>
                </a:moveTo>
                <a:lnTo>
                  <a:pt x="4612350" y="0"/>
                </a:lnTo>
                <a:lnTo>
                  <a:pt x="4612350" y="2594447"/>
                </a:lnTo>
                <a:lnTo>
                  <a:pt x="0" y="2594447"/>
                </a:lnTo>
                <a:lnTo>
                  <a:pt x="0" y="0"/>
                </a:lnTo>
                <a:close/>
              </a:path>
            </a:pathLst>
          </a:custGeom>
          <a:blipFill>
            <a:blip r:embed="rId31"/>
            <a:stretch>
              <a:fillRect l="0" t="0" r="0" b="0"/>
            </a:stretch>
          </a:blipFill>
        </p:spPr>
      </p:sp>
      <p:sp>
        <p:nvSpPr>
          <p:cNvPr name="Freeform 34" id="34"/>
          <p:cNvSpPr/>
          <p:nvPr/>
        </p:nvSpPr>
        <p:spPr>
          <a:xfrm flipH="false" flipV="false" rot="0">
            <a:off x="9095514" y="4481734"/>
            <a:ext cx="2992668" cy="2992668"/>
          </a:xfrm>
          <a:custGeom>
            <a:avLst/>
            <a:gdLst/>
            <a:ahLst/>
            <a:cxnLst/>
            <a:rect r="r" b="b" t="t" l="l"/>
            <a:pathLst>
              <a:path h="2992668" w="2992668">
                <a:moveTo>
                  <a:pt x="0" y="0"/>
                </a:moveTo>
                <a:lnTo>
                  <a:pt x="2992668" y="0"/>
                </a:lnTo>
                <a:lnTo>
                  <a:pt x="2992668" y="2992668"/>
                </a:lnTo>
                <a:lnTo>
                  <a:pt x="0" y="2992668"/>
                </a:lnTo>
                <a:lnTo>
                  <a:pt x="0" y="0"/>
                </a:lnTo>
                <a:close/>
              </a:path>
            </a:pathLst>
          </a:custGeom>
          <a:blipFill>
            <a:blip r:embed="rId32"/>
            <a:stretch>
              <a:fillRect l="0" t="0" r="0" b="0"/>
            </a:stretch>
          </a:blipFill>
        </p:spPr>
      </p:sp>
      <p:sp>
        <p:nvSpPr>
          <p:cNvPr name="Freeform 35" id="35"/>
          <p:cNvSpPr/>
          <p:nvPr/>
        </p:nvSpPr>
        <p:spPr>
          <a:xfrm flipH="false" flipV="false" rot="0">
            <a:off x="9826266" y="6948910"/>
            <a:ext cx="5704932" cy="3209024"/>
          </a:xfrm>
          <a:custGeom>
            <a:avLst/>
            <a:gdLst/>
            <a:ahLst/>
            <a:cxnLst/>
            <a:rect r="r" b="b" t="t" l="l"/>
            <a:pathLst>
              <a:path h="3209024" w="5704932">
                <a:moveTo>
                  <a:pt x="0" y="0"/>
                </a:moveTo>
                <a:lnTo>
                  <a:pt x="5704932" y="0"/>
                </a:lnTo>
                <a:lnTo>
                  <a:pt x="5704932" y="3209024"/>
                </a:lnTo>
                <a:lnTo>
                  <a:pt x="0" y="3209024"/>
                </a:lnTo>
                <a:lnTo>
                  <a:pt x="0" y="0"/>
                </a:lnTo>
                <a:close/>
              </a:path>
            </a:pathLst>
          </a:custGeom>
          <a:blipFill>
            <a:blip r:embed="rId33"/>
            <a:stretch>
              <a:fillRect l="0" t="0" r="0" b="0"/>
            </a:stretch>
          </a:blipFill>
        </p:spPr>
      </p:sp>
      <p:sp>
        <p:nvSpPr>
          <p:cNvPr name="TextBox 36" id="36"/>
          <p:cNvSpPr txBox="true"/>
          <p:nvPr/>
        </p:nvSpPr>
        <p:spPr>
          <a:xfrm rot="0">
            <a:off x="6272769" y="729981"/>
            <a:ext cx="57427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Our Competitors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014890"/>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433713" y="4681724"/>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014890"/>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014890"/>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014890"/>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2" id="22"/>
          <p:cNvGrpSpPr/>
          <p:nvPr/>
        </p:nvGrpSpPr>
        <p:grpSpPr>
          <a:xfrm rot="0">
            <a:off x="16433585" y="3495967"/>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sp>
        <p:nvSpPr>
          <p:cNvPr name="TextBox 28" id="28"/>
          <p:cNvSpPr txBox="true"/>
          <p:nvPr/>
        </p:nvSpPr>
        <p:spPr>
          <a:xfrm rot="0">
            <a:off x="3623829" y="378876"/>
            <a:ext cx="108109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Upcoming Goals</a:t>
            </a:r>
          </a:p>
        </p:txBody>
      </p:sp>
      <p:sp>
        <p:nvSpPr>
          <p:cNvPr name="AutoShape 29" id="29"/>
          <p:cNvSpPr/>
          <p:nvPr/>
        </p:nvSpPr>
        <p:spPr>
          <a:xfrm flipV="true">
            <a:off x="5187810" y="4856724"/>
            <a:ext cx="11245903" cy="0"/>
          </a:xfrm>
          <a:prstGeom prst="line">
            <a:avLst/>
          </a:prstGeom>
          <a:ln cap="rnd" w="9525">
            <a:solidFill>
              <a:srgbClr val="9E9E9E"/>
            </a:solidFill>
            <a:prstDash val="solid"/>
            <a:headEnd type="none" len="sm" w="sm"/>
            <a:tailEnd type="none" len="sm" w="sm"/>
          </a:ln>
        </p:spPr>
      </p:sp>
      <p:sp>
        <p:nvSpPr>
          <p:cNvPr name="AutoShape 30" id="30"/>
          <p:cNvSpPr/>
          <p:nvPr/>
        </p:nvSpPr>
        <p:spPr>
          <a:xfrm>
            <a:off x="6381462" y="3349264"/>
            <a:ext cx="10052123" cy="248628"/>
          </a:xfrm>
          <a:prstGeom prst="line">
            <a:avLst/>
          </a:prstGeom>
          <a:ln cap="rnd" w="9525">
            <a:solidFill>
              <a:srgbClr val="9E9E9E"/>
            </a:solidFill>
            <a:prstDash val="solid"/>
            <a:headEnd type="none" len="sm" w="sm"/>
            <a:tailEnd type="none" len="sm" w="sm"/>
          </a:ln>
        </p:spPr>
      </p:sp>
      <p:sp>
        <p:nvSpPr>
          <p:cNvPr name="AutoShape 31" id="31"/>
          <p:cNvSpPr/>
          <p:nvPr/>
        </p:nvSpPr>
        <p:spPr>
          <a:xfrm>
            <a:off x="5802298" y="6285121"/>
            <a:ext cx="8632468" cy="22452"/>
          </a:xfrm>
          <a:prstGeom prst="line">
            <a:avLst/>
          </a:prstGeom>
          <a:ln cap="rnd" w="9525">
            <a:solidFill>
              <a:srgbClr val="9E9E9E"/>
            </a:solidFill>
            <a:prstDash val="solid"/>
            <a:headEnd type="none" len="sm" w="sm"/>
            <a:tailEnd type="none" len="sm" w="sm"/>
          </a:ln>
        </p:spPr>
      </p:sp>
      <p:sp>
        <p:nvSpPr>
          <p:cNvPr name="TextBox 32" id="32"/>
          <p:cNvSpPr txBox="true"/>
          <p:nvPr/>
        </p:nvSpPr>
        <p:spPr>
          <a:xfrm rot="0">
            <a:off x="6661070" y="2034813"/>
            <a:ext cx="2294550" cy="514350"/>
          </a:xfrm>
          <a:prstGeom prst="rect">
            <a:avLst/>
          </a:prstGeom>
        </p:spPr>
        <p:txBody>
          <a:bodyPr anchor="t" rtlCol="false" tIns="0" lIns="0" bIns="0" rIns="0">
            <a:spAutoFit/>
          </a:bodyPr>
          <a:lstStyle/>
          <a:p>
            <a:pPr algn="ctr">
              <a:lnSpc>
                <a:spcPts val="3840"/>
              </a:lnSpc>
            </a:pPr>
            <a:r>
              <a:rPr lang="en-US" sz="3200">
                <a:solidFill>
                  <a:srgbClr val="1D1C1D"/>
                </a:solidFill>
                <a:latin typeface="Arimo Medium"/>
              </a:rPr>
              <a:t>10%</a:t>
            </a:r>
          </a:p>
        </p:txBody>
      </p:sp>
      <p:sp>
        <p:nvSpPr>
          <p:cNvPr name="TextBox 33" id="33"/>
          <p:cNvSpPr txBox="true"/>
          <p:nvPr/>
        </p:nvSpPr>
        <p:spPr>
          <a:xfrm rot="0">
            <a:off x="9892141" y="2034813"/>
            <a:ext cx="2365950" cy="514350"/>
          </a:xfrm>
          <a:prstGeom prst="rect">
            <a:avLst/>
          </a:prstGeom>
        </p:spPr>
        <p:txBody>
          <a:bodyPr anchor="t" rtlCol="false" tIns="0" lIns="0" bIns="0" rIns="0">
            <a:spAutoFit/>
          </a:bodyPr>
          <a:lstStyle/>
          <a:p>
            <a:pPr algn="ctr">
              <a:lnSpc>
                <a:spcPts val="3840"/>
              </a:lnSpc>
            </a:pPr>
            <a:r>
              <a:rPr lang="en-US" sz="3200">
                <a:solidFill>
                  <a:srgbClr val="1D1C1D"/>
                </a:solidFill>
                <a:latin typeface="Arimo Medium"/>
              </a:rPr>
              <a:t>20%</a:t>
            </a:r>
          </a:p>
        </p:txBody>
      </p:sp>
      <p:sp>
        <p:nvSpPr>
          <p:cNvPr name="TextBox 34" id="34"/>
          <p:cNvSpPr txBox="true"/>
          <p:nvPr/>
        </p:nvSpPr>
        <p:spPr>
          <a:xfrm rot="0">
            <a:off x="13191541" y="2034813"/>
            <a:ext cx="2294550" cy="514350"/>
          </a:xfrm>
          <a:prstGeom prst="rect">
            <a:avLst/>
          </a:prstGeom>
        </p:spPr>
        <p:txBody>
          <a:bodyPr anchor="t" rtlCol="false" tIns="0" lIns="0" bIns="0" rIns="0">
            <a:spAutoFit/>
          </a:bodyPr>
          <a:lstStyle/>
          <a:p>
            <a:pPr algn="ctr">
              <a:lnSpc>
                <a:spcPts val="3840"/>
              </a:lnSpc>
            </a:pPr>
            <a:r>
              <a:rPr lang="en-US" sz="3200">
                <a:solidFill>
                  <a:srgbClr val="1D1C1D"/>
                </a:solidFill>
                <a:latin typeface="Arimo Medium"/>
              </a:rPr>
              <a:t>30%</a:t>
            </a:r>
          </a:p>
        </p:txBody>
      </p:sp>
      <p:sp>
        <p:nvSpPr>
          <p:cNvPr name="TextBox 35" id="35"/>
          <p:cNvSpPr txBox="true"/>
          <p:nvPr/>
        </p:nvSpPr>
        <p:spPr>
          <a:xfrm rot="0">
            <a:off x="1646618" y="3353110"/>
            <a:ext cx="4734844" cy="1000125"/>
          </a:xfrm>
          <a:prstGeom prst="rect">
            <a:avLst/>
          </a:prstGeom>
        </p:spPr>
        <p:txBody>
          <a:bodyPr anchor="t" rtlCol="false" tIns="0" lIns="0" bIns="0" rIns="0">
            <a:spAutoFit/>
          </a:bodyPr>
          <a:lstStyle/>
          <a:p>
            <a:pPr>
              <a:lnSpc>
                <a:spcPts val="3840"/>
              </a:lnSpc>
            </a:pPr>
            <a:r>
              <a:rPr lang="en-US" sz="3200">
                <a:solidFill>
                  <a:srgbClr val="1D1C1D"/>
                </a:solidFill>
                <a:latin typeface="Arimo"/>
              </a:rPr>
              <a:t>Growing sales from existing customers</a:t>
            </a:r>
          </a:p>
        </p:txBody>
      </p:sp>
      <p:sp>
        <p:nvSpPr>
          <p:cNvPr name="TextBox 36" id="36"/>
          <p:cNvSpPr txBox="true"/>
          <p:nvPr/>
        </p:nvSpPr>
        <p:spPr>
          <a:xfrm rot="0">
            <a:off x="1828035" y="4250363"/>
            <a:ext cx="3591588" cy="1117473"/>
          </a:xfrm>
          <a:prstGeom prst="rect">
            <a:avLst/>
          </a:prstGeom>
        </p:spPr>
        <p:txBody>
          <a:bodyPr anchor="t" rtlCol="false" tIns="0" lIns="0" bIns="0" rIns="0">
            <a:spAutoFit/>
          </a:bodyPr>
          <a:lstStyle/>
          <a:p>
            <a:pPr>
              <a:lnSpc>
                <a:spcPts val="4416"/>
              </a:lnSpc>
            </a:pPr>
            <a:r>
              <a:rPr lang="en-US" sz="3200">
                <a:solidFill>
                  <a:srgbClr val="1D1C1D"/>
                </a:solidFill>
                <a:latin typeface="Arimo"/>
              </a:rPr>
              <a:t>Reducing cost to save money</a:t>
            </a:r>
          </a:p>
        </p:txBody>
      </p:sp>
      <p:sp>
        <p:nvSpPr>
          <p:cNvPr name="TextBox 37" id="37"/>
          <p:cNvSpPr txBox="true"/>
          <p:nvPr/>
        </p:nvSpPr>
        <p:spPr>
          <a:xfrm rot="0">
            <a:off x="1576200" y="5710735"/>
            <a:ext cx="4713641" cy="1117473"/>
          </a:xfrm>
          <a:prstGeom prst="rect">
            <a:avLst/>
          </a:prstGeom>
        </p:spPr>
        <p:txBody>
          <a:bodyPr anchor="t" rtlCol="false" tIns="0" lIns="0" bIns="0" rIns="0">
            <a:spAutoFit/>
          </a:bodyPr>
          <a:lstStyle/>
          <a:p>
            <a:pPr>
              <a:lnSpc>
                <a:spcPts val="4416"/>
              </a:lnSpc>
            </a:pPr>
            <a:r>
              <a:rPr lang="en-US" sz="3200">
                <a:solidFill>
                  <a:srgbClr val="1D1C1D"/>
                </a:solidFill>
                <a:latin typeface="Arimo"/>
              </a:rPr>
              <a:t>Improve customer experience</a:t>
            </a:r>
          </a:p>
        </p:txBody>
      </p:sp>
      <p:grpSp>
        <p:nvGrpSpPr>
          <p:cNvPr name="Group 38" id="38"/>
          <p:cNvGrpSpPr/>
          <p:nvPr/>
        </p:nvGrpSpPr>
        <p:grpSpPr>
          <a:xfrm rot="0">
            <a:off x="6565591" y="8877450"/>
            <a:ext cx="2846250" cy="380850"/>
            <a:chOff x="0" y="0"/>
            <a:chExt cx="3795000" cy="507800"/>
          </a:xfrm>
        </p:grpSpPr>
        <p:sp>
          <p:nvSpPr>
            <p:cNvPr name="Freeform 39" id="39"/>
            <p:cNvSpPr/>
            <p:nvPr/>
          </p:nvSpPr>
          <p:spPr>
            <a:xfrm flipH="false" flipV="false" rot="0">
              <a:off x="12700" y="12700"/>
              <a:ext cx="3769614" cy="482346"/>
            </a:xfrm>
            <a:custGeom>
              <a:avLst/>
              <a:gdLst/>
              <a:ahLst/>
              <a:cxnLst/>
              <a:rect r="r" b="b" t="t" l="l"/>
              <a:pathLst>
                <a:path h="482346" w="3769614">
                  <a:moveTo>
                    <a:pt x="0" y="80391"/>
                  </a:moveTo>
                  <a:cubicBezTo>
                    <a:pt x="0" y="35941"/>
                    <a:pt x="37592" y="0"/>
                    <a:pt x="84074" y="0"/>
                  </a:cubicBezTo>
                  <a:lnTo>
                    <a:pt x="3685540" y="0"/>
                  </a:lnTo>
                  <a:cubicBezTo>
                    <a:pt x="3732022" y="0"/>
                    <a:pt x="3769614" y="35941"/>
                    <a:pt x="3769614" y="80391"/>
                  </a:cubicBezTo>
                  <a:lnTo>
                    <a:pt x="3769614" y="401955"/>
                  </a:lnTo>
                  <a:cubicBezTo>
                    <a:pt x="3769614" y="446405"/>
                    <a:pt x="3732022" y="482346"/>
                    <a:pt x="3685540" y="482346"/>
                  </a:cubicBezTo>
                  <a:lnTo>
                    <a:pt x="84074" y="482346"/>
                  </a:lnTo>
                  <a:cubicBezTo>
                    <a:pt x="37592" y="482346"/>
                    <a:pt x="0" y="446405"/>
                    <a:pt x="0" y="401955"/>
                  </a:cubicBezTo>
                  <a:close/>
                </a:path>
              </a:pathLst>
            </a:custGeom>
            <a:solidFill>
              <a:srgbClr val="014890"/>
            </a:solidFill>
          </p:spPr>
        </p:sp>
        <p:sp>
          <p:nvSpPr>
            <p:cNvPr name="Freeform 40" id="40"/>
            <p:cNvSpPr/>
            <p:nvPr/>
          </p:nvSpPr>
          <p:spPr>
            <a:xfrm flipH="false" flipV="false" rot="0">
              <a:off x="0" y="0"/>
              <a:ext cx="3795014" cy="507746"/>
            </a:xfrm>
            <a:custGeom>
              <a:avLst/>
              <a:gdLst/>
              <a:ahLst/>
              <a:cxnLst/>
              <a:rect r="r" b="b" t="t" l="l"/>
              <a:pathLst>
                <a:path h="507746" w="3795014">
                  <a:moveTo>
                    <a:pt x="0" y="93091"/>
                  </a:moveTo>
                  <a:cubicBezTo>
                    <a:pt x="0" y="41148"/>
                    <a:pt x="43815" y="0"/>
                    <a:pt x="96774" y="0"/>
                  </a:cubicBezTo>
                  <a:lnTo>
                    <a:pt x="3698240" y="0"/>
                  </a:lnTo>
                  <a:lnTo>
                    <a:pt x="3698240" y="12700"/>
                  </a:lnTo>
                  <a:lnTo>
                    <a:pt x="3698240" y="0"/>
                  </a:lnTo>
                  <a:cubicBezTo>
                    <a:pt x="3751199" y="0"/>
                    <a:pt x="3795014" y="41148"/>
                    <a:pt x="3795014" y="93091"/>
                  </a:cubicBezTo>
                  <a:lnTo>
                    <a:pt x="3782314" y="93091"/>
                  </a:lnTo>
                  <a:lnTo>
                    <a:pt x="3795014" y="93091"/>
                  </a:lnTo>
                  <a:lnTo>
                    <a:pt x="3795014" y="414655"/>
                  </a:lnTo>
                  <a:lnTo>
                    <a:pt x="3782314" y="414655"/>
                  </a:lnTo>
                  <a:lnTo>
                    <a:pt x="3795014" y="414655"/>
                  </a:lnTo>
                  <a:cubicBezTo>
                    <a:pt x="3795014" y="466598"/>
                    <a:pt x="3751199" y="507746"/>
                    <a:pt x="3698240" y="507746"/>
                  </a:cubicBezTo>
                  <a:lnTo>
                    <a:pt x="3698240" y="495046"/>
                  </a:lnTo>
                  <a:lnTo>
                    <a:pt x="3698240" y="507746"/>
                  </a:lnTo>
                  <a:lnTo>
                    <a:pt x="96774" y="507746"/>
                  </a:lnTo>
                  <a:lnTo>
                    <a:pt x="96774" y="495046"/>
                  </a:lnTo>
                  <a:lnTo>
                    <a:pt x="96774" y="507746"/>
                  </a:lnTo>
                  <a:cubicBezTo>
                    <a:pt x="43815" y="507746"/>
                    <a:pt x="0" y="466598"/>
                    <a:pt x="0" y="414655"/>
                  </a:cubicBezTo>
                  <a:lnTo>
                    <a:pt x="0" y="93091"/>
                  </a:lnTo>
                  <a:lnTo>
                    <a:pt x="12700" y="93091"/>
                  </a:lnTo>
                  <a:lnTo>
                    <a:pt x="0" y="93091"/>
                  </a:lnTo>
                  <a:moveTo>
                    <a:pt x="25400" y="93091"/>
                  </a:moveTo>
                  <a:lnTo>
                    <a:pt x="25400" y="414655"/>
                  </a:lnTo>
                  <a:lnTo>
                    <a:pt x="12700" y="414655"/>
                  </a:lnTo>
                  <a:lnTo>
                    <a:pt x="25400" y="414655"/>
                  </a:lnTo>
                  <a:cubicBezTo>
                    <a:pt x="25400" y="451485"/>
                    <a:pt x="56769" y="482346"/>
                    <a:pt x="96774" y="482346"/>
                  </a:cubicBezTo>
                  <a:lnTo>
                    <a:pt x="3698240" y="482346"/>
                  </a:lnTo>
                  <a:cubicBezTo>
                    <a:pt x="3738245" y="482346"/>
                    <a:pt x="3769614" y="451485"/>
                    <a:pt x="3769614" y="414655"/>
                  </a:cubicBezTo>
                  <a:lnTo>
                    <a:pt x="3769614" y="93091"/>
                  </a:lnTo>
                  <a:cubicBezTo>
                    <a:pt x="3769614" y="56261"/>
                    <a:pt x="3738245" y="25400"/>
                    <a:pt x="3698240" y="25400"/>
                  </a:cubicBezTo>
                  <a:lnTo>
                    <a:pt x="96774" y="25400"/>
                  </a:lnTo>
                  <a:lnTo>
                    <a:pt x="96774" y="12700"/>
                  </a:lnTo>
                  <a:lnTo>
                    <a:pt x="96774" y="25400"/>
                  </a:lnTo>
                  <a:cubicBezTo>
                    <a:pt x="56769" y="25400"/>
                    <a:pt x="25400" y="56261"/>
                    <a:pt x="25400" y="93091"/>
                  </a:cubicBezTo>
                  <a:close/>
                </a:path>
              </a:pathLst>
            </a:custGeom>
            <a:solidFill>
              <a:srgbClr val="014890"/>
            </a:solidFill>
          </p:spPr>
        </p:sp>
      </p:grpSp>
      <p:grpSp>
        <p:nvGrpSpPr>
          <p:cNvPr name="Group 41" id="41"/>
          <p:cNvGrpSpPr/>
          <p:nvPr/>
        </p:nvGrpSpPr>
        <p:grpSpPr>
          <a:xfrm rot="0">
            <a:off x="9963852" y="8887326"/>
            <a:ext cx="2846250" cy="380850"/>
            <a:chOff x="0" y="0"/>
            <a:chExt cx="3795000" cy="507800"/>
          </a:xfrm>
        </p:grpSpPr>
        <p:sp>
          <p:nvSpPr>
            <p:cNvPr name="Freeform 42" id="42"/>
            <p:cNvSpPr/>
            <p:nvPr/>
          </p:nvSpPr>
          <p:spPr>
            <a:xfrm flipH="false" flipV="false" rot="0">
              <a:off x="12700" y="12700"/>
              <a:ext cx="3769614" cy="482346"/>
            </a:xfrm>
            <a:custGeom>
              <a:avLst/>
              <a:gdLst/>
              <a:ahLst/>
              <a:cxnLst/>
              <a:rect r="r" b="b" t="t" l="l"/>
              <a:pathLst>
                <a:path h="482346" w="3769614">
                  <a:moveTo>
                    <a:pt x="0" y="80391"/>
                  </a:moveTo>
                  <a:cubicBezTo>
                    <a:pt x="0" y="35941"/>
                    <a:pt x="37592" y="0"/>
                    <a:pt x="84074" y="0"/>
                  </a:cubicBezTo>
                  <a:lnTo>
                    <a:pt x="3685540" y="0"/>
                  </a:lnTo>
                  <a:cubicBezTo>
                    <a:pt x="3732022" y="0"/>
                    <a:pt x="3769614" y="35941"/>
                    <a:pt x="3769614" y="80391"/>
                  </a:cubicBezTo>
                  <a:lnTo>
                    <a:pt x="3769614" y="401955"/>
                  </a:lnTo>
                  <a:cubicBezTo>
                    <a:pt x="3769614" y="446405"/>
                    <a:pt x="3732022" y="482346"/>
                    <a:pt x="3685540" y="482346"/>
                  </a:cubicBezTo>
                  <a:lnTo>
                    <a:pt x="84074" y="482346"/>
                  </a:lnTo>
                  <a:cubicBezTo>
                    <a:pt x="37592" y="482346"/>
                    <a:pt x="0" y="446405"/>
                    <a:pt x="0" y="401955"/>
                  </a:cubicBezTo>
                  <a:close/>
                </a:path>
              </a:pathLst>
            </a:custGeom>
            <a:solidFill>
              <a:srgbClr val="014890"/>
            </a:solidFill>
          </p:spPr>
        </p:sp>
        <p:sp>
          <p:nvSpPr>
            <p:cNvPr name="Freeform 43" id="43"/>
            <p:cNvSpPr/>
            <p:nvPr/>
          </p:nvSpPr>
          <p:spPr>
            <a:xfrm flipH="false" flipV="false" rot="0">
              <a:off x="0" y="0"/>
              <a:ext cx="3795014" cy="507746"/>
            </a:xfrm>
            <a:custGeom>
              <a:avLst/>
              <a:gdLst/>
              <a:ahLst/>
              <a:cxnLst/>
              <a:rect r="r" b="b" t="t" l="l"/>
              <a:pathLst>
                <a:path h="507746" w="3795014">
                  <a:moveTo>
                    <a:pt x="0" y="93091"/>
                  </a:moveTo>
                  <a:cubicBezTo>
                    <a:pt x="0" y="41148"/>
                    <a:pt x="43815" y="0"/>
                    <a:pt x="96774" y="0"/>
                  </a:cubicBezTo>
                  <a:lnTo>
                    <a:pt x="3698240" y="0"/>
                  </a:lnTo>
                  <a:lnTo>
                    <a:pt x="3698240" y="12700"/>
                  </a:lnTo>
                  <a:lnTo>
                    <a:pt x="3698240" y="0"/>
                  </a:lnTo>
                  <a:cubicBezTo>
                    <a:pt x="3751199" y="0"/>
                    <a:pt x="3795014" y="41148"/>
                    <a:pt x="3795014" y="93091"/>
                  </a:cubicBezTo>
                  <a:lnTo>
                    <a:pt x="3782314" y="93091"/>
                  </a:lnTo>
                  <a:lnTo>
                    <a:pt x="3795014" y="93091"/>
                  </a:lnTo>
                  <a:lnTo>
                    <a:pt x="3795014" y="414655"/>
                  </a:lnTo>
                  <a:lnTo>
                    <a:pt x="3782314" y="414655"/>
                  </a:lnTo>
                  <a:lnTo>
                    <a:pt x="3795014" y="414655"/>
                  </a:lnTo>
                  <a:cubicBezTo>
                    <a:pt x="3795014" y="466598"/>
                    <a:pt x="3751199" y="507746"/>
                    <a:pt x="3698240" y="507746"/>
                  </a:cubicBezTo>
                  <a:lnTo>
                    <a:pt x="3698240" y="495046"/>
                  </a:lnTo>
                  <a:lnTo>
                    <a:pt x="3698240" y="507746"/>
                  </a:lnTo>
                  <a:lnTo>
                    <a:pt x="96774" y="507746"/>
                  </a:lnTo>
                  <a:lnTo>
                    <a:pt x="96774" y="495046"/>
                  </a:lnTo>
                  <a:lnTo>
                    <a:pt x="96774" y="507746"/>
                  </a:lnTo>
                  <a:cubicBezTo>
                    <a:pt x="43815" y="507746"/>
                    <a:pt x="0" y="466598"/>
                    <a:pt x="0" y="414655"/>
                  </a:cubicBezTo>
                  <a:lnTo>
                    <a:pt x="0" y="93091"/>
                  </a:lnTo>
                  <a:lnTo>
                    <a:pt x="12700" y="93091"/>
                  </a:lnTo>
                  <a:lnTo>
                    <a:pt x="0" y="93091"/>
                  </a:lnTo>
                  <a:moveTo>
                    <a:pt x="25400" y="93091"/>
                  </a:moveTo>
                  <a:lnTo>
                    <a:pt x="25400" y="414655"/>
                  </a:lnTo>
                  <a:lnTo>
                    <a:pt x="12700" y="414655"/>
                  </a:lnTo>
                  <a:lnTo>
                    <a:pt x="25400" y="414655"/>
                  </a:lnTo>
                  <a:cubicBezTo>
                    <a:pt x="25400" y="451485"/>
                    <a:pt x="56769" y="482346"/>
                    <a:pt x="96774" y="482346"/>
                  </a:cubicBezTo>
                  <a:lnTo>
                    <a:pt x="3698240" y="482346"/>
                  </a:lnTo>
                  <a:cubicBezTo>
                    <a:pt x="3738245" y="482346"/>
                    <a:pt x="3769614" y="451485"/>
                    <a:pt x="3769614" y="414655"/>
                  </a:cubicBezTo>
                  <a:lnTo>
                    <a:pt x="3769614" y="93091"/>
                  </a:lnTo>
                  <a:cubicBezTo>
                    <a:pt x="3769614" y="56261"/>
                    <a:pt x="3738245" y="25400"/>
                    <a:pt x="3698240" y="25400"/>
                  </a:cubicBezTo>
                  <a:lnTo>
                    <a:pt x="96774" y="25400"/>
                  </a:lnTo>
                  <a:lnTo>
                    <a:pt x="96774" y="12700"/>
                  </a:lnTo>
                  <a:lnTo>
                    <a:pt x="96774" y="25400"/>
                  </a:lnTo>
                  <a:cubicBezTo>
                    <a:pt x="56769" y="25400"/>
                    <a:pt x="25400" y="56261"/>
                    <a:pt x="25400" y="93091"/>
                  </a:cubicBezTo>
                  <a:close/>
                </a:path>
              </a:pathLst>
            </a:custGeom>
            <a:solidFill>
              <a:srgbClr val="014890"/>
            </a:solidFill>
          </p:spPr>
        </p:sp>
      </p:grpSp>
      <p:grpSp>
        <p:nvGrpSpPr>
          <p:cNvPr name="Group 44" id="44"/>
          <p:cNvGrpSpPr/>
          <p:nvPr/>
        </p:nvGrpSpPr>
        <p:grpSpPr>
          <a:xfrm rot="0">
            <a:off x="7108902" y="4762650"/>
            <a:ext cx="2558850" cy="380850"/>
            <a:chOff x="0" y="0"/>
            <a:chExt cx="3411800" cy="507800"/>
          </a:xfrm>
        </p:grpSpPr>
        <p:sp>
          <p:nvSpPr>
            <p:cNvPr name="Freeform 45" id="45"/>
            <p:cNvSpPr/>
            <p:nvPr/>
          </p:nvSpPr>
          <p:spPr>
            <a:xfrm flipH="false" flipV="false" rot="0">
              <a:off x="12700" y="12700"/>
              <a:ext cx="3386328" cy="482346"/>
            </a:xfrm>
            <a:custGeom>
              <a:avLst/>
              <a:gdLst/>
              <a:ahLst/>
              <a:cxnLst/>
              <a:rect r="r" b="b" t="t" l="l"/>
              <a:pathLst>
                <a:path h="482346" w="3386328">
                  <a:moveTo>
                    <a:pt x="0" y="80391"/>
                  </a:moveTo>
                  <a:cubicBezTo>
                    <a:pt x="0" y="35941"/>
                    <a:pt x="37592" y="0"/>
                    <a:pt x="83947" y="0"/>
                  </a:cubicBezTo>
                  <a:lnTo>
                    <a:pt x="3302381" y="0"/>
                  </a:lnTo>
                  <a:cubicBezTo>
                    <a:pt x="3348736" y="0"/>
                    <a:pt x="3386328" y="35941"/>
                    <a:pt x="3386328" y="80391"/>
                  </a:cubicBezTo>
                  <a:lnTo>
                    <a:pt x="3386328" y="401955"/>
                  </a:lnTo>
                  <a:cubicBezTo>
                    <a:pt x="3386328" y="446405"/>
                    <a:pt x="3348736" y="482346"/>
                    <a:pt x="3302381" y="482346"/>
                  </a:cubicBezTo>
                  <a:lnTo>
                    <a:pt x="83947" y="482346"/>
                  </a:lnTo>
                  <a:cubicBezTo>
                    <a:pt x="37592" y="482346"/>
                    <a:pt x="0" y="446405"/>
                    <a:pt x="0" y="401955"/>
                  </a:cubicBezTo>
                  <a:close/>
                </a:path>
              </a:pathLst>
            </a:custGeom>
            <a:solidFill>
              <a:srgbClr val="FB9E90"/>
            </a:solidFill>
          </p:spPr>
        </p:sp>
        <p:sp>
          <p:nvSpPr>
            <p:cNvPr name="Freeform 46" id="46"/>
            <p:cNvSpPr/>
            <p:nvPr/>
          </p:nvSpPr>
          <p:spPr>
            <a:xfrm flipH="false" flipV="false" rot="0">
              <a:off x="0" y="0"/>
              <a:ext cx="3411728" cy="507746"/>
            </a:xfrm>
            <a:custGeom>
              <a:avLst/>
              <a:gdLst/>
              <a:ahLst/>
              <a:cxnLst/>
              <a:rect r="r" b="b" t="t" l="l"/>
              <a:pathLst>
                <a:path h="507746" w="3411728">
                  <a:moveTo>
                    <a:pt x="0" y="93091"/>
                  </a:moveTo>
                  <a:cubicBezTo>
                    <a:pt x="0" y="41148"/>
                    <a:pt x="43815" y="0"/>
                    <a:pt x="96647" y="0"/>
                  </a:cubicBezTo>
                  <a:lnTo>
                    <a:pt x="3315081" y="0"/>
                  </a:lnTo>
                  <a:lnTo>
                    <a:pt x="3315081" y="12700"/>
                  </a:lnTo>
                  <a:lnTo>
                    <a:pt x="3315081" y="0"/>
                  </a:lnTo>
                  <a:cubicBezTo>
                    <a:pt x="3367913" y="0"/>
                    <a:pt x="3411728" y="41148"/>
                    <a:pt x="3411728" y="93091"/>
                  </a:cubicBezTo>
                  <a:lnTo>
                    <a:pt x="3399028" y="93091"/>
                  </a:lnTo>
                  <a:lnTo>
                    <a:pt x="3411728" y="93091"/>
                  </a:lnTo>
                  <a:lnTo>
                    <a:pt x="3411728" y="414655"/>
                  </a:lnTo>
                  <a:lnTo>
                    <a:pt x="3399028" y="414655"/>
                  </a:lnTo>
                  <a:lnTo>
                    <a:pt x="3411728" y="414655"/>
                  </a:lnTo>
                  <a:cubicBezTo>
                    <a:pt x="3411728" y="466598"/>
                    <a:pt x="3367913" y="507746"/>
                    <a:pt x="3315081" y="507746"/>
                  </a:cubicBezTo>
                  <a:lnTo>
                    <a:pt x="3315081" y="495046"/>
                  </a:lnTo>
                  <a:lnTo>
                    <a:pt x="3315081" y="507746"/>
                  </a:lnTo>
                  <a:lnTo>
                    <a:pt x="96647" y="507746"/>
                  </a:lnTo>
                  <a:lnTo>
                    <a:pt x="96647" y="495046"/>
                  </a:lnTo>
                  <a:lnTo>
                    <a:pt x="96647" y="507746"/>
                  </a:lnTo>
                  <a:cubicBezTo>
                    <a:pt x="43815" y="507746"/>
                    <a:pt x="0" y="466598"/>
                    <a:pt x="0" y="414655"/>
                  </a:cubicBezTo>
                  <a:lnTo>
                    <a:pt x="0" y="93091"/>
                  </a:lnTo>
                  <a:lnTo>
                    <a:pt x="12700" y="93091"/>
                  </a:lnTo>
                  <a:lnTo>
                    <a:pt x="0" y="93091"/>
                  </a:lnTo>
                  <a:moveTo>
                    <a:pt x="25400" y="93091"/>
                  </a:moveTo>
                  <a:lnTo>
                    <a:pt x="25400" y="414655"/>
                  </a:lnTo>
                  <a:lnTo>
                    <a:pt x="12700" y="414655"/>
                  </a:lnTo>
                  <a:lnTo>
                    <a:pt x="25400" y="414655"/>
                  </a:lnTo>
                  <a:cubicBezTo>
                    <a:pt x="25400" y="451485"/>
                    <a:pt x="56769" y="482346"/>
                    <a:pt x="96647" y="482346"/>
                  </a:cubicBezTo>
                  <a:lnTo>
                    <a:pt x="3315081" y="482346"/>
                  </a:lnTo>
                  <a:cubicBezTo>
                    <a:pt x="3354959" y="482346"/>
                    <a:pt x="3386328" y="451485"/>
                    <a:pt x="3386328" y="414655"/>
                  </a:cubicBezTo>
                  <a:lnTo>
                    <a:pt x="3386328" y="93091"/>
                  </a:lnTo>
                  <a:cubicBezTo>
                    <a:pt x="3386328" y="56261"/>
                    <a:pt x="3354959" y="25400"/>
                    <a:pt x="3315081" y="25400"/>
                  </a:cubicBezTo>
                  <a:lnTo>
                    <a:pt x="96647" y="25400"/>
                  </a:lnTo>
                  <a:lnTo>
                    <a:pt x="96647" y="12700"/>
                  </a:lnTo>
                  <a:lnTo>
                    <a:pt x="96647" y="25400"/>
                  </a:lnTo>
                  <a:cubicBezTo>
                    <a:pt x="56769" y="25400"/>
                    <a:pt x="25400" y="56261"/>
                    <a:pt x="25400" y="93091"/>
                  </a:cubicBezTo>
                  <a:close/>
                </a:path>
              </a:pathLst>
            </a:custGeom>
            <a:solidFill>
              <a:srgbClr val="014890"/>
            </a:solidFill>
          </p:spPr>
        </p:sp>
      </p:grpSp>
      <p:grpSp>
        <p:nvGrpSpPr>
          <p:cNvPr name="Group 47" id="47"/>
          <p:cNvGrpSpPr/>
          <p:nvPr/>
        </p:nvGrpSpPr>
        <p:grpSpPr>
          <a:xfrm rot="0">
            <a:off x="5802298" y="6094696"/>
            <a:ext cx="2846250" cy="380850"/>
            <a:chOff x="0" y="0"/>
            <a:chExt cx="3795000" cy="507800"/>
          </a:xfrm>
        </p:grpSpPr>
        <p:sp>
          <p:nvSpPr>
            <p:cNvPr name="Freeform 48" id="48"/>
            <p:cNvSpPr/>
            <p:nvPr/>
          </p:nvSpPr>
          <p:spPr>
            <a:xfrm flipH="false" flipV="false" rot="0">
              <a:off x="12700" y="12700"/>
              <a:ext cx="3769614" cy="482346"/>
            </a:xfrm>
            <a:custGeom>
              <a:avLst/>
              <a:gdLst/>
              <a:ahLst/>
              <a:cxnLst/>
              <a:rect r="r" b="b" t="t" l="l"/>
              <a:pathLst>
                <a:path h="482346" w="3769614">
                  <a:moveTo>
                    <a:pt x="0" y="80391"/>
                  </a:moveTo>
                  <a:cubicBezTo>
                    <a:pt x="0" y="35941"/>
                    <a:pt x="37592" y="0"/>
                    <a:pt x="84074" y="0"/>
                  </a:cubicBezTo>
                  <a:lnTo>
                    <a:pt x="3685540" y="0"/>
                  </a:lnTo>
                  <a:cubicBezTo>
                    <a:pt x="3732022" y="0"/>
                    <a:pt x="3769614" y="35941"/>
                    <a:pt x="3769614" y="80391"/>
                  </a:cubicBezTo>
                  <a:lnTo>
                    <a:pt x="3769614" y="401955"/>
                  </a:lnTo>
                  <a:cubicBezTo>
                    <a:pt x="3769614" y="446405"/>
                    <a:pt x="3732022" y="482346"/>
                    <a:pt x="3685540" y="482346"/>
                  </a:cubicBezTo>
                  <a:lnTo>
                    <a:pt x="84074" y="482346"/>
                  </a:lnTo>
                  <a:cubicBezTo>
                    <a:pt x="37592" y="482346"/>
                    <a:pt x="0" y="446405"/>
                    <a:pt x="0" y="401955"/>
                  </a:cubicBezTo>
                  <a:close/>
                </a:path>
              </a:pathLst>
            </a:custGeom>
            <a:solidFill>
              <a:srgbClr val="FFD6CF"/>
            </a:solidFill>
          </p:spPr>
        </p:sp>
        <p:sp>
          <p:nvSpPr>
            <p:cNvPr name="Freeform 49" id="49"/>
            <p:cNvSpPr/>
            <p:nvPr/>
          </p:nvSpPr>
          <p:spPr>
            <a:xfrm flipH="false" flipV="false" rot="0">
              <a:off x="0" y="0"/>
              <a:ext cx="3795014" cy="507746"/>
            </a:xfrm>
            <a:custGeom>
              <a:avLst/>
              <a:gdLst/>
              <a:ahLst/>
              <a:cxnLst/>
              <a:rect r="r" b="b" t="t" l="l"/>
              <a:pathLst>
                <a:path h="507746" w="3795014">
                  <a:moveTo>
                    <a:pt x="0" y="93091"/>
                  </a:moveTo>
                  <a:cubicBezTo>
                    <a:pt x="0" y="41148"/>
                    <a:pt x="43815" y="0"/>
                    <a:pt x="96774" y="0"/>
                  </a:cubicBezTo>
                  <a:lnTo>
                    <a:pt x="3698240" y="0"/>
                  </a:lnTo>
                  <a:lnTo>
                    <a:pt x="3698240" y="12700"/>
                  </a:lnTo>
                  <a:lnTo>
                    <a:pt x="3698240" y="0"/>
                  </a:lnTo>
                  <a:cubicBezTo>
                    <a:pt x="3751199" y="0"/>
                    <a:pt x="3795014" y="41148"/>
                    <a:pt x="3795014" y="93091"/>
                  </a:cubicBezTo>
                  <a:lnTo>
                    <a:pt x="3782314" y="93091"/>
                  </a:lnTo>
                  <a:lnTo>
                    <a:pt x="3795014" y="93091"/>
                  </a:lnTo>
                  <a:lnTo>
                    <a:pt x="3795014" y="414655"/>
                  </a:lnTo>
                  <a:lnTo>
                    <a:pt x="3782314" y="414655"/>
                  </a:lnTo>
                  <a:lnTo>
                    <a:pt x="3795014" y="414655"/>
                  </a:lnTo>
                  <a:cubicBezTo>
                    <a:pt x="3795014" y="466598"/>
                    <a:pt x="3751199" y="507746"/>
                    <a:pt x="3698240" y="507746"/>
                  </a:cubicBezTo>
                  <a:lnTo>
                    <a:pt x="3698240" y="495046"/>
                  </a:lnTo>
                  <a:lnTo>
                    <a:pt x="3698240" y="507746"/>
                  </a:lnTo>
                  <a:lnTo>
                    <a:pt x="96774" y="507746"/>
                  </a:lnTo>
                  <a:lnTo>
                    <a:pt x="96774" y="495046"/>
                  </a:lnTo>
                  <a:lnTo>
                    <a:pt x="96774" y="507746"/>
                  </a:lnTo>
                  <a:cubicBezTo>
                    <a:pt x="43815" y="507746"/>
                    <a:pt x="0" y="466598"/>
                    <a:pt x="0" y="414655"/>
                  </a:cubicBezTo>
                  <a:lnTo>
                    <a:pt x="0" y="93091"/>
                  </a:lnTo>
                  <a:lnTo>
                    <a:pt x="12700" y="93091"/>
                  </a:lnTo>
                  <a:lnTo>
                    <a:pt x="0" y="93091"/>
                  </a:lnTo>
                  <a:moveTo>
                    <a:pt x="25400" y="93091"/>
                  </a:moveTo>
                  <a:lnTo>
                    <a:pt x="25400" y="414655"/>
                  </a:lnTo>
                  <a:lnTo>
                    <a:pt x="12700" y="414655"/>
                  </a:lnTo>
                  <a:lnTo>
                    <a:pt x="25400" y="414655"/>
                  </a:lnTo>
                  <a:cubicBezTo>
                    <a:pt x="25400" y="451485"/>
                    <a:pt x="56769" y="482346"/>
                    <a:pt x="96774" y="482346"/>
                  </a:cubicBezTo>
                  <a:lnTo>
                    <a:pt x="3698240" y="482346"/>
                  </a:lnTo>
                  <a:cubicBezTo>
                    <a:pt x="3738245" y="482346"/>
                    <a:pt x="3769614" y="451485"/>
                    <a:pt x="3769614" y="414655"/>
                  </a:cubicBezTo>
                  <a:lnTo>
                    <a:pt x="3769614" y="93091"/>
                  </a:lnTo>
                  <a:cubicBezTo>
                    <a:pt x="3769614" y="56261"/>
                    <a:pt x="3738245" y="25400"/>
                    <a:pt x="3698240" y="25400"/>
                  </a:cubicBezTo>
                  <a:lnTo>
                    <a:pt x="96774" y="25400"/>
                  </a:lnTo>
                  <a:lnTo>
                    <a:pt x="96774" y="12700"/>
                  </a:lnTo>
                  <a:lnTo>
                    <a:pt x="96774" y="25400"/>
                  </a:lnTo>
                  <a:cubicBezTo>
                    <a:pt x="56769" y="25400"/>
                    <a:pt x="25400" y="56261"/>
                    <a:pt x="25400" y="93091"/>
                  </a:cubicBezTo>
                  <a:close/>
                </a:path>
              </a:pathLst>
            </a:custGeom>
            <a:solidFill>
              <a:srgbClr val="014890"/>
            </a:solidFill>
          </p:spPr>
        </p:sp>
      </p:grpSp>
      <p:grpSp>
        <p:nvGrpSpPr>
          <p:cNvPr name="Group 50" id="50"/>
          <p:cNvGrpSpPr/>
          <p:nvPr/>
        </p:nvGrpSpPr>
        <p:grpSpPr>
          <a:xfrm rot="0">
            <a:off x="9411841" y="6121910"/>
            <a:ext cx="2846250" cy="380850"/>
            <a:chOff x="0" y="0"/>
            <a:chExt cx="3795000" cy="507800"/>
          </a:xfrm>
        </p:grpSpPr>
        <p:sp>
          <p:nvSpPr>
            <p:cNvPr name="Freeform 51" id="51"/>
            <p:cNvSpPr/>
            <p:nvPr/>
          </p:nvSpPr>
          <p:spPr>
            <a:xfrm flipH="false" flipV="false" rot="0">
              <a:off x="12700" y="12700"/>
              <a:ext cx="3769614" cy="482346"/>
            </a:xfrm>
            <a:custGeom>
              <a:avLst/>
              <a:gdLst/>
              <a:ahLst/>
              <a:cxnLst/>
              <a:rect r="r" b="b" t="t" l="l"/>
              <a:pathLst>
                <a:path h="482346" w="3769614">
                  <a:moveTo>
                    <a:pt x="0" y="80391"/>
                  </a:moveTo>
                  <a:cubicBezTo>
                    <a:pt x="0" y="35941"/>
                    <a:pt x="37592" y="0"/>
                    <a:pt x="84074" y="0"/>
                  </a:cubicBezTo>
                  <a:lnTo>
                    <a:pt x="3685540" y="0"/>
                  </a:lnTo>
                  <a:cubicBezTo>
                    <a:pt x="3732022" y="0"/>
                    <a:pt x="3769614" y="35941"/>
                    <a:pt x="3769614" y="80391"/>
                  </a:cubicBezTo>
                  <a:lnTo>
                    <a:pt x="3769614" y="401955"/>
                  </a:lnTo>
                  <a:cubicBezTo>
                    <a:pt x="3769614" y="446405"/>
                    <a:pt x="3732022" y="482346"/>
                    <a:pt x="3685540" y="482346"/>
                  </a:cubicBezTo>
                  <a:lnTo>
                    <a:pt x="84074" y="482346"/>
                  </a:lnTo>
                  <a:cubicBezTo>
                    <a:pt x="37592" y="482346"/>
                    <a:pt x="0" y="446405"/>
                    <a:pt x="0" y="401955"/>
                  </a:cubicBezTo>
                  <a:close/>
                </a:path>
              </a:pathLst>
            </a:custGeom>
            <a:solidFill>
              <a:srgbClr val="FFD6CF"/>
            </a:solidFill>
          </p:spPr>
        </p:sp>
        <p:sp>
          <p:nvSpPr>
            <p:cNvPr name="Freeform 52" id="52"/>
            <p:cNvSpPr/>
            <p:nvPr/>
          </p:nvSpPr>
          <p:spPr>
            <a:xfrm flipH="false" flipV="false" rot="0">
              <a:off x="0" y="0"/>
              <a:ext cx="3795014" cy="507746"/>
            </a:xfrm>
            <a:custGeom>
              <a:avLst/>
              <a:gdLst/>
              <a:ahLst/>
              <a:cxnLst/>
              <a:rect r="r" b="b" t="t" l="l"/>
              <a:pathLst>
                <a:path h="507746" w="3795014">
                  <a:moveTo>
                    <a:pt x="0" y="93091"/>
                  </a:moveTo>
                  <a:cubicBezTo>
                    <a:pt x="0" y="41148"/>
                    <a:pt x="43815" y="0"/>
                    <a:pt x="96774" y="0"/>
                  </a:cubicBezTo>
                  <a:lnTo>
                    <a:pt x="3698240" y="0"/>
                  </a:lnTo>
                  <a:lnTo>
                    <a:pt x="3698240" y="12700"/>
                  </a:lnTo>
                  <a:lnTo>
                    <a:pt x="3698240" y="0"/>
                  </a:lnTo>
                  <a:cubicBezTo>
                    <a:pt x="3751199" y="0"/>
                    <a:pt x="3795014" y="41148"/>
                    <a:pt x="3795014" y="93091"/>
                  </a:cubicBezTo>
                  <a:lnTo>
                    <a:pt x="3782314" y="93091"/>
                  </a:lnTo>
                  <a:lnTo>
                    <a:pt x="3795014" y="93091"/>
                  </a:lnTo>
                  <a:lnTo>
                    <a:pt x="3795014" y="414655"/>
                  </a:lnTo>
                  <a:lnTo>
                    <a:pt x="3782314" y="414655"/>
                  </a:lnTo>
                  <a:lnTo>
                    <a:pt x="3795014" y="414655"/>
                  </a:lnTo>
                  <a:cubicBezTo>
                    <a:pt x="3795014" y="466598"/>
                    <a:pt x="3751199" y="507746"/>
                    <a:pt x="3698240" y="507746"/>
                  </a:cubicBezTo>
                  <a:lnTo>
                    <a:pt x="3698240" y="495046"/>
                  </a:lnTo>
                  <a:lnTo>
                    <a:pt x="3698240" y="507746"/>
                  </a:lnTo>
                  <a:lnTo>
                    <a:pt x="96774" y="507746"/>
                  </a:lnTo>
                  <a:lnTo>
                    <a:pt x="96774" y="495046"/>
                  </a:lnTo>
                  <a:lnTo>
                    <a:pt x="96774" y="507746"/>
                  </a:lnTo>
                  <a:cubicBezTo>
                    <a:pt x="43815" y="507746"/>
                    <a:pt x="0" y="466598"/>
                    <a:pt x="0" y="414655"/>
                  </a:cubicBezTo>
                  <a:lnTo>
                    <a:pt x="0" y="93091"/>
                  </a:lnTo>
                  <a:lnTo>
                    <a:pt x="12700" y="93091"/>
                  </a:lnTo>
                  <a:lnTo>
                    <a:pt x="0" y="93091"/>
                  </a:lnTo>
                  <a:moveTo>
                    <a:pt x="25400" y="93091"/>
                  </a:moveTo>
                  <a:lnTo>
                    <a:pt x="25400" y="414655"/>
                  </a:lnTo>
                  <a:lnTo>
                    <a:pt x="12700" y="414655"/>
                  </a:lnTo>
                  <a:lnTo>
                    <a:pt x="25400" y="414655"/>
                  </a:lnTo>
                  <a:cubicBezTo>
                    <a:pt x="25400" y="451485"/>
                    <a:pt x="56769" y="482346"/>
                    <a:pt x="96774" y="482346"/>
                  </a:cubicBezTo>
                  <a:lnTo>
                    <a:pt x="3698240" y="482346"/>
                  </a:lnTo>
                  <a:cubicBezTo>
                    <a:pt x="3738245" y="482346"/>
                    <a:pt x="3769614" y="451485"/>
                    <a:pt x="3769614" y="414655"/>
                  </a:cubicBezTo>
                  <a:lnTo>
                    <a:pt x="3769614" y="93091"/>
                  </a:lnTo>
                  <a:cubicBezTo>
                    <a:pt x="3769614" y="56261"/>
                    <a:pt x="3738245" y="25400"/>
                    <a:pt x="3698240" y="25400"/>
                  </a:cubicBezTo>
                  <a:lnTo>
                    <a:pt x="96774" y="25400"/>
                  </a:lnTo>
                  <a:lnTo>
                    <a:pt x="96774" y="12700"/>
                  </a:lnTo>
                  <a:lnTo>
                    <a:pt x="96774" y="25400"/>
                  </a:lnTo>
                  <a:cubicBezTo>
                    <a:pt x="56769" y="25400"/>
                    <a:pt x="25400" y="56261"/>
                    <a:pt x="25400" y="93091"/>
                  </a:cubicBezTo>
                  <a:close/>
                </a:path>
              </a:pathLst>
            </a:custGeom>
            <a:solidFill>
              <a:srgbClr val="014890"/>
            </a:solidFill>
          </p:spPr>
        </p:sp>
      </p:grpSp>
      <p:sp>
        <p:nvSpPr>
          <p:cNvPr name="TextBox 53" id="53"/>
          <p:cNvSpPr txBox="true"/>
          <p:nvPr/>
        </p:nvSpPr>
        <p:spPr>
          <a:xfrm rot="0">
            <a:off x="1426525" y="7132176"/>
            <a:ext cx="4713641" cy="1117473"/>
          </a:xfrm>
          <a:prstGeom prst="rect">
            <a:avLst/>
          </a:prstGeom>
        </p:spPr>
        <p:txBody>
          <a:bodyPr anchor="t" rtlCol="false" tIns="0" lIns="0" bIns="0" rIns="0">
            <a:spAutoFit/>
          </a:bodyPr>
          <a:lstStyle/>
          <a:p>
            <a:pPr>
              <a:lnSpc>
                <a:spcPts val="4416"/>
              </a:lnSpc>
            </a:pPr>
            <a:r>
              <a:rPr lang="en-US" sz="3200">
                <a:solidFill>
                  <a:srgbClr val="1D1C1D"/>
                </a:solidFill>
                <a:latin typeface="Arimo"/>
              </a:rPr>
              <a:t>Expand sales to canada outside market</a:t>
            </a:r>
          </a:p>
        </p:txBody>
      </p:sp>
      <p:sp>
        <p:nvSpPr>
          <p:cNvPr name="AutoShape 54" id="54"/>
          <p:cNvSpPr/>
          <p:nvPr/>
        </p:nvSpPr>
        <p:spPr>
          <a:xfrm>
            <a:off x="5802311" y="7843937"/>
            <a:ext cx="8632468" cy="22452"/>
          </a:xfrm>
          <a:prstGeom prst="line">
            <a:avLst/>
          </a:prstGeom>
          <a:ln cap="rnd" w="9525">
            <a:solidFill>
              <a:srgbClr val="9E9E9E"/>
            </a:solidFill>
            <a:prstDash val="solid"/>
            <a:headEnd type="none" len="sm" w="sm"/>
            <a:tailEnd type="none" len="sm" w="sm"/>
          </a:ln>
        </p:spPr>
      </p:sp>
      <p:grpSp>
        <p:nvGrpSpPr>
          <p:cNvPr name="Group 55" id="55"/>
          <p:cNvGrpSpPr/>
          <p:nvPr/>
        </p:nvGrpSpPr>
        <p:grpSpPr>
          <a:xfrm rot="0">
            <a:off x="6109370" y="7733775"/>
            <a:ext cx="2846250" cy="380850"/>
            <a:chOff x="0" y="0"/>
            <a:chExt cx="3795000" cy="507800"/>
          </a:xfrm>
        </p:grpSpPr>
        <p:sp>
          <p:nvSpPr>
            <p:cNvPr name="Freeform 56" id="56"/>
            <p:cNvSpPr/>
            <p:nvPr/>
          </p:nvSpPr>
          <p:spPr>
            <a:xfrm flipH="false" flipV="false" rot="0">
              <a:off x="12700" y="12700"/>
              <a:ext cx="3769614" cy="482346"/>
            </a:xfrm>
            <a:custGeom>
              <a:avLst/>
              <a:gdLst/>
              <a:ahLst/>
              <a:cxnLst/>
              <a:rect r="r" b="b" t="t" l="l"/>
              <a:pathLst>
                <a:path h="482346" w="3769614">
                  <a:moveTo>
                    <a:pt x="0" y="80391"/>
                  </a:moveTo>
                  <a:cubicBezTo>
                    <a:pt x="0" y="35941"/>
                    <a:pt x="37592" y="0"/>
                    <a:pt x="84074" y="0"/>
                  </a:cubicBezTo>
                  <a:lnTo>
                    <a:pt x="3685540" y="0"/>
                  </a:lnTo>
                  <a:cubicBezTo>
                    <a:pt x="3732022" y="0"/>
                    <a:pt x="3769614" y="35941"/>
                    <a:pt x="3769614" y="80391"/>
                  </a:cubicBezTo>
                  <a:lnTo>
                    <a:pt x="3769614" y="401955"/>
                  </a:lnTo>
                  <a:cubicBezTo>
                    <a:pt x="3769614" y="446405"/>
                    <a:pt x="3732022" y="482346"/>
                    <a:pt x="3685540" y="482346"/>
                  </a:cubicBezTo>
                  <a:lnTo>
                    <a:pt x="84074" y="482346"/>
                  </a:lnTo>
                  <a:cubicBezTo>
                    <a:pt x="37592" y="482346"/>
                    <a:pt x="0" y="446405"/>
                    <a:pt x="0" y="401955"/>
                  </a:cubicBezTo>
                  <a:close/>
                </a:path>
              </a:pathLst>
            </a:custGeom>
            <a:solidFill>
              <a:srgbClr val="FFD6CF"/>
            </a:solidFill>
          </p:spPr>
        </p:sp>
        <p:sp>
          <p:nvSpPr>
            <p:cNvPr name="Freeform 57" id="57"/>
            <p:cNvSpPr/>
            <p:nvPr/>
          </p:nvSpPr>
          <p:spPr>
            <a:xfrm flipH="false" flipV="false" rot="0">
              <a:off x="0" y="0"/>
              <a:ext cx="3795014" cy="507746"/>
            </a:xfrm>
            <a:custGeom>
              <a:avLst/>
              <a:gdLst/>
              <a:ahLst/>
              <a:cxnLst/>
              <a:rect r="r" b="b" t="t" l="l"/>
              <a:pathLst>
                <a:path h="507746" w="3795014">
                  <a:moveTo>
                    <a:pt x="0" y="93091"/>
                  </a:moveTo>
                  <a:cubicBezTo>
                    <a:pt x="0" y="41148"/>
                    <a:pt x="43815" y="0"/>
                    <a:pt x="96774" y="0"/>
                  </a:cubicBezTo>
                  <a:lnTo>
                    <a:pt x="3698240" y="0"/>
                  </a:lnTo>
                  <a:lnTo>
                    <a:pt x="3698240" y="12700"/>
                  </a:lnTo>
                  <a:lnTo>
                    <a:pt x="3698240" y="0"/>
                  </a:lnTo>
                  <a:cubicBezTo>
                    <a:pt x="3751199" y="0"/>
                    <a:pt x="3795014" y="41148"/>
                    <a:pt x="3795014" y="93091"/>
                  </a:cubicBezTo>
                  <a:lnTo>
                    <a:pt x="3782314" y="93091"/>
                  </a:lnTo>
                  <a:lnTo>
                    <a:pt x="3795014" y="93091"/>
                  </a:lnTo>
                  <a:lnTo>
                    <a:pt x="3795014" y="414655"/>
                  </a:lnTo>
                  <a:lnTo>
                    <a:pt x="3782314" y="414655"/>
                  </a:lnTo>
                  <a:lnTo>
                    <a:pt x="3795014" y="414655"/>
                  </a:lnTo>
                  <a:cubicBezTo>
                    <a:pt x="3795014" y="466598"/>
                    <a:pt x="3751199" y="507746"/>
                    <a:pt x="3698240" y="507746"/>
                  </a:cubicBezTo>
                  <a:lnTo>
                    <a:pt x="3698240" y="495046"/>
                  </a:lnTo>
                  <a:lnTo>
                    <a:pt x="3698240" y="507746"/>
                  </a:lnTo>
                  <a:lnTo>
                    <a:pt x="96774" y="507746"/>
                  </a:lnTo>
                  <a:lnTo>
                    <a:pt x="96774" y="495046"/>
                  </a:lnTo>
                  <a:lnTo>
                    <a:pt x="96774" y="507746"/>
                  </a:lnTo>
                  <a:cubicBezTo>
                    <a:pt x="43815" y="507746"/>
                    <a:pt x="0" y="466598"/>
                    <a:pt x="0" y="414655"/>
                  </a:cubicBezTo>
                  <a:lnTo>
                    <a:pt x="0" y="93091"/>
                  </a:lnTo>
                  <a:lnTo>
                    <a:pt x="12700" y="93091"/>
                  </a:lnTo>
                  <a:lnTo>
                    <a:pt x="0" y="93091"/>
                  </a:lnTo>
                  <a:moveTo>
                    <a:pt x="25400" y="93091"/>
                  </a:moveTo>
                  <a:lnTo>
                    <a:pt x="25400" y="414655"/>
                  </a:lnTo>
                  <a:lnTo>
                    <a:pt x="12700" y="414655"/>
                  </a:lnTo>
                  <a:lnTo>
                    <a:pt x="25400" y="414655"/>
                  </a:lnTo>
                  <a:cubicBezTo>
                    <a:pt x="25400" y="451485"/>
                    <a:pt x="56769" y="482346"/>
                    <a:pt x="96774" y="482346"/>
                  </a:cubicBezTo>
                  <a:lnTo>
                    <a:pt x="3698240" y="482346"/>
                  </a:lnTo>
                  <a:cubicBezTo>
                    <a:pt x="3738245" y="482346"/>
                    <a:pt x="3769614" y="451485"/>
                    <a:pt x="3769614" y="414655"/>
                  </a:cubicBezTo>
                  <a:lnTo>
                    <a:pt x="3769614" y="93091"/>
                  </a:lnTo>
                  <a:cubicBezTo>
                    <a:pt x="3769614" y="56261"/>
                    <a:pt x="3738245" y="25400"/>
                    <a:pt x="3698240" y="25400"/>
                  </a:cubicBezTo>
                  <a:lnTo>
                    <a:pt x="96774" y="25400"/>
                  </a:lnTo>
                  <a:lnTo>
                    <a:pt x="96774" y="12700"/>
                  </a:lnTo>
                  <a:lnTo>
                    <a:pt x="96774" y="25400"/>
                  </a:lnTo>
                  <a:cubicBezTo>
                    <a:pt x="56769" y="25400"/>
                    <a:pt x="25400" y="56261"/>
                    <a:pt x="25400" y="93091"/>
                  </a:cubicBezTo>
                  <a:close/>
                </a:path>
              </a:pathLst>
            </a:custGeom>
            <a:solidFill>
              <a:srgbClr val="014890"/>
            </a:solidFill>
          </p:spPr>
        </p:sp>
      </p:grpSp>
      <p:grpSp>
        <p:nvGrpSpPr>
          <p:cNvPr name="Group 58" id="58"/>
          <p:cNvGrpSpPr/>
          <p:nvPr/>
        </p:nvGrpSpPr>
        <p:grpSpPr>
          <a:xfrm rot="0">
            <a:off x="9667752" y="7705828"/>
            <a:ext cx="2998650" cy="369173"/>
            <a:chOff x="0" y="0"/>
            <a:chExt cx="3795000" cy="467214"/>
          </a:xfrm>
        </p:grpSpPr>
        <p:sp>
          <p:nvSpPr>
            <p:cNvPr name="Freeform 59" id="59"/>
            <p:cNvSpPr/>
            <p:nvPr/>
          </p:nvSpPr>
          <p:spPr>
            <a:xfrm flipH="false" flipV="false" rot="0">
              <a:off x="12700" y="11685"/>
              <a:ext cx="3769614" cy="443794"/>
            </a:xfrm>
            <a:custGeom>
              <a:avLst/>
              <a:gdLst/>
              <a:ahLst/>
              <a:cxnLst/>
              <a:rect r="r" b="b" t="t" l="l"/>
              <a:pathLst>
                <a:path h="443794" w="3769614">
                  <a:moveTo>
                    <a:pt x="0" y="73966"/>
                  </a:moveTo>
                  <a:cubicBezTo>
                    <a:pt x="0" y="33068"/>
                    <a:pt x="37592" y="0"/>
                    <a:pt x="84074" y="0"/>
                  </a:cubicBezTo>
                  <a:lnTo>
                    <a:pt x="3685540" y="0"/>
                  </a:lnTo>
                  <a:cubicBezTo>
                    <a:pt x="3732022" y="0"/>
                    <a:pt x="3769614" y="33068"/>
                    <a:pt x="3769614" y="73966"/>
                  </a:cubicBezTo>
                  <a:lnTo>
                    <a:pt x="3769614" y="369828"/>
                  </a:lnTo>
                  <a:cubicBezTo>
                    <a:pt x="3769614" y="410726"/>
                    <a:pt x="3732022" y="443794"/>
                    <a:pt x="3685540" y="443794"/>
                  </a:cubicBezTo>
                  <a:lnTo>
                    <a:pt x="84074" y="443794"/>
                  </a:lnTo>
                  <a:cubicBezTo>
                    <a:pt x="37592" y="443794"/>
                    <a:pt x="0" y="410726"/>
                    <a:pt x="0" y="369828"/>
                  </a:cubicBezTo>
                  <a:close/>
                </a:path>
              </a:pathLst>
            </a:custGeom>
            <a:solidFill>
              <a:srgbClr val="FFD6CF"/>
            </a:solidFill>
          </p:spPr>
        </p:sp>
        <p:sp>
          <p:nvSpPr>
            <p:cNvPr name="Freeform 60" id="60"/>
            <p:cNvSpPr/>
            <p:nvPr/>
          </p:nvSpPr>
          <p:spPr>
            <a:xfrm flipH="false" flipV="false" rot="0">
              <a:off x="0" y="0"/>
              <a:ext cx="3795014" cy="467164"/>
            </a:xfrm>
            <a:custGeom>
              <a:avLst/>
              <a:gdLst/>
              <a:ahLst/>
              <a:cxnLst/>
              <a:rect r="r" b="b" t="t" l="l"/>
              <a:pathLst>
                <a:path h="467164" w="3795014">
                  <a:moveTo>
                    <a:pt x="0" y="85651"/>
                  </a:moveTo>
                  <a:cubicBezTo>
                    <a:pt x="0" y="37859"/>
                    <a:pt x="43815" y="0"/>
                    <a:pt x="96774" y="0"/>
                  </a:cubicBezTo>
                  <a:lnTo>
                    <a:pt x="3698240" y="0"/>
                  </a:lnTo>
                  <a:lnTo>
                    <a:pt x="3698240" y="11685"/>
                  </a:lnTo>
                  <a:lnTo>
                    <a:pt x="3698240" y="0"/>
                  </a:lnTo>
                  <a:cubicBezTo>
                    <a:pt x="3751199" y="0"/>
                    <a:pt x="3795014" y="37859"/>
                    <a:pt x="3795014" y="85651"/>
                  </a:cubicBezTo>
                  <a:lnTo>
                    <a:pt x="3782314" y="85651"/>
                  </a:lnTo>
                  <a:lnTo>
                    <a:pt x="3795014" y="85651"/>
                  </a:lnTo>
                  <a:lnTo>
                    <a:pt x="3795014" y="381513"/>
                  </a:lnTo>
                  <a:lnTo>
                    <a:pt x="3782314" y="381513"/>
                  </a:lnTo>
                  <a:lnTo>
                    <a:pt x="3795014" y="381513"/>
                  </a:lnTo>
                  <a:cubicBezTo>
                    <a:pt x="3795014" y="429305"/>
                    <a:pt x="3751199" y="467164"/>
                    <a:pt x="3698240" y="467164"/>
                  </a:cubicBezTo>
                  <a:lnTo>
                    <a:pt x="3698240" y="455479"/>
                  </a:lnTo>
                  <a:lnTo>
                    <a:pt x="3698240" y="467164"/>
                  </a:lnTo>
                  <a:lnTo>
                    <a:pt x="96774" y="467164"/>
                  </a:lnTo>
                  <a:lnTo>
                    <a:pt x="96774" y="455479"/>
                  </a:lnTo>
                  <a:lnTo>
                    <a:pt x="96774" y="467164"/>
                  </a:lnTo>
                  <a:cubicBezTo>
                    <a:pt x="43815" y="467164"/>
                    <a:pt x="0" y="429305"/>
                    <a:pt x="0" y="381513"/>
                  </a:cubicBezTo>
                  <a:lnTo>
                    <a:pt x="0" y="85651"/>
                  </a:lnTo>
                  <a:lnTo>
                    <a:pt x="12700" y="85651"/>
                  </a:lnTo>
                  <a:lnTo>
                    <a:pt x="0" y="85651"/>
                  </a:lnTo>
                  <a:moveTo>
                    <a:pt x="25400" y="85651"/>
                  </a:moveTo>
                  <a:lnTo>
                    <a:pt x="25400" y="381513"/>
                  </a:lnTo>
                  <a:lnTo>
                    <a:pt x="12700" y="381513"/>
                  </a:lnTo>
                  <a:lnTo>
                    <a:pt x="25400" y="381513"/>
                  </a:lnTo>
                  <a:cubicBezTo>
                    <a:pt x="25400" y="415400"/>
                    <a:pt x="56769" y="443794"/>
                    <a:pt x="96774" y="443794"/>
                  </a:cubicBezTo>
                  <a:lnTo>
                    <a:pt x="3698240" y="443794"/>
                  </a:lnTo>
                  <a:cubicBezTo>
                    <a:pt x="3738245" y="443794"/>
                    <a:pt x="3769614" y="415400"/>
                    <a:pt x="3769614" y="381513"/>
                  </a:cubicBezTo>
                  <a:lnTo>
                    <a:pt x="3769614" y="85651"/>
                  </a:lnTo>
                  <a:cubicBezTo>
                    <a:pt x="3769614" y="51764"/>
                    <a:pt x="3738245" y="23370"/>
                    <a:pt x="3698240" y="23370"/>
                  </a:cubicBezTo>
                  <a:lnTo>
                    <a:pt x="96774" y="23370"/>
                  </a:lnTo>
                  <a:lnTo>
                    <a:pt x="96774" y="11685"/>
                  </a:lnTo>
                  <a:lnTo>
                    <a:pt x="96774" y="23370"/>
                  </a:lnTo>
                  <a:cubicBezTo>
                    <a:pt x="56769" y="23370"/>
                    <a:pt x="25400" y="51764"/>
                    <a:pt x="25400" y="85651"/>
                  </a:cubicBezTo>
                  <a:close/>
                </a:path>
              </a:pathLst>
            </a:custGeom>
            <a:solidFill>
              <a:srgbClr val="014890"/>
            </a:solidFill>
          </p:spPr>
        </p:sp>
      </p:grpSp>
      <p:sp>
        <p:nvSpPr>
          <p:cNvPr name="TextBox 61" id="61"/>
          <p:cNvSpPr txBox="true"/>
          <p:nvPr/>
        </p:nvSpPr>
        <p:spPr>
          <a:xfrm rot="0">
            <a:off x="1537975" y="8564652"/>
            <a:ext cx="4713641" cy="1117473"/>
          </a:xfrm>
          <a:prstGeom prst="rect">
            <a:avLst/>
          </a:prstGeom>
        </p:spPr>
        <p:txBody>
          <a:bodyPr anchor="t" rtlCol="false" tIns="0" lIns="0" bIns="0" rIns="0">
            <a:spAutoFit/>
          </a:bodyPr>
          <a:lstStyle/>
          <a:p>
            <a:pPr>
              <a:lnSpc>
                <a:spcPts val="4416"/>
              </a:lnSpc>
            </a:pPr>
            <a:r>
              <a:rPr lang="en-US" sz="3200">
                <a:solidFill>
                  <a:srgbClr val="1D1C1D"/>
                </a:solidFill>
                <a:latin typeface="Arimo"/>
              </a:rPr>
              <a:t>Providing more delivery option</a:t>
            </a:r>
          </a:p>
        </p:txBody>
      </p:sp>
      <p:sp>
        <p:nvSpPr>
          <p:cNvPr name="AutoShape 62" id="62"/>
          <p:cNvSpPr/>
          <p:nvPr/>
        </p:nvSpPr>
        <p:spPr>
          <a:xfrm>
            <a:off x="6109382" y="9139037"/>
            <a:ext cx="8632468" cy="22452"/>
          </a:xfrm>
          <a:prstGeom prst="line">
            <a:avLst/>
          </a:prstGeom>
          <a:ln cap="rnd" w="9525">
            <a:solidFill>
              <a:srgbClr val="9E9E9E"/>
            </a:solidFill>
            <a:prstDash val="solid"/>
            <a:headEnd type="none" len="sm" w="sm"/>
            <a:tailEnd type="none" len="sm" w="sm"/>
          </a:ln>
        </p:spPr>
      </p:sp>
      <p:grpSp>
        <p:nvGrpSpPr>
          <p:cNvPr name="Group 63" id="63"/>
          <p:cNvGrpSpPr/>
          <p:nvPr/>
        </p:nvGrpSpPr>
        <p:grpSpPr>
          <a:xfrm rot="0">
            <a:off x="7136652" y="3606438"/>
            <a:ext cx="2846250" cy="356111"/>
            <a:chOff x="0" y="0"/>
            <a:chExt cx="3795000" cy="474815"/>
          </a:xfrm>
        </p:grpSpPr>
        <p:sp>
          <p:nvSpPr>
            <p:cNvPr name="Freeform 64" id="64"/>
            <p:cNvSpPr/>
            <p:nvPr/>
          </p:nvSpPr>
          <p:spPr>
            <a:xfrm flipH="false" flipV="false" rot="0">
              <a:off x="12700" y="11875"/>
              <a:ext cx="3769614" cy="451015"/>
            </a:xfrm>
            <a:custGeom>
              <a:avLst/>
              <a:gdLst/>
              <a:ahLst/>
              <a:cxnLst/>
              <a:rect r="r" b="b" t="t" l="l"/>
              <a:pathLst>
                <a:path h="451015" w="3769614">
                  <a:moveTo>
                    <a:pt x="0" y="75169"/>
                  </a:moveTo>
                  <a:cubicBezTo>
                    <a:pt x="0" y="33606"/>
                    <a:pt x="37592" y="0"/>
                    <a:pt x="84074" y="0"/>
                  </a:cubicBezTo>
                  <a:lnTo>
                    <a:pt x="3685540" y="0"/>
                  </a:lnTo>
                  <a:cubicBezTo>
                    <a:pt x="3732022" y="0"/>
                    <a:pt x="3769614" y="33606"/>
                    <a:pt x="3769614" y="75169"/>
                  </a:cubicBezTo>
                  <a:lnTo>
                    <a:pt x="3769614" y="375846"/>
                  </a:lnTo>
                  <a:cubicBezTo>
                    <a:pt x="3769614" y="417408"/>
                    <a:pt x="3732022" y="451015"/>
                    <a:pt x="3685540" y="451015"/>
                  </a:cubicBezTo>
                  <a:lnTo>
                    <a:pt x="84074" y="451015"/>
                  </a:lnTo>
                  <a:cubicBezTo>
                    <a:pt x="37592" y="451015"/>
                    <a:pt x="0" y="417408"/>
                    <a:pt x="0" y="375846"/>
                  </a:cubicBezTo>
                  <a:close/>
                </a:path>
              </a:pathLst>
            </a:custGeom>
            <a:solidFill>
              <a:srgbClr val="014890"/>
            </a:solidFill>
          </p:spPr>
        </p:sp>
        <p:sp>
          <p:nvSpPr>
            <p:cNvPr name="Freeform 65" id="65"/>
            <p:cNvSpPr/>
            <p:nvPr/>
          </p:nvSpPr>
          <p:spPr>
            <a:xfrm flipH="false" flipV="false" rot="0">
              <a:off x="0" y="0"/>
              <a:ext cx="3795014" cy="474765"/>
            </a:xfrm>
            <a:custGeom>
              <a:avLst/>
              <a:gdLst/>
              <a:ahLst/>
              <a:cxnLst/>
              <a:rect r="r" b="b" t="t" l="l"/>
              <a:pathLst>
                <a:path h="474765" w="3795014">
                  <a:moveTo>
                    <a:pt x="0" y="87044"/>
                  </a:moveTo>
                  <a:cubicBezTo>
                    <a:pt x="0" y="38475"/>
                    <a:pt x="43815" y="0"/>
                    <a:pt x="96774" y="0"/>
                  </a:cubicBezTo>
                  <a:lnTo>
                    <a:pt x="3698240" y="0"/>
                  </a:lnTo>
                  <a:lnTo>
                    <a:pt x="3698240" y="11875"/>
                  </a:lnTo>
                  <a:lnTo>
                    <a:pt x="3698240" y="0"/>
                  </a:lnTo>
                  <a:cubicBezTo>
                    <a:pt x="3751199" y="0"/>
                    <a:pt x="3795014" y="38475"/>
                    <a:pt x="3795014" y="87044"/>
                  </a:cubicBezTo>
                  <a:lnTo>
                    <a:pt x="3782314" y="87044"/>
                  </a:lnTo>
                  <a:lnTo>
                    <a:pt x="3795014" y="87044"/>
                  </a:lnTo>
                  <a:lnTo>
                    <a:pt x="3795014" y="387721"/>
                  </a:lnTo>
                  <a:lnTo>
                    <a:pt x="3782314" y="387721"/>
                  </a:lnTo>
                  <a:lnTo>
                    <a:pt x="3795014" y="387721"/>
                  </a:lnTo>
                  <a:cubicBezTo>
                    <a:pt x="3795014" y="436290"/>
                    <a:pt x="3751199" y="474765"/>
                    <a:pt x="3698240" y="474765"/>
                  </a:cubicBezTo>
                  <a:lnTo>
                    <a:pt x="3698240" y="462890"/>
                  </a:lnTo>
                  <a:lnTo>
                    <a:pt x="3698240" y="474765"/>
                  </a:lnTo>
                  <a:lnTo>
                    <a:pt x="96774" y="474765"/>
                  </a:lnTo>
                  <a:lnTo>
                    <a:pt x="96774" y="462890"/>
                  </a:lnTo>
                  <a:lnTo>
                    <a:pt x="96774" y="474765"/>
                  </a:lnTo>
                  <a:cubicBezTo>
                    <a:pt x="43815" y="474765"/>
                    <a:pt x="0" y="436290"/>
                    <a:pt x="0" y="387721"/>
                  </a:cubicBezTo>
                  <a:lnTo>
                    <a:pt x="0" y="87044"/>
                  </a:lnTo>
                  <a:lnTo>
                    <a:pt x="12700" y="87044"/>
                  </a:lnTo>
                  <a:lnTo>
                    <a:pt x="0" y="87044"/>
                  </a:lnTo>
                  <a:moveTo>
                    <a:pt x="25400" y="87044"/>
                  </a:moveTo>
                  <a:lnTo>
                    <a:pt x="25400" y="387721"/>
                  </a:lnTo>
                  <a:lnTo>
                    <a:pt x="12700" y="387721"/>
                  </a:lnTo>
                  <a:lnTo>
                    <a:pt x="25400" y="387721"/>
                  </a:lnTo>
                  <a:cubicBezTo>
                    <a:pt x="25400" y="422158"/>
                    <a:pt x="56769" y="451015"/>
                    <a:pt x="96774" y="451015"/>
                  </a:cubicBezTo>
                  <a:lnTo>
                    <a:pt x="3698240" y="451015"/>
                  </a:lnTo>
                  <a:cubicBezTo>
                    <a:pt x="3738245" y="451015"/>
                    <a:pt x="3769614" y="422158"/>
                    <a:pt x="3769614" y="387721"/>
                  </a:cubicBezTo>
                  <a:lnTo>
                    <a:pt x="3769614" y="87044"/>
                  </a:lnTo>
                  <a:cubicBezTo>
                    <a:pt x="3769614" y="52607"/>
                    <a:pt x="3738245" y="23750"/>
                    <a:pt x="3698240" y="23750"/>
                  </a:cubicBezTo>
                  <a:lnTo>
                    <a:pt x="96774" y="23750"/>
                  </a:lnTo>
                  <a:lnTo>
                    <a:pt x="96774" y="11875"/>
                  </a:lnTo>
                  <a:lnTo>
                    <a:pt x="96774" y="23750"/>
                  </a:lnTo>
                  <a:cubicBezTo>
                    <a:pt x="56769" y="23750"/>
                    <a:pt x="25400" y="52607"/>
                    <a:pt x="25400" y="87044"/>
                  </a:cubicBezTo>
                  <a:close/>
                </a:path>
              </a:pathLst>
            </a:custGeom>
            <a:solidFill>
              <a:srgbClr val="014890"/>
            </a:solidFill>
          </p:spPr>
        </p:sp>
      </p:grpSp>
      <p:grpSp>
        <p:nvGrpSpPr>
          <p:cNvPr name="Group 66" id="66"/>
          <p:cNvGrpSpPr/>
          <p:nvPr/>
        </p:nvGrpSpPr>
        <p:grpSpPr>
          <a:xfrm rot="0">
            <a:off x="10144827" y="3588739"/>
            <a:ext cx="2846250" cy="287873"/>
            <a:chOff x="0" y="0"/>
            <a:chExt cx="3795000" cy="383831"/>
          </a:xfrm>
        </p:grpSpPr>
        <p:sp>
          <p:nvSpPr>
            <p:cNvPr name="Freeform 67" id="67"/>
            <p:cNvSpPr/>
            <p:nvPr/>
          </p:nvSpPr>
          <p:spPr>
            <a:xfrm flipH="false" flipV="false" rot="0">
              <a:off x="12700" y="9600"/>
              <a:ext cx="3769614" cy="364591"/>
            </a:xfrm>
            <a:custGeom>
              <a:avLst/>
              <a:gdLst/>
              <a:ahLst/>
              <a:cxnLst/>
              <a:rect r="r" b="b" t="t" l="l"/>
              <a:pathLst>
                <a:path h="364591" w="3769614">
                  <a:moveTo>
                    <a:pt x="0" y="60765"/>
                  </a:moveTo>
                  <a:cubicBezTo>
                    <a:pt x="0" y="27166"/>
                    <a:pt x="37592" y="0"/>
                    <a:pt x="84074" y="0"/>
                  </a:cubicBezTo>
                  <a:lnTo>
                    <a:pt x="3685540" y="0"/>
                  </a:lnTo>
                  <a:cubicBezTo>
                    <a:pt x="3732022" y="0"/>
                    <a:pt x="3769614" y="27166"/>
                    <a:pt x="3769614" y="60765"/>
                  </a:cubicBezTo>
                  <a:lnTo>
                    <a:pt x="3769614" y="303825"/>
                  </a:lnTo>
                  <a:cubicBezTo>
                    <a:pt x="3769614" y="337424"/>
                    <a:pt x="3732022" y="364591"/>
                    <a:pt x="3685540" y="364591"/>
                  </a:cubicBezTo>
                  <a:lnTo>
                    <a:pt x="84074" y="364591"/>
                  </a:lnTo>
                  <a:cubicBezTo>
                    <a:pt x="37592" y="364591"/>
                    <a:pt x="0" y="337424"/>
                    <a:pt x="0" y="303825"/>
                  </a:cubicBezTo>
                  <a:close/>
                </a:path>
              </a:pathLst>
            </a:custGeom>
            <a:solidFill>
              <a:srgbClr val="014890"/>
            </a:solidFill>
          </p:spPr>
        </p:sp>
        <p:sp>
          <p:nvSpPr>
            <p:cNvPr name="Freeform 68" id="68"/>
            <p:cNvSpPr/>
            <p:nvPr/>
          </p:nvSpPr>
          <p:spPr>
            <a:xfrm flipH="false" flipV="false" rot="0">
              <a:off x="0" y="0"/>
              <a:ext cx="3795014" cy="383790"/>
            </a:xfrm>
            <a:custGeom>
              <a:avLst/>
              <a:gdLst/>
              <a:ahLst/>
              <a:cxnLst/>
              <a:rect r="r" b="b" t="t" l="l"/>
              <a:pathLst>
                <a:path h="383790" w="3795014">
                  <a:moveTo>
                    <a:pt x="0" y="70365"/>
                  </a:moveTo>
                  <a:cubicBezTo>
                    <a:pt x="0" y="31103"/>
                    <a:pt x="43815" y="0"/>
                    <a:pt x="96774" y="0"/>
                  </a:cubicBezTo>
                  <a:lnTo>
                    <a:pt x="3698240" y="0"/>
                  </a:lnTo>
                  <a:lnTo>
                    <a:pt x="3698240" y="9600"/>
                  </a:lnTo>
                  <a:lnTo>
                    <a:pt x="3698240" y="0"/>
                  </a:lnTo>
                  <a:cubicBezTo>
                    <a:pt x="3751199" y="0"/>
                    <a:pt x="3795014" y="31103"/>
                    <a:pt x="3795014" y="70365"/>
                  </a:cubicBezTo>
                  <a:lnTo>
                    <a:pt x="3782314" y="70365"/>
                  </a:lnTo>
                  <a:lnTo>
                    <a:pt x="3795014" y="70365"/>
                  </a:lnTo>
                  <a:lnTo>
                    <a:pt x="3795014" y="313425"/>
                  </a:lnTo>
                  <a:lnTo>
                    <a:pt x="3782314" y="313425"/>
                  </a:lnTo>
                  <a:lnTo>
                    <a:pt x="3795014" y="313425"/>
                  </a:lnTo>
                  <a:cubicBezTo>
                    <a:pt x="3795014" y="352688"/>
                    <a:pt x="3751199" y="383790"/>
                    <a:pt x="3698240" y="383790"/>
                  </a:cubicBezTo>
                  <a:lnTo>
                    <a:pt x="3698240" y="374191"/>
                  </a:lnTo>
                  <a:lnTo>
                    <a:pt x="3698240" y="383790"/>
                  </a:lnTo>
                  <a:lnTo>
                    <a:pt x="96774" y="383790"/>
                  </a:lnTo>
                  <a:lnTo>
                    <a:pt x="96774" y="374191"/>
                  </a:lnTo>
                  <a:lnTo>
                    <a:pt x="96774" y="383790"/>
                  </a:lnTo>
                  <a:cubicBezTo>
                    <a:pt x="43815" y="383790"/>
                    <a:pt x="0" y="352688"/>
                    <a:pt x="0" y="313425"/>
                  </a:cubicBezTo>
                  <a:lnTo>
                    <a:pt x="0" y="70365"/>
                  </a:lnTo>
                  <a:lnTo>
                    <a:pt x="12700" y="70365"/>
                  </a:lnTo>
                  <a:lnTo>
                    <a:pt x="0" y="70365"/>
                  </a:lnTo>
                  <a:moveTo>
                    <a:pt x="25400" y="70365"/>
                  </a:moveTo>
                  <a:lnTo>
                    <a:pt x="25400" y="313425"/>
                  </a:lnTo>
                  <a:lnTo>
                    <a:pt x="12700" y="313425"/>
                  </a:lnTo>
                  <a:lnTo>
                    <a:pt x="25400" y="313425"/>
                  </a:lnTo>
                  <a:cubicBezTo>
                    <a:pt x="25400" y="341264"/>
                    <a:pt x="56769" y="364591"/>
                    <a:pt x="96774" y="364591"/>
                  </a:cubicBezTo>
                  <a:lnTo>
                    <a:pt x="3698240" y="364591"/>
                  </a:lnTo>
                  <a:cubicBezTo>
                    <a:pt x="3738245" y="364591"/>
                    <a:pt x="3769614" y="341264"/>
                    <a:pt x="3769614" y="313425"/>
                  </a:cubicBezTo>
                  <a:lnTo>
                    <a:pt x="3769614" y="70365"/>
                  </a:lnTo>
                  <a:cubicBezTo>
                    <a:pt x="3769614" y="42526"/>
                    <a:pt x="3738245" y="19199"/>
                    <a:pt x="3698240" y="19199"/>
                  </a:cubicBezTo>
                  <a:lnTo>
                    <a:pt x="96774" y="19199"/>
                  </a:lnTo>
                  <a:lnTo>
                    <a:pt x="96774" y="9600"/>
                  </a:lnTo>
                  <a:lnTo>
                    <a:pt x="96774" y="19199"/>
                  </a:lnTo>
                  <a:cubicBezTo>
                    <a:pt x="56769" y="19199"/>
                    <a:pt x="25400" y="42526"/>
                    <a:pt x="25400" y="70365"/>
                  </a:cubicBezTo>
                  <a:close/>
                </a:path>
              </a:pathLst>
            </a:custGeom>
            <a:solidFill>
              <a:srgbClr val="014890"/>
            </a:solidFill>
          </p:spPr>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99252" y="1196834"/>
            <a:ext cx="12907460" cy="7262272"/>
          </a:xfrm>
          <a:custGeom>
            <a:avLst/>
            <a:gdLst/>
            <a:ahLst/>
            <a:cxnLst/>
            <a:rect r="r" b="b" t="t" l="l"/>
            <a:pathLst>
              <a:path h="7262272" w="12907460">
                <a:moveTo>
                  <a:pt x="0" y="0"/>
                </a:moveTo>
                <a:lnTo>
                  <a:pt x="12907460" y="0"/>
                </a:lnTo>
                <a:lnTo>
                  <a:pt x="12907460" y="7262272"/>
                </a:lnTo>
                <a:lnTo>
                  <a:pt x="0" y="72622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927057">
            <a:off x="5756197" y="9332450"/>
            <a:ext cx="2370938" cy="0"/>
          </a:xfrm>
          <a:prstGeom prst="line">
            <a:avLst/>
          </a:prstGeom>
          <a:ln cap="rnd" w="9525">
            <a:solidFill>
              <a:srgbClr val="D11C01"/>
            </a:solidFill>
            <a:prstDash val="solid"/>
            <a:headEnd type="none" len="sm" w="sm"/>
            <a:tailEnd type="none" len="sm" w="sm"/>
          </a:ln>
        </p:spPr>
      </p:sp>
      <p:sp>
        <p:nvSpPr>
          <p:cNvPr name="AutoShape 4" id="4"/>
          <p:cNvSpPr/>
          <p:nvPr/>
        </p:nvSpPr>
        <p:spPr>
          <a:xfrm rot="9989267">
            <a:off x="3076160" y="9299950"/>
            <a:ext cx="2780411" cy="0"/>
          </a:xfrm>
          <a:prstGeom prst="line">
            <a:avLst/>
          </a:prstGeom>
          <a:ln cap="rnd" w="9525">
            <a:solidFill>
              <a:srgbClr val="D11C01"/>
            </a:solidFill>
            <a:prstDash val="solid"/>
            <a:headEnd type="none" len="sm" w="sm"/>
            <a:tailEnd type="none" len="sm" w="sm"/>
          </a:ln>
        </p:spPr>
      </p:sp>
      <p:sp>
        <p:nvSpPr>
          <p:cNvPr name="AutoShape 5" id="5"/>
          <p:cNvSpPr/>
          <p:nvPr/>
        </p:nvSpPr>
        <p:spPr>
          <a:xfrm rot="999997">
            <a:off x="450762" y="9208100"/>
            <a:ext cx="2800708" cy="0"/>
          </a:xfrm>
          <a:prstGeom prst="line">
            <a:avLst/>
          </a:prstGeom>
          <a:ln cap="rnd" w="9525">
            <a:solidFill>
              <a:srgbClr val="D11C01"/>
            </a:solidFill>
            <a:prstDash val="solid"/>
            <a:headEnd type="none" len="sm" w="sm"/>
            <a:tailEnd type="none" len="sm" w="sm"/>
          </a:ln>
        </p:spPr>
      </p:sp>
      <p:sp>
        <p:nvSpPr>
          <p:cNvPr name="AutoShape 6" id="6"/>
          <p:cNvSpPr/>
          <p:nvPr/>
        </p:nvSpPr>
        <p:spPr>
          <a:xfrm rot="3346380">
            <a:off x="-243725" y="8394200"/>
            <a:ext cx="1007782" cy="0"/>
          </a:xfrm>
          <a:prstGeom prst="line">
            <a:avLst/>
          </a:prstGeom>
          <a:ln cap="rnd" w="9525">
            <a:solidFill>
              <a:srgbClr val="D11C01"/>
            </a:solidFill>
            <a:prstDash val="solid"/>
            <a:headEnd type="none" len="sm" w="sm"/>
            <a:tailEnd type="none" len="sm" w="sm"/>
          </a:ln>
        </p:spPr>
      </p:sp>
      <p:sp>
        <p:nvSpPr>
          <p:cNvPr name="Freeform 7" id="7"/>
          <p:cNvSpPr/>
          <p:nvPr/>
        </p:nvSpPr>
        <p:spPr>
          <a:xfrm flipH="false" flipV="false" rot="0">
            <a:off x="2556666" y="90261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495216" y="86809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42616" y="86300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746394" y="93151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84540" y="8284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12" id="12"/>
          <p:cNvSpPr/>
          <p:nvPr/>
        </p:nvSpPr>
        <p:spPr>
          <a:xfrm rot="527648">
            <a:off x="11962564" y="677900"/>
            <a:ext cx="3064071" cy="0"/>
          </a:xfrm>
          <a:prstGeom prst="line">
            <a:avLst/>
          </a:prstGeom>
          <a:ln cap="rnd" w="9525">
            <a:solidFill>
              <a:srgbClr val="D11C01"/>
            </a:solidFill>
            <a:prstDash val="solid"/>
            <a:headEnd type="none" len="sm" w="sm"/>
            <a:tailEnd type="none" len="sm" w="sm"/>
          </a:ln>
        </p:spPr>
      </p:sp>
      <p:sp>
        <p:nvSpPr>
          <p:cNvPr name="AutoShape 13" id="13"/>
          <p:cNvSpPr/>
          <p:nvPr/>
        </p:nvSpPr>
        <p:spPr>
          <a:xfrm rot="2514251">
            <a:off x="14728026" y="1659100"/>
            <a:ext cx="2254648" cy="0"/>
          </a:xfrm>
          <a:prstGeom prst="line">
            <a:avLst/>
          </a:prstGeom>
          <a:ln cap="rnd" w="9525">
            <a:solidFill>
              <a:srgbClr val="D11C01"/>
            </a:solidFill>
            <a:prstDash val="solid"/>
            <a:headEnd type="none" len="sm" w="sm"/>
            <a:tailEnd type="none" len="sm" w="sm"/>
          </a:ln>
        </p:spPr>
      </p:sp>
      <p:sp>
        <p:nvSpPr>
          <p:cNvPr name="AutoShape 14" id="14"/>
          <p:cNvSpPr/>
          <p:nvPr/>
        </p:nvSpPr>
        <p:spPr>
          <a:xfrm rot="7436612">
            <a:off x="16050933" y="1174750"/>
            <a:ext cx="2887035" cy="0"/>
          </a:xfrm>
          <a:prstGeom prst="line">
            <a:avLst/>
          </a:prstGeom>
          <a:ln cap="rnd" w="9525">
            <a:solidFill>
              <a:srgbClr val="D11C01"/>
            </a:solidFill>
            <a:prstDash val="solid"/>
            <a:headEnd type="none" len="sm" w="sm"/>
            <a:tailEnd type="none" len="sm" w="sm"/>
          </a:ln>
        </p:spPr>
      </p:sp>
      <p:sp>
        <p:nvSpPr>
          <p:cNvPr name="Freeform 15" id="15"/>
          <p:cNvSpPr/>
          <p:nvPr/>
        </p:nvSpPr>
        <p:spPr>
          <a:xfrm flipH="false" flipV="false" rot="0">
            <a:off x="16128550" y="20805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17584600" y="6425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0">
            <a:off x="11658610" y="137414"/>
            <a:ext cx="577228" cy="576674"/>
            <a:chOff x="0" y="0"/>
            <a:chExt cx="769637" cy="768899"/>
          </a:xfrm>
        </p:grpSpPr>
        <p:sp>
          <p:nvSpPr>
            <p:cNvPr name="Freeform 19" id="19"/>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014890"/>
            </a:solidFill>
          </p:spPr>
        </p:sp>
      </p:grpSp>
      <p:sp>
        <p:nvSpPr>
          <p:cNvPr name="Freeform 20" id="20"/>
          <p:cNvSpPr/>
          <p:nvPr/>
        </p:nvSpPr>
        <p:spPr>
          <a:xfrm flipH="false" flipV="false" rot="0">
            <a:off x="11654100" y="132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1" id="21"/>
          <p:cNvGrpSpPr/>
          <p:nvPr/>
        </p:nvGrpSpPr>
        <p:grpSpPr>
          <a:xfrm rot="0">
            <a:off x="11731588" y="210418"/>
            <a:ext cx="431252" cy="430674"/>
            <a:chOff x="0" y="0"/>
            <a:chExt cx="575003" cy="574232"/>
          </a:xfrm>
        </p:grpSpPr>
        <p:sp>
          <p:nvSpPr>
            <p:cNvPr name="Freeform 22" id="22"/>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3" id="23"/>
          <p:cNvSpPr/>
          <p:nvPr/>
        </p:nvSpPr>
        <p:spPr>
          <a:xfrm flipH="false" flipV="false" rot="0">
            <a:off x="11727104" y="2053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24" id="24"/>
          <p:cNvGrpSpPr/>
          <p:nvPr/>
        </p:nvGrpSpPr>
        <p:grpSpPr>
          <a:xfrm rot="0">
            <a:off x="11810764" y="289568"/>
            <a:ext cx="272354" cy="272354"/>
            <a:chOff x="0" y="0"/>
            <a:chExt cx="363139" cy="363139"/>
          </a:xfrm>
        </p:grpSpPr>
        <p:sp>
          <p:nvSpPr>
            <p:cNvPr name="Freeform 25" id="25"/>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014890"/>
            </a:solidFill>
          </p:spPr>
        </p:sp>
      </p:grpSp>
      <p:sp>
        <p:nvSpPr>
          <p:cNvPr name="Freeform 26" id="26"/>
          <p:cNvSpPr/>
          <p:nvPr/>
        </p:nvSpPr>
        <p:spPr>
          <a:xfrm flipH="false" flipV="false" rot="0">
            <a:off x="11806280" y="2850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7" id="27"/>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8" id="28"/>
          <p:cNvSpPr/>
          <p:nvPr/>
        </p:nvSpPr>
        <p:spPr>
          <a:xfrm flipH="false" flipV="false" rot="0">
            <a:off x="17356700" y="331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9" id="29"/>
          <p:cNvSpPr txBox="true"/>
          <p:nvPr/>
        </p:nvSpPr>
        <p:spPr>
          <a:xfrm rot="0">
            <a:off x="4217752" y="1781863"/>
            <a:ext cx="10488348" cy="6851438"/>
          </a:xfrm>
          <a:prstGeom prst="rect">
            <a:avLst/>
          </a:prstGeom>
        </p:spPr>
        <p:txBody>
          <a:bodyPr anchor="t" rtlCol="false" tIns="0" lIns="0" bIns="0" rIns="0">
            <a:spAutoFit/>
          </a:bodyPr>
          <a:lstStyle/>
          <a:p>
            <a:pPr algn="ctr">
              <a:lnSpc>
                <a:spcPts val="13408"/>
              </a:lnSpc>
            </a:pPr>
            <a:r>
              <a:rPr lang="en-US" sz="11173">
                <a:solidFill>
                  <a:srgbClr val="1D1C1D"/>
                </a:solidFill>
                <a:latin typeface="Arimo"/>
              </a:rPr>
              <a:t>It takes a stronger canada post to deliver a stronger canada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99252" y="1196834"/>
            <a:ext cx="12907460" cy="7262272"/>
          </a:xfrm>
          <a:custGeom>
            <a:avLst/>
            <a:gdLst/>
            <a:ahLst/>
            <a:cxnLst/>
            <a:rect r="r" b="b" t="t" l="l"/>
            <a:pathLst>
              <a:path h="7262272" w="12907460">
                <a:moveTo>
                  <a:pt x="0" y="0"/>
                </a:moveTo>
                <a:lnTo>
                  <a:pt x="12907460" y="0"/>
                </a:lnTo>
                <a:lnTo>
                  <a:pt x="12907460" y="7262272"/>
                </a:lnTo>
                <a:lnTo>
                  <a:pt x="0" y="72622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927057">
            <a:off x="5756197" y="9332450"/>
            <a:ext cx="2370938" cy="0"/>
          </a:xfrm>
          <a:prstGeom prst="line">
            <a:avLst/>
          </a:prstGeom>
          <a:ln cap="rnd" w="9525">
            <a:solidFill>
              <a:srgbClr val="595959"/>
            </a:solidFill>
            <a:prstDash val="solid"/>
            <a:headEnd type="none" len="sm" w="sm"/>
            <a:tailEnd type="none" len="sm" w="sm"/>
          </a:ln>
        </p:spPr>
      </p:sp>
      <p:sp>
        <p:nvSpPr>
          <p:cNvPr name="AutoShape 4" id="4"/>
          <p:cNvSpPr/>
          <p:nvPr/>
        </p:nvSpPr>
        <p:spPr>
          <a:xfrm rot="9989267">
            <a:off x="3076160" y="9299950"/>
            <a:ext cx="2780411" cy="0"/>
          </a:xfrm>
          <a:prstGeom prst="line">
            <a:avLst/>
          </a:prstGeom>
          <a:ln cap="rnd" w="9525">
            <a:solidFill>
              <a:srgbClr val="595959"/>
            </a:solidFill>
            <a:prstDash val="solid"/>
            <a:headEnd type="none" len="sm" w="sm"/>
            <a:tailEnd type="none" len="sm" w="sm"/>
          </a:ln>
        </p:spPr>
      </p:sp>
      <p:sp>
        <p:nvSpPr>
          <p:cNvPr name="AutoShape 5" id="5"/>
          <p:cNvSpPr/>
          <p:nvPr/>
        </p:nvSpPr>
        <p:spPr>
          <a:xfrm rot="999997">
            <a:off x="450762" y="9208100"/>
            <a:ext cx="2800708" cy="0"/>
          </a:xfrm>
          <a:prstGeom prst="line">
            <a:avLst/>
          </a:prstGeom>
          <a:ln cap="rnd" w="9525">
            <a:solidFill>
              <a:srgbClr val="595959"/>
            </a:solidFill>
            <a:prstDash val="solid"/>
            <a:headEnd type="none" len="sm" w="sm"/>
            <a:tailEnd type="none" len="sm" w="sm"/>
          </a:ln>
        </p:spPr>
      </p:sp>
      <p:sp>
        <p:nvSpPr>
          <p:cNvPr name="AutoShape 6" id="6"/>
          <p:cNvSpPr/>
          <p:nvPr/>
        </p:nvSpPr>
        <p:spPr>
          <a:xfrm rot="3346380">
            <a:off x="-243725" y="8394200"/>
            <a:ext cx="1007782" cy="0"/>
          </a:xfrm>
          <a:prstGeom prst="line">
            <a:avLst/>
          </a:prstGeom>
          <a:ln cap="rnd" w="9525">
            <a:solidFill>
              <a:srgbClr val="595959"/>
            </a:solidFill>
            <a:prstDash val="solid"/>
            <a:headEnd type="none" len="sm" w="sm"/>
            <a:tailEnd type="none" len="sm" w="sm"/>
          </a:ln>
        </p:spPr>
      </p:sp>
      <p:sp>
        <p:nvSpPr>
          <p:cNvPr name="Freeform 7" id="7"/>
          <p:cNvSpPr/>
          <p:nvPr/>
        </p:nvSpPr>
        <p:spPr>
          <a:xfrm flipH="false" flipV="false" rot="0">
            <a:off x="2556666" y="90261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5495216" y="868092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42616" y="86300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746394" y="931510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84540" y="8284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12" id="12"/>
          <p:cNvSpPr/>
          <p:nvPr/>
        </p:nvSpPr>
        <p:spPr>
          <a:xfrm rot="527648">
            <a:off x="11962564" y="677900"/>
            <a:ext cx="3064071" cy="0"/>
          </a:xfrm>
          <a:prstGeom prst="line">
            <a:avLst/>
          </a:prstGeom>
          <a:ln cap="rnd" w="9525">
            <a:solidFill>
              <a:srgbClr val="595959"/>
            </a:solidFill>
            <a:prstDash val="solid"/>
            <a:headEnd type="none" len="sm" w="sm"/>
            <a:tailEnd type="none" len="sm" w="sm"/>
          </a:ln>
        </p:spPr>
      </p:sp>
      <p:sp>
        <p:nvSpPr>
          <p:cNvPr name="AutoShape 13" id="13"/>
          <p:cNvSpPr/>
          <p:nvPr/>
        </p:nvSpPr>
        <p:spPr>
          <a:xfrm rot="2514251">
            <a:off x="14728026" y="1659100"/>
            <a:ext cx="2254648" cy="0"/>
          </a:xfrm>
          <a:prstGeom prst="line">
            <a:avLst/>
          </a:prstGeom>
          <a:ln cap="rnd" w="9525">
            <a:solidFill>
              <a:srgbClr val="595959"/>
            </a:solidFill>
            <a:prstDash val="solid"/>
            <a:headEnd type="none" len="sm" w="sm"/>
            <a:tailEnd type="none" len="sm" w="sm"/>
          </a:ln>
        </p:spPr>
      </p:sp>
      <p:sp>
        <p:nvSpPr>
          <p:cNvPr name="AutoShape 14" id="14"/>
          <p:cNvSpPr/>
          <p:nvPr/>
        </p:nvSpPr>
        <p:spPr>
          <a:xfrm rot="7436612">
            <a:off x="16050933" y="1174750"/>
            <a:ext cx="2887035" cy="0"/>
          </a:xfrm>
          <a:prstGeom prst="line">
            <a:avLst/>
          </a:prstGeom>
          <a:ln cap="rnd" w="9525">
            <a:solidFill>
              <a:srgbClr val="595959"/>
            </a:solidFill>
            <a:prstDash val="solid"/>
            <a:headEnd type="none" len="sm" w="sm"/>
            <a:tailEnd type="none" len="sm" w="sm"/>
          </a:ln>
        </p:spPr>
      </p:sp>
      <p:sp>
        <p:nvSpPr>
          <p:cNvPr name="Freeform 15" id="15"/>
          <p:cNvSpPr/>
          <p:nvPr/>
        </p:nvSpPr>
        <p:spPr>
          <a:xfrm flipH="false" flipV="false" rot="0">
            <a:off x="16128550" y="208050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14706100" y="632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17584600" y="6425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0">
            <a:off x="11658610" y="137414"/>
            <a:ext cx="577228" cy="576674"/>
            <a:chOff x="0" y="0"/>
            <a:chExt cx="769637" cy="768899"/>
          </a:xfrm>
        </p:grpSpPr>
        <p:sp>
          <p:nvSpPr>
            <p:cNvPr name="Freeform 19" id="19"/>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014890"/>
            </a:solidFill>
          </p:spPr>
        </p:sp>
      </p:grpSp>
      <p:sp>
        <p:nvSpPr>
          <p:cNvPr name="Freeform 20" id="20"/>
          <p:cNvSpPr/>
          <p:nvPr/>
        </p:nvSpPr>
        <p:spPr>
          <a:xfrm flipH="false" flipV="false" rot="0">
            <a:off x="11654100" y="132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1" id="21"/>
          <p:cNvGrpSpPr/>
          <p:nvPr/>
        </p:nvGrpSpPr>
        <p:grpSpPr>
          <a:xfrm rot="0">
            <a:off x="11731588" y="210418"/>
            <a:ext cx="431252" cy="430674"/>
            <a:chOff x="0" y="0"/>
            <a:chExt cx="575003" cy="574232"/>
          </a:xfrm>
        </p:grpSpPr>
        <p:sp>
          <p:nvSpPr>
            <p:cNvPr name="Freeform 22" id="22"/>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3" id="23"/>
          <p:cNvSpPr/>
          <p:nvPr/>
        </p:nvSpPr>
        <p:spPr>
          <a:xfrm flipH="false" flipV="false" rot="0">
            <a:off x="11727104" y="205354"/>
            <a:ext cx="440246" cy="440800"/>
          </a:xfrm>
          <a:custGeom>
            <a:avLst/>
            <a:gdLst/>
            <a:ahLst/>
            <a:cxnLst/>
            <a:rect r="r" b="b" t="t" l="l"/>
            <a:pathLst>
              <a:path h="440800" w="440246">
                <a:moveTo>
                  <a:pt x="0" y="0"/>
                </a:moveTo>
                <a:lnTo>
                  <a:pt x="440246" y="0"/>
                </a:lnTo>
                <a:lnTo>
                  <a:pt x="440246" y="440800"/>
                </a:lnTo>
                <a:lnTo>
                  <a:pt x="0" y="440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24" id="24"/>
          <p:cNvGrpSpPr/>
          <p:nvPr/>
        </p:nvGrpSpPr>
        <p:grpSpPr>
          <a:xfrm rot="0">
            <a:off x="11810764" y="289568"/>
            <a:ext cx="272354" cy="272354"/>
            <a:chOff x="0" y="0"/>
            <a:chExt cx="363139" cy="363139"/>
          </a:xfrm>
        </p:grpSpPr>
        <p:sp>
          <p:nvSpPr>
            <p:cNvPr name="Freeform 25" id="25"/>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014890"/>
            </a:solidFill>
          </p:spPr>
        </p:sp>
      </p:grpSp>
      <p:sp>
        <p:nvSpPr>
          <p:cNvPr name="Freeform 26" id="26"/>
          <p:cNvSpPr/>
          <p:nvPr/>
        </p:nvSpPr>
        <p:spPr>
          <a:xfrm flipH="false" flipV="false" rot="0">
            <a:off x="11806280" y="285084"/>
            <a:ext cx="281902" cy="281348"/>
          </a:xfrm>
          <a:custGeom>
            <a:avLst/>
            <a:gdLst/>
            <a:ahLst/>
            <a:cxnLst/>
            <a:rect r="r" b="b" t="t" l="l"/>
            <a:pathLst>
              <a:path h="281348" w="281902">
                <a:moveTo>
                  <a:pt x="0" y="0"/>
                </a:moveTo>
                <a:lnTo>
                  <a:pt x="281902" y="0"/>
                </a:lnTo>
                <a:lnTo>
                  <a:pt x="281902" y="281348"/>
                </a:lnTo>
                <a:lnTo>
                  <a:pt x="0" y="28134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7" id="27"/>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8" id="28"/>
          <p:cNvSpPr/>
          <p:nvPr/>
        </p:nvSpPr>
        <p:spPr>
          <a:xfrm flipH="false" flipV="false" rot="0">
            <a:off x="17356700" y="331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9" id="29"/>
          <p:cNvSpPr txBox="true"/>
          <p:nvPr/>
        </p:nvSpPr>
        <p:spPr>
          <a:xfrm rot="0">
            <a:off x="5340081" y="2568702"/>
            <a:ext cx="7626150" cy="3095625"/>
          </a:xfrm>
          <a:prstGeom prst="rect">
            <a:avLst/>
          </a:prstGeom>
        </p:spPr>
        <p:txBody>
          <a:bodyPr anchor="t" rtlCol="false" tIns="0" lIns="0" bIns="0" rIns="0">
            <a:spAutoFit/>
          </a:bodyPr>
          <a:lstStyle/>
          <a:p>
            <a:pPr algn="ctr">
              <a:lnSpc>
                <a:spcPts val="23999"/>
              </a:lnSpc>
            </a:pPr>
            <a:r>
              <a:rPr lang="en-US" sz="19999">
                <a:solidFill>
                  <a:srgbClr val="1D1C1D"/>
                </a:solidFill>
                <a:latin typeface="Arimo"/>
              </a:rPr>
              <a:t>37%</a:t>
            </a:r>
          </a:p>
        </p:txBody>
      </p:sp>
      <p:sp>
        <p:nvSpPr>
          <p:cNvPr name="TextBox 30" id="30"/>
          <p:cNvSpPr txBox="true"/>
          <p:nvPr/>
        </p:nvSpPr>
        <p:spPr>
          <a:xfrm rot="0">
            <a:off x="5958475" y="5462684"/>
            <a:ext cx="6370950" cy="1485900"/>
          </a:xfrm>
          <a:prstGeom prst="rect">
            <a:avLst/>
          </a:prstGeom>
        </p:spPr>
        <p:txBody>
          <a:bodyPr anchor="t" rtlCol="false" tIns="0" lIns="0" bIns="0" rIns="0">
            <a:spAutoFit/>
          </a:bodyPr>
          <a:lstStyle/>
          <a:p>
            <a:pPr algn="ctr">
              <a:lnSpc>
                <a:spcPts val="3840"/>
              </a:lnSpc>
            </a:pPr>
            <a:r>
              <a:rPr lang="en-US" sz="3200">
                <a:solidFill>
                  <a:srgbClr val="1D1C1D"/>
                </a:solidFill>
                <a:latin typeface="Arimo"/>
              </a:rPr>
              <a:t>of canadians consider canada post to be the most sustainable delivery company in canada.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927057">
            <a:off x="14487047" y="6955400"/>
            <a:ext cx="2370938" cy="0"/>
          </a:xfrm>
          <a:prstGeom prst="line">
            <a:avLst/>
          </a:prstGeom>
          <a:ln cap="rnd" w="9525">
            <a:solidFill>
              <a:srgbClr val="014890"/>
            </a:solidFill>
            <a:prstDash val="solid"/>
            <a:headEnd type="none" len="sm" w="sm"/>
            <a:tailEnd type="none" len="sm" w="sm"/>
          </a:ln>
        </p:spPr>
      </p:sp>
      <p:sp>
        <p:nvSpPr>
          <p:cNvPr name="AutoShape 3" id="3"/>
          <p:cNvSpPr/>
          <p:nvPr/>
        </p:nvSpPr>
        <p:spPr>
          <a:xfrm rot="9989267">
            <a:off x="14314810" y="4480100"/>
            <a:ext cx="2780411" cy="0"/>
          </a:xfrm>
          <a:prstGeom prst="line">
            <a:avLst/>
          </a:prstGeom>
          <a:ln cap="rnd" w="9525">
            <a:solidFill>
              <a:srgbClr val="014890"/>
            </a:solidFill>
            <a:prstDash val="solid"/>
            <a:headEnd type="none" len="sm" w="sm"/>
            <a:tailEnd type="none" len="sm" w="sm"/>
          </a:ln>
        </p:spPr>
      </p:sp>
      <p:sp>
        <p:nvSpPr>
          <p:cNvPr name="AutoShape 4" id="4"/>
          <p:cNvSpPr/>
          <p:nvPr/>
        </p:nvSpPr>
        <p:spPr>
          <a:xfrm rot="999997">
            <a:off x="14396512" y="1864850"/>
            <a:ext cx="2800708" cy="0"/>
          </a:xfrm>
          <a:prstGeom prst="line">
            <a:avLst/>
          </a:prstGeom>
          <a:ln cap="rnd" w="9525">
            <a:solidFill>
              <a:srgbClr val="014890"/>
            </a:solidFill>
            <a:prstDash val="solid"/>
            <a:headEnd type="none" len="sm" w="sm"/>
            <a:tailEnd type="none" len="sm" w="sm"/>
          </a:ln>
        </p:spPr>
      </p:sp>
      <p:sp>
        <p:nvSpPr>
          <p:cNvPr name="AutoShape 5" id="5"/>
          <p:cNvSpPr/>
          <p:nvPr/>
        </p:nvSpPr>
        <p:spPr>
          <a:xfrm rot="3346380">
            <a:off x="16106875" y="273900"/>
            <a:ext cx="1007782" cy="0"/>
          </a:xfrm>
          <a:prstGeom prst="line">
            <a:avLst/>
          </a:prstGeom>
          <a:ln cap="rnd" w="9525">
            <a:solidFill>
              <a:srgbClr val="014890"/>
            </a:solidFill>
            <a:prstDash val="solid"/>
            <a:headEnd type="none" len="sm" w="sm"/>
            <a:tailEnd type="none" len="sm" w="sm"/>
          </a:ln>
        </p:spPr>
      </p:sp>
      <p:sp>
        <p:nvSpPr>
          <p:cNvPr name="Freeform 6" id="6"/>
          <p:cNvSpPr/>
          <p:nvPr/>
        </p:nvSpPr>
        <p:spPr>
          <a:xfrm flipH="false" flipV="false" rot="0">
            <a:off x="14814116" y="25704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738890" y="55089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024916" y="3563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103089" y="776012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666117" y="498275"/>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11" id="11"/>
          <p:cNvSpPr/>
          <p:nvPr/>
        </p:nvSpPr>
        <p:spPr>
          <a:xfrm rot="10523609">
            <a:off x="1466724" y="5322650"/>
            <a:ext cx="3374952" cy="0"/>
          </a:xfrm>
          <a:prstGeom prst="line">
            <a:avLst/>
          </a:prstGeom>
          <a:ln cap="rnd" w="9525">
            <a:solidFill>
              <a:srgbClr val="014890"/>
            </a:solidFill>
            <a:prstDash val="solid"/>
            <a:headEnd type="none" len="sm" w="sm"/>
            <a:tailEnd type="none" len="sm" w="sm"/>
          </a:ln>
        </p:spPr>
      </p:sp>
      <p:sp>
        <p:nvSpPr>
          <p:cNvPr name="AutoShape 12" id="12"/>
          <p:cNvSpPr/>
          <p:nvPr/>
        </p:nvSpPr>
        <p:spPr>
          <a:xfrm rot="2514251">
            <a:off x="1396376" y="7851400"/>
            <a:ext cx="2254648" cy="0"/>
          </a:xfrm>
          <a:prstGeom prst="line">
            <a:avLst/>
          </a:prstGeom>
          <a:ln cap="rnd" w="9525">
            <a:solidFill>
              <a:srgbClr val="014890"/>
            </a:solidFill>
            <a:prstDash val="solid"/>
            <a:headEnd type="none" len="sm" w="sm"/>
            <a:tailEnd type="none" len="sm" w="sm"/>
          </a:ln>
        </p:spPr>
      </p:sp>
      <p:sp>
        <p:nvSpPr>
          <p:cNvPr name="AutoShape 13" id="13"/>
          <p:cNvSpPr/>
          <p:nvPr/>
        </p:nvSpPr>
        <p:spPr>
          <a:xfrm rot="7436612">
            <a:off x="1564533" y="9490500"/>
            <a:ext cx="2887035" cy="0"/>
          </a:xfrm>
          <a:prstGeom prst="line">
            <a:avLst/>
          </a:prstGeom>
          <a:ln cap="rnd" w="9525">
            <a:solidFill>
              <a:srgbClr val="014890"/>
            </a:solidFill>
            <a:prstDash val="solid"/>
            <a:headEnd type="none" len="sm" w="sm"/>
            <a:tailEnd type="none" len="sm" w="sm"/>
          </a:ln>
        </p:spPr>
      </p:sp>
      <p:sp>
        <p:nvSpPr>
          <p:cNvPr name="Freeform 14" id="14"/>
          <p:cNvSpPr/>
          <p:nvPr/>
        </p:nvSpPr>
        <p:spPr>
          <a:xfrm flipH="false" flipV="false" rot="0">
            <a:off x="1242400" y="81246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965100" y="67021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3190250" y="95806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7" id="17"/>
          <p:cNvGrpSpPr/>
          <p:nvPr/>
        </p:nvGrpSpPr>
        <p:grpSpPr>
          <a:xfrm rot="5400000">
            <a:off x="2754234" y="3377486"/>
            <a:ext cx="577228" cy="576674"/>
            <a:chOff x="0" y="0"/>
            <a:chExt cx="769637" cy="768899"/>
          </a:xfrm>
        </p:grpSpPr>
        <p:sp>
          <p:nvSpPr>
            <p:cNvPr name="Freeform 18" id="18"/>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014890"/>
            </a:solidFill>
          </p:spPr>
        </p:sp>
      </p:grpSp>
      <p:sp>
        <p:nvSpPr>
          <p:cNvPr name="Freeform 19" id="19"/>
          <p:cNvSpPr/>
          <p:nvPr/>
        </p:nvSpPr>
        <p:spPr>
          <a:xfrm flipH="false" flipV="false" rot="0">
            <a:off x="2749475" y="337269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0" id="20"/>
          <p:cNvGrpSpPr/>
          <p:nvPr/>
        </p:nvGrpSpPr>
        <p:grpSpPr>
          <a:xfrm rot="5400000">
            <a:off x="2827220" y="3450478"/>
            <a:ext cx="431252" cy="430674"/>
            <a:chOff x="0" y="0"/>
            <a:chExt cx="575003" cy="574232"/>
          </a:xfrm>
        </p:grpSpPr>
        <p:sp>
          <p:nvSpPr>
            <p:cNvPr name="Freeform 21" id="21"/>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2" id="22"/>
          <p:cNvSpPr/>
          <p:nvPr/>
        </p:nvSpPr>
        <p:spPr>
          <a:xfrm flipH="false" flipV="false" rot="0">
            <a:off x="2822447" y="3445705"/>
            <a:ext cx="440800" cy="440246"/>
          </a:xfrm>
          <a:custGeom>
            <a:avLst/>
            <a:gdLst/>
            <a:ahLst/>
            <a:cxnLst/>
            <a:rect r="r" b="b" t="t" l="l"/>
            <a:pathLst>
              <a:path h="440246" w="440800">
                <a:moveTo>
                  <a:pt x="0" y="0"/>
                </a:moveTo>
                <a:lnTo>
                  <a:pt x="440800" y="0"/>
                </a:lnTo>
                <a:lnTo>
                  <a:pt x="440800" y="440246"/>
                </a:lnTo>
                <a:lnTo>
                  <a:pt x="0" y="44024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3" id="23"/>
          <p:cNvGrpSpPr/>
          <p:nvPr/>
        </p:nvGrpSpPr>
        <p:grpSpPr>
          <a:xfrm rot="5400000">
            <a:off x="2906678" y="3529364"/>
            <a:ext cx="272354" cy="272354"/>
            <a:chOff x="0" y="0"/>
            <a:chExt cx="363139" cy="363139"/>
          </a:xfrm>
        </p:grpSpPr>
        <p:sp>
          <p:nvSpPr>
            <p:cNvPr name="Freeform 24" id="24"/>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014890"/>
            </a:solidFill>
          </p:spPr>
        </p:sp>
      </p:grpSp>
      <p:sp>
        <p:nvSpPr>
          <p:cNvPr name="Freeform 25" id="25"/>
          <p:cNvSpPr/>
          <p:nvPr/>
        </p:nvSpPr>
        <p:spPr>
          <a:xfrm flipH="false" flipV="false" rot="0">
            <a:off x="2902169" y="3524881"/>
            <a:ext cx="281348" cy="281902"/>
          </a:xfrm>
          <a:custGeom>
            <a:avLst/>
            <a:gdLst/>
            <a:ahLst/>
            <a:cxnLst/>
            <a:rect r="r" b="b" t="t" l="l"/>
            <a:pathLst>
              <a:path h="281902" w="281348">
                <a:moveTo>
                  <a:pt x="0" y="0"/>
                </a:moveTo>
                <a:lnTo>
                  <a:pt x="281348" y="0"/>
                </a:lnTo>
                <a:lnTo>
                  <a:pt x="281348" y="281902"/>
                </a:lnTo>
                <a:lnTo>
                  <a:pt x="0" y="28190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6" id="26"/>
          <p:cNvSpPr/>
          <p:nvPr/>
        </p:nvSpPr>
        <p:spPr>
          <a:xfrm flipH="false" flipV="false" rot="0">
            <a:off x="3550251" y="28827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7" id="27"/>
          <p:cNvSpPr/>
          <p:nvPr/>
        </p:nvSpPr>
        <p:spPr>
          <a:xfrm flipH="false" flipV="false" rot="0">
            <a:off x="3787051" y="89761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8" id="28"/>
          <p:cNvSpPr/>
          <p:nvPr/>
        </p:nvSpPr>
        <p:spPr>
          <a:xfrm flipH="false" flipV="false" rot="0">
            <a:off x="965201" y="81335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29" id="29"/>
          <p:cNvSpPr txBox="true"/>
          <p:nvPr/>
        </p:nvSpPr>
        <p:spPr>
          <a:xfrm rot="0">
            <a:off x="4302275" y="811896"/>
            <a:ext cx="9692550" cy="2022975"/>
          </a:xfrm>
          <a:prstGeom prst="rect">
            <a:avLst/>
          </a:prstGeom>
        </p:spPr>
        <p:txBody>
          <a:bodyPr anchor="t" rtlCol="false" tIns="0" lIns="0" bIns="0" rIns="0">
            <a:spAutoFit/>
          </a:bodyPr>
          <a:lstStyle/>
          <a:p>
            <a:pPr algn="ctr">
              <a:lnSpc>
                <a:spcPts val="17280"/>
              </a:lnSpc>
            </a:pPr>
            <a:r>
              <a:rPr lang="en-US" sz="14400">
                <a:solidFill>
                  <a:srgbClr val="1D1C1D"/>
                </a:solidFill>
                <a:latin typeface="Arimo"/>
              </a:rPr>
              <a:t>Thanks!</a:t>
            </a:r>
          </a:p>
        </p:txBody>
      </p:sp>
      <p:sp>
        <p:nvSpPr>
          <p:cNvPr name="TextBox 30" id="30"/>
          <p:cNvSpPr txBox="true"/>
          <p:nvPr/>
        </p:nvSpPr>
        <p:spPr>
          <a:xfrm rot="0">
            <a:off x="6330702" y="3482706"/>
            <a:ext cx="6307336" cy="2457450"/>
          </a:xfrm>
          <a:prstGeom prst="rect">
            <a:avLst/>
          </a:prstGeom>
        </p:spPr>
        <p:txBody>
          <a:bodyPr anchor="t" rtlCol="false" tIns="0" lIns="0" bIns="0" rIns="0">
            <a:spAutoFit/>
          </a:bodyPr>
          <a:lstStyle/>
          <a:p>
            <a:pPr algn="ctr">
              <a:lnSpc>
                <a:spcPts val="3840"/>
              </a:lnSpc>
            </a:pPr>
            <a:r>
              <a:rPr lang="en-US" sz="3200">
                <a:solidFill>
                  <a:srgbClr val="D11C01"/>
                </a:solidFill>
                <a:latin typeface="Arimo"/>
              </a:rPr>
              <a:t>Do you have any questions?</a:t>
            </a:r>
          </a:p>
          <a:p>
            <a:pPr algn="ctr">
              <a:lnSpc>
                <a:spcPts val="3840"/>
              </a:lnSpc>
            </a:pPr>
          </a:p>
          <a:p>
            <a:pPr algn="ctr">
              <a:lnSpc>
                <a:spcPts val="3840"/>
              </a:lnSpc>
            </a:pPr>
            <a:r>
              <a:rPr lang="en-US" sz="3200">
                <a:solidFill>
                  <a:srgbClr val="1D1C1D"/>
                </a:solidFill>
                <a:latin typeface="Arimo"/>
              </a:rPr>
              <a:t>bizWizardsconultancy@gmail.com </a:t>
            </a:r>
          </a:p>
          <a:p>
            <a:pPr algn="ctr">
              <a:lnSpc>
                <a:spcPts val="3840"/>
              </a:lnSpc>
            </a:pPr>
            <a:r>
              <a:rPr lang="en-US" sz="3200">
                <a:solidFill>
                  <a:srgbClr val="494949"/>
                </a:solidFill>
                <a:latin typeface="Arimo"/>
              </a:rPr>
              <a:t>+91  620 421 838 </a:t>
            </a:r>
          </a:p>
          <a:p>
            <a:pPr algn="ctr">
              <a:lnSpc>
                <a:spcPts val="3840"/>
              </a:lnSpc>
            </a:pPr>
            <a:r>
              <a:rPr lang="en-US" sz="3200">
                <a:solidFill>
                  <a:srgbClr val="494949"/>
                </a:solidFill>
                <a:latin typeface="Arimo"/>
              </a:rPr>
              <a:t>bizWizards.com</a:t>
            </a:r>
          </a:p>
        </p:txBody>
      </p:sp>
      <p:sp>
        <p:nvSpPr>
          <p:cNvPr name="Freeform 31" id="31"/>
          <p:cNvSpPr/>
          <p:nvPr/>
        </p:nvSpPr>
        <p:spPr>
          <a:xfrm flipH="false" flipV="false" rot="0">
            <a:off x="7467526" y="6443250"/>
            <a:ext cx="3362050" cy="676718"/>
          </a:xfrm>
          <a:custGeom>
            <a:avLst/>
            <a:gdLst/>
            <a:ahLst/>
            <a:cxnLst/>
            <a:rect r="r" b="b" t="t" l="l"/>
            <a:pathLst>
              <a:path h="676718" w="3362050">
                <a:moveTo>
                  <a:pt x="0" y="0"/>
                </a:moveTo>
                <a:lnTo>
                  <a:pt x="3362050" y="0"/>
                </a:lnTo>
                <a:lnTo>
                  <a:pt x="3362050" y="676718"/>
                </a:lnTo>
                <a:lnTo>
                  <a:pt x="0" y="67671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905473" y="785607"/>
            <a:ext cx="5047350" cy="988200"/>
          </a:xfrm>
          <a:prstGeom prst="rect">
            <a:avLst/>
          </a:prstGeom>
        </p:spPr>
        <p:txBody>
          <a:bodyPr anchor="t" rtlCol="false" tIns="0" lIns="0" bIns="0" rIns="0">
            <a:spAutoFit/>
          </a:bodyPr>
          <a:lstStyle/>
          <a:p>
            <a:pPr algn="r">
              <a:lnSpc>
                <a:spcPts val="4800"/>
              </a:lnSpc>
            </a:pPr>
            <a:r>
              <a:rPr lang="en-US" sz="4000">
                <a:solidFill>
                  <a:srgbClr val="FFFFFF"/>
                </a:solidFill>
                <a:latin typeface="Arimo"/>
              </a:rPr>
              <a:t>Table of Contents</a:t>
            </a:r>
          </a:p>
        </p:txBody>
      </p:sp>
      <p:sp>
        <p:nvSpPr>
          <p:cNvPr name="Freeform 3" id="3"/>
          <p:cNvSpPr/>
          <p:nvPr/>
        </p:nvSpPr>
        <p:spPr>
          <a:xfrm flipH="false" flipV="false" rot="0">
            <a:off x="1253162" y="1313163"/>
            <a:ext cx="1289250" cy="1478805"/>
          </a:xfrm>
          <a:custGeom>
            <a:avLst/>
            <a:gdLst/>
            <a:ahLst/>
            <a:cxnLst/>
            <a:rect r="r" b="b" t="t" l="l"/>
            <a:pathLst>
              <a:path h="1478805" w="1289250">
                <a:moveTo>
                  <a:pt x="0" y="0"/>
                </a:moveTo>
                <a:lnTo>
                  <a:pt x="1289250" y="0"/>
                </a:lnTo>
                <a:lnTo>
                  <a:pt x="1289250" y="1478805"/>
                </a:lnTo>
                <a:lnTo>
                  <a:pt x="0" y="1478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53162" y="3466937"/>
            <a:ext cx="1289250" cy="1476507"/>
          </a:xfrm>
          <a:custGeom>
            <a:avLst/>
            <a:gdLst/>
            <a:ahLst/>
            <a:cxnLst/>
            <a:rect r="r" b="b" t="t" l="l"/>
            <a:pathLst>
              <a:path h="1476507" w="1289250">
                <a:moveTo>
                  <a:pt x="0" y="0"/>
                </a:moveTo>
                <a:lnTo>
                  <a:pt x="1289250" y="0"/>
                </a:lnTo>
                <a:lnTo>
                  <a:pt x="1289250" y="1476507"/>
                </a:lnTo>
                <a:lnTo>
                  <a:pt x="0" y="1476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53162" y="5622571"/>
            <a:ext cx="1289250" cy="1479491"/>
          </a:xfrm>
          <a:custGeom>
            <a:avLst/>
            <a:gdLst/>
            <a:ahLst/>
            <a:cxnLst/>
            <a:rect r="r" b="b" t="t" l="l"/>
            <a:pathLst>
              <a:path h="1479491" w="1289250">
                <a:moveTo>
                  <a:pt x="0" y="0"/>
                </a:moveTo>
                <a:lnTo>
                  <a:pt x="1289250" y="0"/>
                </a:lnTo>
                <a:lnTo>
                  <a:pt x="1289250" y="1479491"/>
                </a:lnTo>
                <a:lnTo>
                  <a:pt x="0" y="14794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253162" y="7779367"/>
            <a:ext cx="1289250" cy="1478933"/>
          </a:xfrm>
          <a:custGeom>
            <a:avLst/>
            <a:gdLst/>
            <a:ahLst/>
            <a:cxnLst/>
            <a:rect r="r" b="b" t="t" l="l"/>
            <a:pathLst>
              <a:path h="1478933" w="1289250">
                <a:moveTo>
                  <a:pt x="0" y="0"/>
                </a:moveTo>
                <a:lnTo>
                  <a:pt x="1289250" y="0"/>
                </a:lnTo>
                <a:lnTo>
                  <a:pt x="1289250" y="1478933"/>
                </a:lnTo>
                <a:lnTo>
                  <a:pt x="0" y="14789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219234" y="1040778"/>
            <a:ext cx="5047350" cy="632079"/>
          </a:xfrm>
          <a:prstGeom prst="rect">
            <a:avLst/>
          </a:prstGeom>
        </p:spPr>
        <p:txBody>
          <a:bodyPr anchor="t" rtlCol="false" tIns="0" lIns="0" bIns="0" rIns="0">
            <a:spAutoFit/>
          </a:bodyPr>
          <a:lstStyle/>
          <a:p>
            <a:pPr algn="l">
              <a:lnSpc>
                <a:spcPts val="4967"/>
              </a:lnSpc>
            </a:pPr>
            <a:r>
              <a:rPr lang="en-US" sz="3600">
                <a:solidFill>
                  <a:srgbClr val="1D1C1D"/>
                </a:solidFill>
                <a:latin typeface="Arimo Medium"/>
              </a:rPr>
              <a:t> </a:t>
            </a:r>
            <a:r>
              <a:rPr lang="en-US" sz="3600">
                <a:solidFill>
                  <a:srgbClr val="1D1C1D"/>
                </a:solidFill>
                <a:latin typeface="Arimo Medium"/>
              </a:rPr>
              <a:t>Company Overview</a:t>
            </a:r>
          </a:p>
        </p:txBody>
      </p:sp>
      <p:sp>
        <p:nvSpPr>
          <p:cNvPr name="TextBox 8" id="8"/>
          <p:cNvSpPr txBox="true"/>
          <p:nvPr/>
        </p:nvSpPr>
        <p:spPr>
          <a:xfrm rot="0">
            <a:off x="3219234" y="3198762"/>
            <a:ext cx="5047350" cy="632079"/>
          </a:xfrm>
          <a:prstGeom prst="rect">
            <a:avLst/>
          </a:prstGeom>
        </p:spPr>
        <p:txBody>
          <a:bodyPr anchor="t" rtlCol="false" tIns="0" lIns="0" bIns="0" rIns="0">
            <a:spAutoFit/>
          </a:bodyPr>
          <a:lstStyle/>
          <a:p>
            <a:pPr algn="l">
              <a:lnSpc>
                <a:spcPts val="4967"/>
              </a:lnSpc>
            </a:pPr>
            <a:r>
              <a:rPr lang="en-US" sz="3600">
                <a:solidFill>
                  <a:srgbClr val="1D1C1D"/>
                </a:solidFill>
                <a:latin typeface="Arimo Medium"/>
              </a:rPr>
              <a:t>Core Problem</a:t>
            </a:r>
          </a:p>
        </p:txBody>
      </p:sp>
      <p:sp>
        <p:nvSpPr>
          <p:cNvPr name="TextBox 9" id="9"/>
          <p:cNvSpPr txBox="true"/>
          <p:nvPr/>
        </p:nvSpPr>
        <p:spPr>
          <a:xfrm rot="0">
            <a:off x="3219234" y="5356746"/>
            <a:ext cx="5924766" cy="632079"/>
          </a:xfrm>
          <a:prstGeom prst="rect">
            <a:avLst/>
          </a:prstGeom>
        </p:spPr>
        <p:txBody>
          <a:bodyPr anchor="t" rtlCol="false" tIns="0" lIns="0" bIns="0" rIns="0">
            <a:spAutoFit/>
          </a:bodyPr>
          <a:lstStyle/>
          <a:p>
            <a:pPr algn="just">
              <a:lnSpc>
                <a:spcPts val="4967"/>
              </a:lnSpc>
            </a:pPr>
            <a:r>
              <a:rPr lang="en-US" sz="3600">
                <a:solidFill>
                  <a:srgbClr val="1D1C1D"/>
                </a:solidFill>
                <a:latin typeface="Arimo Medium"/>
              </a:rPr>
              <a:t>Market Review/Research</a:t>
            </a:r>
          </a:p>
        </p:txBody>
      </p:sp>
      <p:sp>
        <p:nvSpPr>
          <p:cNvPr name="TextBox 10" id="10"/>
          <p:cNvSpPr txBox="true"/>
          <p:nvPr/>
        </p:nvSpPr>
        <p:spPr>
          <a:xfrm rot="0">
            <a:off x="3219234" y="7514730"/>
            <a:ext cx="5047350" cy="632079"/>
          </a:xfrm>
          <a:prstGeom prst="rect">
            <a:avLst/>
          </a:prstGeom>
        </p:spPr>
        <p:txBody>
          <a:bodyPr anchor="t" rtlCol="false" tIns="0" lIns="0" bIns="0" rIns="0">
            <a:spAutoFit/>
          </a:bodyPr>
          <a:lstStyle/>
          <a:p>
            <a:pPr algn="l">
              <a:lnSpc>
                <a:spcPts val="4967"/>
              </a:lnSpc>
            </a:pPr>
            <a:r>
              <a:rPr lang="en-US" sz="3600">
                <a:solidFill>
                  <a:srgbClr val="1D1C1D"/>
                </a:solidFill>
                <a:latin typeface="Arimo Medium"/>
              </a:rPr>
              <a:t>Alternatives</a:t>
            </a:r>
          </a:p>
        </p:txBody>
      </p:sp>
      <p:sp>
        <p:nvSpPr>
          <p:cNvPr name="TextBox 11" id="11"/>
          <p:cNvSpPr txBox="true"/>
          <p:nvPr/>
        </p:nvSpPr>
        <p:spPr>
          <a:xfrm rot="0">
            <a:off x="1518450" y="1692669"/>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rPr>
              <a:t>01</a:t>
            </a:r>
          </a:p>
        </p:txBody>
      </p:sp>
      <p:sp>
        <p:nvSpPr>
          <p:cNvPr name="TextBox 12" id="12"/>
          <p:cNvSpPr txBox="true"/>
          <p:nvPr/>
        </p:nvSpPr>
        <p:spPr>
          <a:xfrm rot="0">
            <a:off x="1518450" y="3850653"/>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rPr>
              <a:t>02</a:t>
            </a:r>
          </a:p>
        </p:txBody>
      </p:sp>
      <p:sp>
        <p:nvSpPr>
          <p:cNvPr name="TextBox 13" id="13"/>
          <p:cNvSpPr txBox="true"/>
          <p:nvPr/>
        </p:nvSpPr>
        <p:spPr>
          <a:xfrm rot="0">
            <a:off x="1518450" y="6008637"/>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rPr>
              <a:t>03</a:t>
            </a:r>
          </a:p>
        </p:txBody>
      </p:sp>
      <p:sp>
        <p:nvSpPr>
          <p:cNvPr name="TextBox 14" id="14"/>
          <p:cNvSpPr txBox="true"/>
          <p:nvPr/>
        </p:nvSpPr>
        <p:spPr>
          <a:xfrm rot="0">
            <a:off x="1518450" y="8166621"/>
            <a:ext cx="731550" cy="531000"/>
          </a:xfrm>
          <a:prstGeom prst="rect">
            <a:avLst/>
          </a:prstGeom>
        </p:spPr>
        <p:txBody>
          <a:bodyPr anchor="t" rtlCol="false" tIns="0" lIns="0" bIns="0" rIns="0">
            <a:spAutoFit/>
          </a:bodyPr>
          <a:lstStyle/>
          <a:p>
            <a:pPr algn="ctr">
              <a:lnSpc>
                <a:spcPts val="4800"/>
              </a:lnSpc>
            </a:pPr>
            <a:r>
              <a:rPr lang="en-US" sz="4000">
                <a:solidFill>
                  <a:srgbClr val="FFFFFF"/>
                </a:solidFill>
                <a:latin typeface="Arimo"/>
              </a:rPr>
              <a:t>04</a:t>
            </a:r>
          </a:p>
        </p:txBody>
      </p:sp>
      <p:sp>
        <p:nvSpPr>
          <p:cNvPr name="Freeform 15" id="15"/>
          <p:cNvSpPr/>
          <p:nvPr/>
        </p:nvSpPr>
        <p:spPr>
          <a:xfrm flipH="false" flipV="false" rot="0">
            <a:off x="9368462" y="2342380"/>
            <a:ext cx="1289250" cy="1478805"/>
          </a:xfrm>
          <a:custGeom>
            <a:avLst/>
            <a:gdLst/>
            <a:ahLst/>
            <a:cxnLst/>
            <a:rect r="r" b="b" t="t" l="l"/>
            <a:pathLst>
              <a:path h="1478805" w="1289250">
                <a:moveTo>
                  <a:pt x="0" y="0"/>
                </a:moveTo>
                <a:lnTo>
                  <a:pt x="1289250" y="0"/>
                </a:lnTo>
                <a:lnTo>
                  <a:pt x="1289250" y="1478806"/>
                </a:lnTo>
                <a:lnTo>
                  <a:pt x="0" y="147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368462" y="4496154"/>
            <a:ext cx="1289250" cy="1476507"/>
          </a:xfrm>
          <a:custGeom>
            <a:avLst/>
            <a:gdLst/>
            <a:ahLst/>
            <a:cxnLst/>
            <a:rect r="r" b="b" t="t" l="l"/>
            <a:pathLst>
              <a:path h="1476507" w="1289250">
                <a:moveTo>
                  <a:pt x="0" y="0"/>
                </a:moveTo>
                <a:lnTo>
                  <a:pt x="1289250" y="0"/>
                </a:lnTo>
                <a:lnTo>
                  <a:pt x="1289250" y="1476507"/>
                </a:lnTo>
                <a:lnTo>
                  <a:pt x="0" y="14765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9368462" y="6651788"/>
            <a:ext cx="1289250" cy="1479491"/>
          </a:xfrm>
          <a:custGeom>
            <a:avLst/>
            <a:gdLst/>
            <a:ahLst/>
            <a:cxnLst/>
            <a:rect r="r" b="b" t="t" l="l"/>
            <a:pathLst>
              <a:path h="1479491" w="1289250">
                <a:moveTo>
                  <a:pt x="0" y="0"/>
                </a:moveTo>
                <a:lnTo>
                  <a:pt x="1289250" y="0"/>
                </a:lnTo>
                <a:lnTo>
                  <a:pt x="1289250" y="1479491"/>
                </a:lnTo>
                <a:lnTo>
                  <a:pt x="0" y="14794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1334534" y="2069996"/>
            <a:ext cx="5047350" cy="632079"/>
          </a:xfrm>
          <a:prstGeom prst="rect">
            <a:avLst/>
          </a:prstGeom>
        </p:spPr>
        <p:txBody>
          <a:bodyPr anchor="t" rtlCol="false" tIns="0" lIns="0" bIns="0" rIns="0">
            <a:spAutoFit/>
          </a:bodyPr>
          <a:lstStyle/>
          <a:p>
            <a:pPr algn="l">
              <a:lnSpc>
                <a:spcPts val="4967"/>
              </a:lnSpc>
            </a:pPr>
            <a:r>
              <a:rPr lang="en-US" sz="3600">
                <a:solidFill>
                  <a:srgbClr val="1D1C1D"/>
                </a:solidFill>
                <a:latin typeface="Arimo Medium"/>
              </a:rPr>
              <a:t> Propose Solution</a:t>
            </a:r>
          </a:p>
        </p:txBody>
      </p:sp>
      <p:sp>
        <p:nvSpPr>
          <p:cNvPr name="TextBox 19" id="19"/>
          <p:cNvSpPr txBox="true"/>
          <p:nvPr/>
        </p:nvSpPr>
        <p:spPr>
          <a:xfrm rot="0">
            <a:off x="11334534" y="4227979"/>
            <a:ext cx="5047350" cy="632079"/>
          </a:xfrm>
          <a:prstGeom prst="rect">
            <a:avLst/>
          </a:prstGeom>
        </p:spPr>
        <p:txBody>
          <a:bodyPr anchor="t" rtlCol="false" tIns="0" lIns="0" bIns="0" rIns="0">
            <a:spAutoFit/>
          </a:bodyPr>
          <a:lstStyle/>
          <a:p>
            <a:pPr algn="l">
              <a:lnSpc>
                <a:spcPts val="4967"/>
              </a:lnSpc>
            </a:pPr>
            <a:r>
              <a:rPr lang="en-US" sz="3600">
                <a:solidFill>
                  <a:srgbClr val="1D1C1D"/>
                </a:solidFill>
                <a:latin typeface="Arimo Medium"/>
              </a:rPr>
              <a:t>Conclusion</a:t>
            </a:r>
          </a:p>
        </p:txBody>
      </p:sp>
      <p:sp>
        <p:nvSpPr>
          <p:cNvPr name="TextBox 20" id="20"/>
          <p:cNvSpPr txBox="true"/>
          <p:nvPr/>
        </p:nvSpPr>
        <p:spPr>
          <a:xfrm rot="0">
            <a:off x="11334534" y="6385963"/>
            <a:ext cx="5924766" cy="632079"/>
          </a:xfrm>
          <a:prstGeom prst="rect">
            <a:avLst/>
          </a:prstGeom>
        </p:spPr>
        <p:txBody>
          <a:bodyPr anchor="t" rtlCol="false" tIns="0" lIns="0" bIns="0" rIns="0">
            <a:spAutoFit/>
          </a:bodyPr>
          <a:lstStyle/>
          <a:p>
            <a:pPr algn="just">
              <a:lnSpc>
                <a:spcPts val="4967"/>
              </a:lnSpc>
            </a:pPr>
            <a:r>
              <a:rPr lang="en-US" sz="3600">
                <a:solidFill>
                  <a:srgbClr val="1D1C1D"/>
                </a:solidFill>
                <a:latin typeface="Arimo Medium"/>
              </a:rPr>
              <a:t>Q&amp;A</a:t>
            </a:r>
          </a:p>
        </p:txBody>
      </p:sp>
      <p:sp>
        <p:nvSpPr>
          <p:cNvPr name="TextBox 21" id="21"/>
          <p:cNvSpPr txBox="true"/>
          <p:nvPr/>
        </p:nvSpPr>
        <p:spPr>
          <a:xfrm rot="0">
            <a:off x="9633750" y="2677824"/>
            <a:ext cx="731550" cy="619125"/>
          </a:xfrm>
          <a:prstGeom prst="rect">
            <a:avLst/>
          </a:prstGeom>
        </p:spPr>
        <p:txBody>
          <a:bodyPr anchor="t" rtlCol="false" tIns="0" lIns="0" bIns="0" rIns="0">
            <a:spAutoFit/>
          </a:bodyPr>
          <a:lstStyle/>
          <a:p>
            <a:pPr algn="ctr">
              <a:lnSpc>
                <a:spcPts val="4800"/>
              </a:lnSpc>
            </a:pPr>
            <a:r>
              <a:rPr lang="en-US" sz="4000">
                <a:solidFill>
                  <a:srgbClr val="FFFFFF"/>
                </a:solidFill>
                <a:latin typeface="Arimo"/>
              </a:rPr>
              <a:t>05</a:t>
            </a:r>
          </a:p>
        </p:txBody>
      </p:sp>
      <p:sp>
        <p:nvSpPr>
          <p:cNvPr name="TextBox 22" id="22"/>
          <p:cNvSpPr txBox="true"/>
          <p:nvPr/>
        </p:nvSpPr>
        <p:spPr>
          <a:xfrm rot="0">
            <a:off x="9633750" y="4835808"/>
            <a:ext cx="731550" cy="619125"/>
          </a:xfrm>
          <a:prstGeom prst="rect">
            <a:avLst/>
          </a:prstGeom>
        </p:spPr>
        <p:txBody>
          <a:bodyPr anchor="t" rtlCol="false" tIns="0" lIns="0" bIns="0" rIns="0">
            <a:spAutoFit/>
          </a:bodyPr>
          <a:lstStyle/>
          <a:p>
            <a:pPr algn="ctr">
              <a:lnSpc>
                <a:spcPts val="4800"/>
              </a:lnSpc>
            </a:pPr>
            <a:r>
              <a:rPr lang="en-US" sz="4000">
                <a:solidFill>
                  <a:srgbClr val="FFFFFF"/>
                </a:solidFill>
                <a:latin typeface="Arimo"/>
              </a:rPr>
              <a:t>06</a:t>
            </a:r>
          </a:p>
        </p:txBody>
      </p:sp>
      <p:sp>
        <p:nvSpPr>
          <p:cNvPr name="TextBox 23" id="23"/>
          <p:cNvSpPr txBox="true"/>
          <p:nvPr/>
        </p:nvSpPr>
        <p:spPr>
          <a:xfrm rot="0">
            <a:off x="9633750" y="6993792"/>
            <a:ext cx="731550" cy="619125"/>
          </a:xfrm>
          <a:prstGeom prst="rect">
            <a:avLst/>
          </a:prstGeom>
        </p:spPr>
        <p:txBody>
          <a:bodyPr anchor="t" rtlCol="false" tIns="0" lIns="0" bIns="0" rIns="0">
            <a:spAutoFit/>
          </a:bodyPr>
          <a:lstStyle/>
          <a:p>
            <a:pPr algn="ctr">
              <a:lnSpc>
                <a:spcPts val="4800"/>
              </a:lnSpc>
            </a:pPr>
            <a:r>
              <a:rPr lang="en-US" sz="4000">
                <a:solidFill>
                  <a:srgbClr val="FFFFFF"/>
                </a:solidFill>
                <a:latin typeface="Arimo"/>
              </a:rPr>
              <a:t>07</a:t>
            </a:r>
          </a:p>
        </p:txBody>
      </p:sp>
      <p:sp>
        <p:nvSpPr>
          <p:cNvPr name="TextBox 24" id="24"/>
          <p:cNvSpPr txBox="true"/>
          <p:nvPr/>
        </p:nvSpPr>
        <p:spPr>
          <a:xfrm rot="0">
            <a:off x="7490615" y="156921"/>
            <a:ext cx="2782888" cy="866775"/>
          </a:xfrm>
          <a:prstGeom prst="rect">
            <a:avLst/>
          </a:prstGeom>
        </p:spPr>
        <p:txBody>
          <a:bodyPr anchor="t" rtlCol="false" tIns="0" lIns="0" bIns="0" rIns="0">
            <a:spAutoFit/>
          </a:bodyPr>
          <a:lstStyle/>
          <a:p>
            <a:pPr algn="ctr">
              <a:lnSpc>
                <a:spcPts val="6665"/>
              </a:lnSpc>
              <a:spcBef>
                <a:spcPct val="0"/>
              </a:spcBef>
            </a:pPr>
            <a:r>
              <a:rPr lang="en-US" sz="5554">
                <a:solidFill>
                  <a:srgbClr val="000000"/>
                </a:solidFill>
                <a:latin typeface="Arimo Bold"/>
              </a:rPr>
              <a:t>Agenda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65298" y="1426506"/>
            <a:ext cx="9757404" cy="7434008"/>
          </a:xfrm>
          <a:custGeom>
            <a:avLst/>
            <a:gdLst/>
            <a:ahLst/>
            <a:cxnLst/>
            <a:rect r="r" b="b" t="t" l="l"/>
            <a:pathLst>
              <a:path h="7434008" w="9757404">
                <a:moveTo>
                  <a:pt x="0" y="0"/>
                </a:moveTo>
                <a:lnTo>
                  <a:pt x="9757404" y="0"/>
                </a:lnTo>
                <a:lnTo>
                  <a:pt x="9757404" y="7434008"/>
                </a:lnTo>
                <a:lnTo>
                  <a:pt x="0" y="74340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86959">
            <a:off x="14329607" y="7830000"/>
            <a:ext cx="5021886"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7" id="7"/>
          <p:cNvSpPr/>
          <p:nvPr/>
        </p:nvSpPr>
        <p:spPr>
          <a:xfrm rot="5386959">
            <a:off x="-1063493" y="2502626"/>
            <a:ext cx="5021886"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AutoShape 15" id="15"/>
          <p:cNvSpPr/>
          <p:nvPr/>
        </p:nvSpPr>
        <p:spPr>
          <a:xfrm rot="5384913">
            <a:off x="14644004" y="2160900"/>
            <a:ext cx="4340892" cy="0"/>
          </a:xfrm>
          <a:prstGeom prst="line">
            <a:avLst/>
          </a:prstGeom>
          <a:ln cap="rnd" w="9525">
            <a:solidFill>
              <a:srgbClr val="014890"/>
            </a:solidFill>
            <a:prstDash val="solid"/>
            <a:headEnd type="none" len="sm" w="sm"/>
            <a:tailEnd type="none" len="sm" w="sm"/>
          </a:ln>
        </p:spPr>
      </p:sp>
      <p:sp>
        <p:nvSpPr>
          <p:cNvPr name="AutoShape 16" id="16"/>
          <p:cNvSpPr/>
          <p:nvPr/>
        </p:nvSpPr>
        <p:spPr>
          <a:xfrm rot="5384913">
            <a:off x="-734396" y="8132168"/>
            <a:ext cx="4340892" cy="0"/>
          </a:xfrm>
          <a:prstGeom prst="line">
            <a:avLst/>
          </a:prstGeom>
          <a:ln cap="rnd" w="9525">
            <a:solidFill>
              <a:srgbClr val="014890"/>
            </a:solidFill>
            <a:prstDash val="solid"/>
            <a:headEnd type="none" len="sm" w="sm"/>
            <a:tailEnd type="none" len="sm" w="sm"/>
          </a:ln>
        </p:spPr>
      </p:sp>
      <p:grpSp>
        <p:nvGrpSpPr>
          <p:cNvPr name="Group 17" id="17"/>
          <p:cNvGrpSpPr/>
          <p:nvPr/>
        </p:nvGrpSpPr>
        <p:grpSpPr>
          <a:xfrm rot="0">
            <a:off x="1334125" y="9166251"/>
            <a:ext cx="203850" cy="203850"/>
            <a:chOff x="0" y="0"/>
            <a:chExt cx="271800" cy="271800"/>
          </a:xfrm>
        </p:grpSpPr>
        <p:sp>
          <p:nvSpPr>
            <p:cNvPr name="Freeform 18" id="18"/>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19" id="19"/>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0" id="20"/>
          <p:cNvGrpSpPr/>
          <p:nvPr/>
        </p:nvGrpSpPr>
        <p:grpSpPr>
          <a:xfrm rot="0">
            <a:off x="1334125" y="7871151"/>
            <a:ext cx="203850" cy="203850"/>
            <a:chOff x="0" y="0"/>
            <a:chExt cx="271800" cy="271800"/>
          </a:xfrm>
        </p:grpSpPr>
        <p:sp>
          <p:nvSpPr>
            <p:cNvPr name="Freeform 21" id="21"/>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2" id="22"/>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3" id="23"/>
          <p:cNvGrpSpPr/>
          <p:nvPr/>
        </p:nvGrpSpPr>
        <p:grpSpPr>
          <a:xfrm rot="0">
            <a:off x="16712525" y="2897475"/>
            <a:ext cx="203850" cy="203850"/>
            <a:chOff x="0" y="0"/>
            <a:chExt cx="271800" cy="271800"/>
          </a:xfrm>
        </p:grpSpPr>
        <p:sp>
          <p:nvSpPr>
            <p:cNvPr name="Freeform 24" id="24"/>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5" id="25"/>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6" id="26"/>
          <p:cNvGrpSpPr/>
          <p:nvPr/>
        </p:nvGrpSpPr>
        <p:grpSpPr>
          <a:xfrm rot="0">
            <a:off x="16712525" y="460225"/>
            <a:ext cx="203850" cy="203850"/>
            <a:chOff x="0" y="0"/>
            <a:chExt cx="271800" cy="271800"/>
          </a:xfrm>
        </p:grpSpPr>
        <p:sp>
          <p:nvSpPr>
            <p:cNvPr name="Freeform 27" id="2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8" id="2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sp>
        <p:nvSpPr>
          <p:cNvPr name="TextBox 29" id="29"/>
          <p:cNvSpPr txBox="true"/>
          <p:nvPr/>
        </p:nvSpPr>
        <p:spPr>
          <a:xfrm rot="0">
            <a:off x="6035025" y="4514397"/>
            <a:ext cx="6217950" cy="1466850"/>
          </a:xfrm>
          <a:prstGeom prst="rect">
            <a:avLst/>
          </a:prstGeom>
        </p:spPr>
        <p:txBody>
          <a:bodyPr anchor="t" rtlCol="false" tIns="0" lIns="0" bIns="0" rIns="0">
            <a:spAutoFit/>
          </a:bodyPr>
          <a:lstStyle/>
          <a:p>
            <a:pPr algn="ctr">
              <a:lnSpc>
                <a:spcPts val="11280"/>
              </a:lnSpc>
            </a:pPr>
            <a:r>
              <a:rPr lang="en-US" sz="9400">
                <a:solidFill>
                  <a:srgbClr val="1D1C1D"/>
                </a:solidFill>
                <a:latin typeface="Arimo"/>
              </a:rPr>
              <a:t>Company</a:t>
            </a:r>
          </a:p>
        </p:txBody>
      </p:sp>
      <p:sp>
        <p:nvSpPr>
          <p:cNvPr name="TextBox 30" id="30"/>
          <p:cNvSpPr txBox="true"/>
          <p:nvPr/>
        </p:nvSpPr>
        <p:spPr>
          <a:xfrm rot="0">
            <a:off x="6035025" y="1854088"/>
            <a:ext cx="5752350" cy="3000375"/>
          </a:xfrm>
          <a:prstGeom prst="rect">
            <a:avLst/>
          </a:prstGeom>
        </p:spPr>
        <p:txBody>
          <a:bodyPr anchor="t" rtlCol="false" tIns="0" lIns="0" bIns="0" rIns="0">
            <a:spAutoFit/>
          </a:bodyPr>
          <a:lstStyle/>
          <a:p>
            <a:pPr algn="ctr">
              <a:lnSpc>
                <a:spcPts val="23039"/>
              </a:lnSpc>
            </a:pPr>
            <a:r>
              <a:rPr lang="en-US" sz="19200">
                <a:solidFill>
                  <a:srgbClr val="1D1C1D"/>
                </a:solidFill>
                <a:latin typeface="Arimo"/>
              </a:rPr>
              <a:t>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68988" y="88660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86959">
            <a:off x="14329607" y="7830000"/>
            <a:ext cx="5021886"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7" id="7"/>
          <p:cNvSpPr/>
          <p:nvPr/>
        </p:nvSpPr>
        <p:spPr>
          <a:xfrm rot="5386959">
            <a:off x="-1063493" y="2502626"/>
            <a:ext cx="5021886"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5" id="15"/>
          <p:cNvSpPr/>
          <p:nvPr/>
        </p:nvSpPr>
        <p:spPr>
          <a:xfrm rot="5384913">
            <a:off x="14644004" y="2160900"/>
            <a:ext cx="4340892" cy="0"/>
          </a:xfrm>
          <a:prstGeom prst="line">
            <a:avLst/>
          </a:prstGeom>
          <a:ln cap="rnd" w="9525">
            <a:solidFill>
              <a:srgbClr val="014890"/>
            </a:solidFill>
            <a:prstDash val="solid"/>
            <a:headEnd type="none" len="sm" w="sm"/>
            <a:tailEnd type="none" len="sm" w="sm"/>
          </a:ln>
        </p:spPr>
      </p:sp>
      <p:sp>
        <p:nvSpPr>
          <p:cNvPr name="AutoShape 16" id="16"/>
          <p:cNvSpPr/>
          <p:nvPr/>
        </p:nvSpPr>
        <p:spPr>
          <a:xfrm rot="5384913">
            <a:off x="-734396" y="8132168"/>
            <a:ext cx="4340892" cy="0"/>
          </a:xfrm>
          <a:prstGeom prst="line">
            <a:avLst/>
          </a:prstGeom>
          <a:ln cap="rnd" w="9525">
            <a:solidFill>
              <a:srgbClr val="014890"/>
            </a:solidFill>
            <a:prstDash val="solid"/>
            <a:headEnd type="none" len="sm" w="sm"/>
            <a:tailEnd type="none" len="sm" w="sm"/>
          </a:ln>
        </p:spPr>
      </p:sp>
      <p:grpSp>
        <p:nvGrpSpPr>
          <p:cNvPr name="Group 17" id="17"/>
          <p:cNvGrpSpPr/>
          <p:nvPr/>
        </p:nvGrpSpPr>
        <p:grpSpPr>
          <a:xfrm rot="0">
            <a:off x="1334125" y="9166251"/>
            <a:ext cx="203850" cy="203850"/>
            <a:chOff x="0" y="0"/>
            <a:chExt cx="271800" cy="271800"/>
          </a:xfrm>
        </p:grpSpPr>
        <p:sp>
          <p:nvSpPr>
            <p:cNvPr name="Freeform 18" id="18"/>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19" id="19"/>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0" id="20"/>
          <p:cNvGrpSpPr/>
          <p:nvPr/>
        </p:nvGrpSpPr>
        <p:grpSpPr>
          <a:xfrm rot="0">
            <a:off x="1334125" y="7871151"/>
            <a:ext cx="203850" cy="203850"/>
            <a:chOff x="0" y="0"/>
            <a:chExt cx="271800" cy="271800"/>
          </a:xfrm>
        </p:grpSpPr>
        <p:sp>
          <p:nvSpPr>
            <p:cNvPr name="Freeform 21" id="21"/>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2" id="22"/>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3" id="23"/>
          <p:cNvGrpSpPr/>
          <p:nvPr/>
        </p:nvGrpSpPr>
        <p:grpSpPr>
          <a:xfrm rot="0">
            <a:off x="16712525" y="2897475"/>
            <a:ext cx="203850" cy="203850"/>
            <a:chOff x="0" y="0"/>
            <a:chExt cx="271800" cy="271800"/>
          </a:xfrm>
        </p:grpSpPr>
        <p:sp>
          <p:nvSpPr>
            <p:cNvPr name="Freeform 24" id="24"/>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5" id="25"/>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6" id="26"/>
          <p:cNvGrpSpPr/>
          <p:nvPr/>
        </p:nvGrpSpPr>
        <p:grpSpPr>
          <a:xfrm rot="0">
            <a:off x="16712525" y="460225"/>
            <a:ext cx="203850" cy="203850"/>
            <a:chOff x="0" y="0"/>
            <a:chExt cx="271800" cy="271800"/>
          </a:xfrm>
        </p:grpSpPr>
        <p:sp>
          <p:nvSpPr>
            <p:cNvPr name="Freeform 27" id="2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8" id="2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sp>
        <p:nvSpPr>
          <p:cNvPr name="Freeform 29" id="29"/>
          <p:cNvSpPr/>
          <p:nvPr/>
        </p:nvSpPr>
        <p:spPr>
          <a:xfrm flipH="false" flipV="false" rot="0">
            <a:off x="7456522" y="1045482"/>
            <a:ext cx="3374953" cy="3374953"/>
          </a:xfrm>
          <a:custGeom>
            <a:avLst/>
            <a:gdLst/>
            <a:ahLst/>
            <a:cxnLst/>
            <a:rect r="r" b="b" t="t" l="l"/>
            <a:pathLst>
              <a:path h="3374953" w="3374953">
                <a:moveTo>
                  <a:pt x="0" y="0"/>
                </a:moveTo>
                <a:lnTo>
                  <a:pt x="3374954" y="0"/>
                </a:lnTo>
                <a:lnTo>
                  <a:pt x="3374954" y="3374954"/>
                </a:lnTo>
                <a:lnTo>
                  <a:pt x="0" y="337495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0" id="30"/>
          <p:cNvSpPr txBox="true"/>
          <p:nvPr/>
        </p:nvSpPr>
        <p:spPr>
          <a:xfrm rot="0">
            <a:off x="8169775" y="2971966"/>
            <a:ext cx="1948350" cy="524625"/>
          </a:xfrm>
          <a:prstGeom prst="rect">
            <a:avLst/>
          </a:prstGeom>
        </p:spPr>
        <p:txBody>
          <a:bodyPr anchor="t" rtlCol="false" tIns="0" lIns="0" bIns="0" rIns="0">
            <a:spAutoFit/>
          </a:bodyPr>
          <a:lstStyle/>
          <a:p>
            <a:pPr algn="ctr">
              <a:lnSpc>
                <a:spcPts val="3863"/>
              </a:lnSpc>
            </a:pPr>
            <a:r>
              <a:rPr lang="en-US" sz="2799">
                <a:solidFill>
                  <a:srgbClr val="1D1C1D"/>
                </a:solidFill>
                <a:latin typeface="Arimo"/>
              </a:rPr>
              <a:t>Your logo</a:t>
            </a:r>
          </a:p>
        </p:txBody>
      </p:sp>
      <p:sp>
        <p:nvSpPr>
          <p:cNvPr name="Freeform 31" id="31"/>
          <p:cNvSpPr/>
          <p:nvPr/>
        </p:nvSpPr>
        <p:spPr>
          <a:xfrm flipH="false" flipV="false" rot="0">
            <a:off x="8553084" y="1901322"/>
            <a:ext cx="1182910" cy="1181278"/>
          </a:xfrm>
          <a:custGeom>
            <a:avLst/>
            <a:gdLst/>
            <a:ahLst/>
            <a:cxnLst/>
            <a:rect r="r" b="b" t="t" l="l"/>
            <a:pathLst>
              <a:path h="1181278" w="1182910">
                <a:moveTo>
                  <a:pt x="0" y="0"/>
                </a:moveTo>
                <a:lnTo>
                  <a:pt x="1182910" y="0"/>
                </a:lnTo>
                <a:lnTo>
                  <a:pt x="1182910" y="1181278"/>
                </a:lnTo>
                <a:lnTo>
                  <a:pt x="0" y="118127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32" id="32"/>
          <p:cNvSpPr txBox="true"/>
          <p:nvPr/>
        </p:nvSpPr>
        <p:spPr>
          <a:xfrm rot="0">
            <a:off x="4426364" y="4861637"/>
            <a:ext cx="94363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Our Company</a:t>
            </a:r>
          </a:p>
        </p:txBody>
      </p:sp>
      <p:sp>
        <p:nvSpPr>
          <p:cNvPr name="TextBox 33" id="33"/>
          <p:cNvSpPr txBox="true"/>
          <p:nvPr/>
        </p:nvSpPr>
        <p:spPr>
          <a:xfrm rot="0">
            <a:off x="1991645" y="6198187"/>
            <a:ext cx="14304422" cy="2457450"/>
          </a:xfrm>
          <a:prstGeom prst="rect">
            <a:avLst/>
          </a:prstGeom>
        </p:spPr>
        <p:txBody>
          <a:bodyPr anchor="t" rtlCol="false" tIns="0" lIns="0" bIns="0" rIns="0">
            <a:spAutoFit/>
          </a:bodyPr>
          <a:lstStyle/>
          <a:p>
            <a:pPr algn="just">
              <a:lnSpc>
                <a:spcPts val="3840"/>
              </a:lnSpc>
            </a:pPr>
            <a:r>
              <a:rPr lang="en-US" sz="3200">
                <a:solidFill>
                  <a:srgbClr val="1D1C1D"/>
                </a:solidFill>
                <a:latin typeface="Arimo"/>
              </a:rPr>
              <a:t>Since 1867, Canada Post has been a vital communication hub, evolving from traditional postal services to a comprehensive logistics and e-commerce facilitator. Now, it navigates the challenge of adapting to the digital age while balancing traditional mail services amidst the surge of e-commerce dominance.</a:t>
            </a:r>
          </a:p>
          <a:p>
            <a:pPr algn="just">
              <a:lnSpc>
                <a:spcPts val="38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927057">
            <a:off x="14487047" y="6955400"/>
            <a:ext cx="2370938" cy="0"/>
          </a:xfrm>
          <a:prstGeom prst="line">
            <a:avLst/>
          </a:prstGeom>
          <a:ln cap="rnd" w="9525">
            <a:solidFill>
              <a:srgbClr val="014890"/>
            </a:solidFill>
            <a:prstDash val="solid"/>
            <a:headEnd type="none" len="sm" w="sm"/>
            <a:tailEnd type="none" len="sm" w="sm"/>
          </a:ln>
        </p:spPr>
      </p:sp>
      <p:sp>
        <p:nvSpPr>
          <p:cNvPr name="AutoShape 3" id="3"/>
          <p:cNvSpPr/>
          <p:nvPr/>
        </p:nvSpPr>
        <p:spPr>
          <a:xfrm rot="9989267">
            <a:off x="14314810" y="4480100"/>
            <a:ext cx="2780411" cy="0"/>
          </a:xfrm>
          <a:prstGeom prst="line">
            <a:avLst/>
          </a:prstGeom>
          <a:ln cap="rnd" w="9525">
            <a:solidFill>
              <a:srgbClr val="014890"/>
            </a:solidFill>
            <a:prstDash val="solid"/>
            <a:headEnd type="none" len="sm" w="sm"/>
            <a:tailEnd type="none" len="sm" w="sm"/>
          </a:ln>
        </p:spPr>
      </p:sp>
      <p:sp>
        <p:nvSpPr>
          <p:cNvPr name="AutoShape 4" id="4"/>
          <p:cNvSpPr/>
          <p:nvPr/>
        </p:nvSpPr>
        <p:spPr>
          <a:xfrm rot="999997">
            <a:off x="14396512" y="1864850"/>
            <a:ext cx="2800708" cy="0"/>
          </a:xfrm>
          <a:prstGeom prst="line">
            <a:avLst/>
          </a:prstGeom>
          <a:ln cap="rnd" w="9525">
            <a:solidFill>
              <a:srgbClr val="014890"/>
            </a:solidFill>
            <a:prstDash val="solid"/>
            <a:headEnd type="none" len="sm" w="sm"/>
            <a:tailEnd type="none" len="sm" w="sm"/>
          </a:ln>
        </p:spPr>
      </p:sp>
      <p:sp>
        <p:nvSpPr>
          <p:cNvPr name="AutoShape 5" id="5"/>
          <p:cNvSpPr/>
          <p:nvPr/>
        </p:nvSpPr>
        <p:spPr>
          <a:xfrm rot="3346380">
            <a:off x="16106875" y="273900"/>
            <a:ext cx="1007782" cy="0"/>
          </a:xfrm>
          <a:prstGeom prst="line">
            <a:avLst/>
          </a:prstGeom>
          <a:ln cap="rnd" w="9525">
            <a:solidFill>
              <a:srgbClr val="014890"/>
            </a:solidFill>
            <a:prstDash val="solid"/>
            <a:headEnd type="none" len="sm" w="sm"/>
            <a:tailEnd type="none" len="sm" w="sm"/>
          </a:ln>
        </p:spPr>
      </p:sp>
      <p:sp>
        <p:nvSpPr>
          <p:cNvPr name="Freeform 6" id="6"/>
          <p:cNvSpPr/>
          <p:nvPr/>
        </p:nvSpPr>
        <p:spPr>
          <a:xfrm flipH="false" flipV="false" rot="0">
            <a:off x="14814116" y="25704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738890" y="55089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024916" y="3563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103089" y="776012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666117" y="498275"/>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11" id="11"/>
          <p:cNvSpPr/>
          <p:nvPr/>
        </p:nvSpPr>
        <p:spPr>
          <a:xfrm rot="10523609">
            <a:off x="1466724" y="5322650"/>
            <a:ext cx="3374952" cy="0"/>
          </a:xfrm>
          <a:prstGeom prst="line">
            <a:avLst/>
          </a:prstGeom>
          <a:ln cap="rnd" w="9525">
            <a:solidFill>
              <a:srgbClr val="014890"/>
            </a:solidFill>
            <a:prstDash val="solid"/>
            <a:headEnd type="none" len="sm" w="sm"/>
            <a:tailEnd type="none" len="sm" w="sm"/>
          </a:ln>
        </p:spPr>
      </p:sp>
      <p:sp>
        <p:nvSpPr>
          <p:cNvPr name="AutoShape 12" id="12"/>
          <p:cNvSpPr/>
          <p:nvPr/>
        </p:nvSpPr>
        <p:spPr>
          <a:xfrm rot="2514251">
            <a:off x="1396376" y="7851400"/>
            <a:ext cx="2254648" cy="0"/>
          </a:xfrm>
          <a:prstGeom prst="line">
            <a:avLst/>
          </a:prstGeom>
          <a:ln cap="rnd" w="9525">
            <a:solidFill>
              <a:srgbClr val="014890"/>
            </a:solidFill>
            <a:prstDash val="solid"/>
            <a:headEnd type="none" len="sm" w="sm"/>
            <a:tailEnd type="none" len="sm" w="sm"/>
          </a:ln>
        </p:spPr>
      </p:sp>
      <p:sp>
        <p:nvSpPr>
          <p:cNvPr name="AutoShape 13" id="13"/>
          <p:cNvSpPr/>
          <p:nvPr/>
        </p:nvSpPr>
        <p:spPr>
          <a:xfrm rot="7436612">
            <a:off x="1564533" y="9490500"/>
            <a:ext cx="2887035" cy="0"/>
          </a:xfrm>
          <a:prstGeom prst="line">
            <a:avLst/>
          </a:prstGeom>
          <a:ln cap="rnd" w="9525">
            <a:solidFill>
              <a:srgbClr val="014890"/>
            </a:solidFill>
            <a:prstDash val="solid"/>
            <a:headEnd type="none" len="sm" w="sm"/>
            <a:tailEnd type="none" len="sm" w="sm"/>
          </a:ln>
        </p:spPr>
      </p:sp>
      <p:sp>
        <p:nvSpPr>
          <p:cNvPr name="Freeform 14" id="14"/>
          <p:cNvSpPr/>
          <p:nvPr/>
        </p:nvSpPr>
        <p:spPr>
          <a:xfrm flipH="false" flipV="false" rot="0">
            <a:off x="1242400" y="8124600"/>
            <a:ext cx="1164700" cy="1163600"/>
          </a:xfrm>
          <a:custGeom>
            <a:avLst/>
            <a:gdLst/>
            <a:ahLst/>
            <a:cxnLst/>
            <a:rect r="r" b="b" t="t" l="l"/>
            <a:pathLst>
              <a:path h="1163600" w="1164700">
                <a:moveTo>
                  <a:pt x="0" y="0"/>
                </a:moveTo>
                <a:lnTo>
                  <a:pt x="1164700" y="0"/>
                </a:lnTo>
                <a:lnTo>
                  <a:pt x="1164700" y="1163600"/>
                </a:lnTo>
                <a:lnTo>
                  <a:pt x="0" y="11636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2965100" y="6702150"/>
            <a:ext cx="585150" cy="584050"/>
          </a:xfrm>
          <a:custGeom>
            <a:avLst/>
            <a:gdLst/>
            <a:ahLst/>
            <a:cxnLst/>
            <a:rect r="r" b="b" t="t" l="l"/>
            <a:pathLst>
              <a:path h="584050" w="585150">
                <a:moveTo>
                  <a:pt x="0" y="0"/>
                </a:moveTo>
                <a:lnTo>
                  <a:pt x="585150" y="0"/>
                </a:lnTo>
                <a:lnTo>
                  <a:pt x="585150" y="584050"/>
                </a:lnTo>
                <a:lnTo>
                  <a:pt x="0" y="58405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3190250" y="95806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7" id="17"/>
          <p:cNvGrpSpPr/>
          <p:nvPr/>
        </p:nvGrpSpPr>
        <p:grpSpPr>
          <a:xfrm rot="5400000">
            <a:off x="2754234" y="3377486"/>
            <a:ext cx="577228" cy="576674"/>
            <a:chOff x="0" y="0"/>
            <a:chExt cx="769637" cy="768899"/>
          </a:xfrm>
        </p:grpSpPr>
        <p:sp>
          <p:nvSpPr>
            <p:cNvPr name="Freeform 18" id="18"/>
            <p:cNvSpPr/>
            <p:nvPr/>
          </p:nvSpPr>
          <p:spPr>
            <a:xfrm flipH="false" flipV="false" rot="0">
              <a:off x="0" y="0"/>
              <a:ext cx="769620" cy="768858"/>
            </a:xfrm>
            <a:custGeom>
              <a:avLst/>
              <a:gdLst/>
              <a:ahLst/>
              <a:cxnLst/>
              <a:rect r="r" b="b" t="t" l="l"/>
              <a:pathLst>
                <a:path h="768858" w="769620">
                  <a:moveTo>
                    <a:pt x="384810" y="0"/>
                  </a:moveTo>
                  <a:cubicBezTo>
                    <a:pt x="172212" y="0"/>
                    <a:pt x="0" y="172212"/>
                    <a:pt x="0" y="384048"/>
                  </a:cubicBezTo>
                  <a:cubicBezTo>
                    <a:pt x="0" y="596646"/>
                    <a:pt x="172212" y="768858"/>
                    <a:pt x="384810" y="768858"/>
                  </a:cubicBezTo>
                  <a:cubicBezTo>
                    <a:pt x="597408" y="768858"/>
                    <a:pt x="769620" y="596646"/>
                    <a:pt x="769620" y="384048"/>
                  </a:cubicBezTo>
                  <a:cubicBezTo>
                    <a:pt x="769620" y="172212"/>
                    <a:pt x="597408" y="0"/>
                    <a:pt x="384810" y="0"/>
                  </a:cubicBezTo>
                  <a:close/>
                </a:path>
              </a:pathLst>
            </a:custGeom>
            <a:solidFill>
              <a:srgbClr val="014890"/>
            </a:solidFill>
          </p:spPr>
        </p:sp>
      </p:grpSp>
      <p:sp>
        <p:nvSpPr>
          <p:cNvPr name="Freeform 19" id="19"/>
          <p:cNvSpPr/>
          <p:nvPr/>
        </p:nvSpPr>
        <p:spPr>
          <a:xfrm flipH="false" flipV="false" rot="0">
            <a:off x="2749475" y="3372699"/>
            <a:ext cx="586776" cy="586222"/>
          </a:xfrm>
          <a:custGeom>
            <a:avLst/>
            <a:gdLst/>
            <a:ahLst/>
            <a:cxnLst/>
            <a:rect r="r" b="b" t="t" l="l"/>
            <a:pathLst>
              <a:path h="586222" w="586776">
                <a:moveTo>
                  <a:pt x="0" y="0"/>
                </a:moveTo>
                <a:lnTo>
                  <a:pt x="586776" y="0"/>
                </a:lnTo>
                <a:lnTo>
                  <a:pt x="586776" y="586222"/>
                </a:lnTo>
                <a:lnTo>
                  <a:pt x="0" y="58622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0" id="20"/>
          <p:cNvGrpSpPr/>
          <p:nvPr/>
        </p:nvGrpSpPr>
        <p:grpSpPr>
          <a:xfrm rot="5400000">
            <a:off x="2827220" y="3450478"/>
            <a:ext cx="431252" cy="430674"/>
            <a:chOff x="0" y="0"/>
            <a:chExt cx="575003" cy="574232"/>
          </a:xfrm>
        </p:grpSpPr>
        <p:sp>
          <p:nvSpPr>
            <p:cNvPr name="Freeform 21" id="21"/>
            <p:cNvSpPr/>
            <p:nvPr/>
          </p:nvSpPr>
          <p:spPr>
            <a:xfrm flipH="false" flipV="false" rot="0">
              <a:off x="0" y="0"/>
              <a:ext cx="575056" cy="574294"/>
            </a:xfrm>
            <a:custGeom>
              <a:avLst/>
              <a:gdLst/>
              <a:ahLst/>
              <a:cxnLst/>
              <a:rect r="r" b="b" t="t" l="l"/>
              <a:pathLst>
                <a:path h="574294" w="575056">
                  <a:moveTo>
                    <a:pt x="287528" y="0"/>
                  </a:moveTo>
                  <a:cubicBezTo>
                    <a:pt x="128778" y="0"/>
                    <a:pt x="0" y="128016"/>
                    <a:pt x="0" y="286766"/>
                  </a:cubicBezTo>
                  <a:cubicBezTo>
                    <a:pt x="0" y="445516"/>
                    <a:pt x="128778" y="574294"/>
                    <a:pt x="287528" y="574294"/>
                  </a:cubicBezTo>
                  <a:cubicBezTo>
                    <a:pt x="446278" y="574294"/>
                    <a:pt x="575056" y="445516"/>
                    <a:pt x="575056" y="286766"/>
                  </a:cubicBezTo>
                  <a:cubicBezTo>
                    <a:pt x="575056" y="128016"/>
                    <a:pt x="446278" y="0"/>
                    <a:pt x="287528" y="0"/>
                  </a:cubicBezTo>
                  <a:close/>
                </a:path>
              </a:pathLst>
            </a:custGeom>
            <a:solidFill>
              <a:srgbClr val="FFFFFF"/>
            </a:solidFill>
          </p:spPr>
        </p:sp>
      </p:grpSp>
      <p:sp>
        <p:nvSpPr>
          <p:cNvPr name="Freeform 22" id="22"/>
          <p:cNvSpPr/>
          <p:nvPr/>
        </p:nvSpPr>
        <p:spPr>
          <a:xfrm flipH="false" flipV="false" rot="0">
            <a:off x="2822447" y="3445705"/>
            <a:ext cx="440800" cy="440246"/>
          </a:xfrm>
          <a:custGeom>
            <a:avLst/>
            <a:gdLst/>
            <a:ahLst/>
            <a:cxnLst/>
            <a:rect r="r" b="b" t="t" l="l"/>
            <a:pathLst>
              <a:path h="440246" w="440800">
                <a:moveTo>
                  <a:pt x="0" y="0"/>
                </a:moveTo>
                <a:lnTo>
                  <a:pt x="440800" y="0"/>
                </a:lnTo>
                <a:lnTo>
                  <a:pt x="440800" y="440246"/>
                </a:lnTo>
                <a:lnTo>
                  <a:pt x="0" y="44024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3" id="23"/>
          <p:cNvGrpSpPr/>
          <p:nvPr/>
        </p:nvGrpSpPr>
        <p:grpSpPr>
          <a:xfrm rot="5400000">
            <a:off x="2906678" y="3529364"/>
            <a:ext cx="272354" cy="272354"/>
            <a:chOff x="0" y="0"/>
            <a:chExt cx="363139" cy="363139"/>
          </a:xfrm>
        </p:grpSpPr>
        <p:sp>
          <p:nvSpPr>
            <p:cNvPr name="Freeform 24" id="24"/>
            <p:cNvSpPr/>
            <p:nvPr/>
          </p:nvSpPr>
          <p:spPr>
            <a:xfrm flipH="false" flipV="false" rot="0">
              <a:off x="0" y="0"/>
              <a:ext cx="363093" cy="363220"/>
            </a:xfrm>
            <a:custGeom>
              <a:avLst/>
              <a:gdLst/>
              <a:ahLst/>
              <a:cxnLst/>
              <a:rect r="r" b="b" t="t" l="l"/>
              <a:pathLst>
                <a:path h="363220" w="363093">
                  <a:moveTo>
                    <a:pt x="181991" y="0"/>
                  </a:moveTo>
                  <a:cubicBezTo>
                    <a:pt x="81661" y="0"/>
                    <a:pt x="0" y="81661"/>
                    <a:pt x="0" y="181229"/>
                  </a:cubicBezTo>
                  <a:cubicBezTo>
                    <a:pt x="0" y="281559"/>
                    <a:pt x="81534" y="363220"/>
                    <a:pt x="181864" y="363220"/>
                  </a:cubicBezTo>
                  <a:cubicBezTo>
                    <a:pt x="282194" y="363220"/>
                    <a:pt x="363093" y="281559"/>
                    <a:pt x="363093" y="181229"/>
                  </a:cubicBezTo>
                  <a:cubicBezTo>
                    <a:pt x="363093" y="81661"/>
                    <a:pt x="282321" y="0"/>
                    <a:pt x="181991" y="0"/>
                  </a:cubicBezTo>
                  <a:close/>
                </a:path>
              </a:pathLst>
            </a:custGeom>
            <a:solidFill>
              <a:srgbClr val="014890"/>
            </a:solidFill>
          </p:spPr>
        </p:sp>
      </p:grpSp>
      <p:sp>
        <p:nvSpPr>
          <p:cNvPr name="Freeform 25" id="25"/>
          <p:cNvSpPr/>
          <p:nvPr/>
        </p:nvSpPr>
        <p:spPr>
          <a:xfrm flipH="false" flipV="false" rot="0">
            <a:off x="2902169" y="3524881"/>
            <a:ext cx="281348" cy="281902"/>
          </a:xfrm>
          <a:custGeom>
            <a:avLst/>
            <a:gdLst/>
            <a:ahLst/>
            <a:cxnLst/>
            <a:rect r="r" b="b" t="t" l="l"/>
            <a:pathLst>
              <a:path h="281902" w="281348">
                <a:moveTo>
                  <a:pt x="0" y="0"/>
                </a:moveTo>
                <a:lnTo>
                  <a:pt x="281348" y="0"/>
                </a:lnTo>
                <a:lnTo>
                  <a:pt x="281348" y="281902"/>
                </a:lnTo>
                <a:lnTo>
                  <a:pt x="0" y="28190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6" id="26"/>
          <p:cNvSpPr/>
          <p:nvPr/>
        </p:nvSpPr>
        <p:spPr>
          <a:xfrm flipH="false" flipV="false" rot="0">
            <a:off x="3550251" y="28827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7" id="27"/>
          <p:cNvSpPr/>
          <p:nvPr/>
        </p:nvSpPr>
        <p:spPr>
          <a:xfrm flipH="false" flipV="false" rot="0">
            <a:off x="3787051" y="89761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8" id="28"/>
          <p:cNvSpPr/>
          <p:nvPr/>
        </p:nvSpPr>
        <p:spPr>
          <a:xfrm flipH="false" flipV="false" rot="0">
            <a:off x="965201" y="8133549"/>
            <a:ext cx="54000" cy="350026"/>
          </a:xfrm>
          <a:custGeom>
            <a:avLst/>
            <a:gdLst/>
            <a:ahLst/>
            <a:cxnLst/>
            <a:rect r="r" b="b" t="t" l="l"/>
            <a:pathLst>
              <a:path h="350026" w="54000">
                <a:moveTo>
                  <a:pt x="0" y="0"/>
                </a:moveTo>
                <a:lnTo>
                  <a:pt x="54000" y="0"/>
                </a:lnTo>
                <a:lnTo>
                  <a:pt x="54000" y="350026"/>
                </a:lnTo>
                <a:lnTo>
                  <a:pt x="0" y="350026"/>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9" id="29"/>
          <p:cNvSpPr/>
          <p:nvPr/>
        </p:nvSpPr>
        <p:spPr>
          <a:xfrm flipH="false" flipV="false" rot="0">
            <a:off x="4836225" y="773661"/>
            <a:ext cx="8740486" cy="2892171"/>
          </a:xfrm>
          <a:custGeom>
            <a:avLst/>
            <a:gdLst/>
            <a:ahLst/>
            <a:cxnLst/>
            <a:rect r="r" b="b" t="t" l="l"/>
            <a:pathLst>
              <a:path h="2892171" w="8740486">
                <a:moveTo>
                  <a:pt x="0" y="0"/>
                </a:moveTo>
                <a:lnTo>
                  <a:pt x="8740486" y="0"/>
                </a:lnTo>
                <a:lnTo>
                  <a:pt x="8740486" y="2892171"/>
                </a:lnTo>
                <a:lnTo>
                  <a:pt x="0" y="2892171"/>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30" id="30"/>
          <p:cNvSpPr/>
          <p:nvPr/>
        </p:nvSpPr>
        <p:spPr>
          <a:xfrm flipH="false" flipV="false" rot="0">
            <a:off x="5022151" y="7193929"/>
            <a:ext cx="8554560" cy="2830316"/>
          </a:xfrm>
          <a:custGeom>
            <a:avLst/>
            <a:gdLst/>
            <a:ahLst/>
            <a:cxnLst/>
            <a:rect r="r" b="b" t="t" l="l"/>
            <a:pathLst>
              <a:path h="2830316" w="8554560">
                <a:moveTo>
                  <a:pt x="0" y="0"/>
                </a:moveTo>
                <a:lnTo>
                  <a:pt x="8554560" y="0"/>
                </a:lnTo>
                <a:lnTo>
                  <a:pt x="8554560" y="2830317"/>
                </a:lnTo>
                <a:lnTo>
                  <a:pt x="0" y="2830317"/>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31" id="31"/>
          <p:cNvSpPr/>
          <p:nvPr/>
        </p:nvSpPr>
        <p:spPr>
          <a:xfrm flipH="false" flipV="false" rot="0">
            <a:off x="4965529" y="3988865"/>
            <a:ext cx="8611182" cy="2849050"/>
          </a:xfrm>
          <a:custGeom>
            <a:avLst/>
            <a:gdLst/>
            <a:ahLst/>
            <a:cxnLst/>
            <a:rect r="r" b="b" t="t" l="l"/>
            <a:pathLst>
              <a:path h="2849050" w="8611182">
                <a:moveTo>
                  <a:pt x="0" y="0"/>
                </a:moveTo>
                <a:lnTo>
                  <a:pt x="8611182" y="0"/>
                </a:lnTo>
                <a:lnTo>
                  <a:pt x="8611182" y="2849050"/>
                </a:lnTo>
                <a:lnTo>
                  <a:pt x="0" y="2849050"/>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TextBox 32" id="32"/>
          <p:cNvSpPr txBox="true"/>
          <p:nvPr/>
        </p:nvSpPr>
        <p:spPr>
          <a:xfrm rot="0">
            <a:off x="5655874" y="5781925"/>
            <a:ext cx="6784950" cy="438150"/>
          </a:xfrm>
          <a:prstGeom prst="rect">
            <a:avLst/>
          </a:prstGeom>
        </p:spPr>
        <p:txBody>
          <a:bodyPr anchor="t" rtlCol="false" tIns="0" lIns="0" bIns="0" rIns="0">
            <a:spAutoFit/>
          </a:bodyPr>
          <a:lstStyle/>
          <a:p>
            <a:pPr algn="ctr">
              <a:lnSpc>
                <a:spcPts val="3359"/>
              </a:lnSpc>
            </a:pPr>
            <a:r>
              <a:rPr lang="en-US" sz="2799">
                <a:solidFill>
                  <a:srgbClr val="1D1C1D"/>
                </a:solidFill>
                <a:latin typeface="Arimo"/>
              </a:rPr>
              <a:t>online purchases vrs 2019</a:t>
            </a:r>
          </a:p>
        </p:txBody>
      </p:sp>
      <p:sp>
        <p:nvSpPr>
          <p:cNvPr name="TextBox 33" id="33"/>
          <p:cNvSpPr txBox="true"/>
          <p:nvPr/>
        </p:nvSpPr>
        <p:spPr>
          <a:xfrm rot="0">
            <a:off x="5158757" y="1398913"/>
            <a:ext cx="7915790" cy="1123950"/>
          </a:xfrm>
          <a:prstGeom prst="rect">
            <a:avLst/>
          </a:prstGeom>
        </p:spPr>
        <p:txBody>
          <a:bodyPr anchor="t" rtlCol="false" tIns="0" lIns="0" bIns="0" rIns="0">
            <a:spAutoFit/>
          </a:bodyPr>
          <a:lstStyle/>
          <a:p>
            <a:pPr algn="ctr">
              <a:lnSpc>
                <a:spcPts val="8640"/>
              </a:lnSpc>
            </a:pPr>
            <a:r>
              <a:rPr lang="en-US" sz="7200">
                <a:solidFill>
                  <a:srgbClr val="1D1C1D"/>
                </a:solidFill>
                <a:latin typeface="Arimo"/>
              </a:rPr>
              <a:t>148 %(2019 2022)</a:t>
            </a:r>
          </a:p>
        </p:txBody>
      </p:sp>
      <p:sp>
        <p:nvSpPr>
          <p:cNvPr name="TextBox 34" id="34"/>
          <p:cNvSpPr txBox="true"/>
          <p:nvPr/>
        </p:nvSpPr>
        <p:spPr>
          <a:xfrm rot="0">
            <a:off x="5724178" y="2619612"/>
            <a:ext cx="6784950" cy="438150"/>
          </a:xfrm>
          <a:prstGeom prst="rect">
            <a:avLst/>
          </a:prstGeom>
        </p:spPr>
        <p:txBody>
          <a:bodyPr anchor="t" rtlCol="false" tIns="0" lIns="0" bIns="0" rIns="0">
            <a:spAutoFit/>
          </a:bodyPr>
          <a:lstStyle/>
          <a:p>
            <a:pPr algn="ctr">
              <a:lnSpc>
                <a:spcPts val="3359"/>
              </a:lnSpc>
            </a:pPr>
            <a:r>
              <a:rPr lang="en-US" sz="2799">
                <a:solidFill>
                  <a:srgbClr val="1D1C1D"/>
                </a:solidFill>
                <a:latin typeface="Arimo"/>
              </a:rPr>
              <a:t>growth in canadian retail ecommerce sales</a:t>
            </a:r>
          </a:p>
        </p:txBody>
      </p:sp>
      <p:sp>
        <p:nvSpPr>
          <p:cNvPr name="TextBox 35" id="35"/>
          <p:cNvSpPr txBox="true"/>
          <p:nvPr/>
        </p:nvSpPr>
        <p:spPr>
          <a:xfrm rot="0">
            <a:off x="5336500" y="4615625"/>
            <a:ext cx="8240211" cy="1123950"/>
          </a:xfrm>
          <a:prstGeom prst="rect">
            <a:avLst/>
          </a:prstGeom>
        </p:spPr>
        <p:txBody>
          <a:bodyPr anchor="t" rtlCol="false" tIns="0" lIns="0" bIns="0" rIns="0">
            <a:spAutoFit/>
          </a:bodyPr>
          <a:lstStyle/>
          <a:p>
            <a:pPr algn="ctr">
              <a:lnSpc>
                <a:spcPts val="8640"/>
              </a:lnSpc>
            </a:pPr>
            <a:r>
              <a:rPr lang="en-US" sz="7200">
                <a:solidFill>
                  <a:srgbClr val="1D1C1D"/>
                </a:solidFill>
                <a:latin typeface="Arimo"/>
              </a:rPr>
              <a:t>60% in 2022 </a:t>
            </a:r>
          </a:p>
        </p:txBody>
      </p:sp>
      <p:sp>
        <p:nvSpPr>
          <p:cNvPr name="TextBox 36" id="36"/>
          <p:cNvSpPr txBox="true"/>
          <p:nvPr/>
        </p:nvSpPr>
        <p:spPr>
          <a:xfrm rot="0">
            <a:off x="4999126" y="7721475"/>
            <a:ext cx="8052397" cy="1123950"/>
          </a:xfrm>
          <a:prstGeom prst="rect">
            <a:avLst/>
          </a:prstGeom>
        </p:spPr>
        <p:txBody>
          <a:bodyPr anchor="t" rtlCol="false" tIns="0" lIns="0" bIns="0" rIns="0">
            <a:spAutoFit/>
          </a:bodyPr>
          <a:lstStyle/>
          <a:p>
            <a:pPr algn="ctr">
              <a:lnSpc>
                <a:spcPts val="8640"/>
              </a:lnSpc>
            </a:pPr>
            <a:r>
              <a:rPr lang="en-US" sz="7200">
                <a:solidFill>
                  <a:srgbClr val="1D1C1D"/>
                </a:solidFill>
                <a:latin typeface="Arimo"/>
              </a:rPr>
              <a:t>17 million </a:t>
            </a:r>
          </a:p>
        </p:txBody>
      </p:sp>
      <p:sp>
        <p:nvSpPr>
          <p:cNvPr name="TextBox 37" id="37"/>
          <p:cNvSpPr txBox="true"/>
          <p:nvPr/>
        </p:nvSpPr>
        <p:spPr>
          <a:xfrm rot="0">
            <a:off x="5813993" y="8957099"/>
            <a:ext cx="6784950" cy="438150"/>
          </a:xfrm>
          <a:prstGeom prst="rect">
            <a:avLst/>
          </a:prstGeom>
        </p:spPr>
        <p:txBody>
          <a:bodyPr anchor="t" rtlCol="false" tIns="0" lIns="0" bIns="0" rIns="0">
            <a:spAutoFit/>
          </a:bodyPr>
          <a:lstStyle/>
          <a:p>
            <a:pPr algn="ctr">
              <a:lnSpc>
                <a:spcPts val="3359"/>
              </a:lnSpc>
            </a:pPr>
            <a:r>
              <a:rPr lang="en-US" sz="2799">
                <a:solidFill>
                  <a:srgbClr val="1D1C1D"/>
                </a:solidFill>
                <a:latin typeface="Arimo"/>
              </a:rPr>
              <a:t>unmatched reached of addresses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91795">
            <a:off x="-2959286" y="3979284"/>
            <a:ext cx="7982273" cy="0"/>
          </a:xfrm>
          <a:prstGeom prst="line">
            <a:avLst/>
          </a:prstGeom>
          <a:ln cap="rnd" w="9525">
            <a:solidFill>
              <a:srgbClr val="014890"/>
            </a:solidFill>
            <a:prstDash val="solid"/>
            <a:headEnd type="none" len="sm" w="sm"/>
            <a:tailEnd type="none" len="sm" w="sm"/>
          </a:ln>
        </p:spPr>
      </p:sp>
      <p:sp>
        <p:nvSpPr>
          <p:cNvPr name="AutoShape 3" id="3"/>
          <p:cNvSpPr/>
          <p:nvPr/>
        </p:nvSpPr>
        <p:spPr>
          <a:xfrm rot="5382870">
            <a:off x="15420501" y="1899684"/>
            <a:ext cx="3823097"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686550" y="6601558"/>
            <a:ext cx="689472" cy="690770"/>
          </a:xfrm>
          <a:custGeom>
            <a:avLst/>
            <a:gdLst/>
            <a:ahLst/>
            <a:cxnLst/>
            <a:rect r="r" b="b" t="t" l="l"/>
            <a:pathLst>
              <a:path h="690770" w="689472">
                <a:moveTo>
                  <a:pt x="0" y="0"/>
                </a:moveTo>
                <a:lnTo>
                  <a:pt x="689472" y="0"/>
                </a:lnTo>
                <a:lnTo>
                  <a:pt x="689472" y="690770"/>
                </a:lnTo>
                <a:lnTo>
                  <a:pt x="0" y="6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040026" y="1429484"/>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23422" y="930154"/>
            <a:ext cx="1015124" cy="1015968"/>
          </a:xfrm>
          <a:custGeom>
            <a:avLst/>
            <a:gdLst/>
            <a:ahLst/>
            <a:cxnLst/>
            <a:rect r="r" b="b" t="t" l="l"/>
            <a:pathLst>
              <a:path h="1015968" w="1015124">
                <a:moveTo>
                  <a:pt x="0" y="0"/>
                </a:moveTo>
                <a:lnTo>
                  <a:pt x="1015124" y="0"/>
                </a:lnTo>
                <a:lnTo>
                  <a:pt x="1015124" y="1015968"/>
                </a:lnTo>
                <a:lnTo>
                  <a:pt x="0" y="10159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179543" y="956470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071580" y="961870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3529569" y="729981"/>
            <a:ext cx="10972950" cy="1043850"/>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Understanding the Problem</a:t>
            </a:r>
          </a:p>
        </p:txBody>
      </p:sp>
      <p:sp>
        <p:nvSpPr>
          <p:cNvPr name="TextBox 10" id="10"/>
          <p:cNvSpPr txBox="true"/>
          <p:nvPr/>
        </p:nvSpPr>
        <p:spPr>
          <a:xfrm rot="0">
            <a:off x="7479777" y="4890882"/>
            <a:ext cx="4145335" cy="1114425"/>
          </a:xfrm>
          <a:prstGeom prst="rect">
            <a:avLst/>
          </a:prstGeom>
        </p:spPr>
        <p:txBody>
          <a:bodyPr anchor="t" rtlCol="false" tIns="0" lIns="0" bIns="0" rIns="0">
            <a:spAutoFit/>
          </a:bodyPr>
          <a:lstStyle/>
          <a:p>
            <a:pPr algn="ctr">
              <a:lnSpc>
                <a:spcPts val="4320"/>
              </a:lnSpc>
            </a:pPr>
            <a:r>
              <a:rPr lang="en-US" sz="3600">
                <a:solidFill>
                  <a:srgbClr val="1D1C1D"/>
                </a:solidFill>
                <a:latin typeface="Arimo Medium"/>
              </a:rPr>
              <a:t>Competition from Private Couriers</a:t>
            </a:r>
          </a:p>
        </p:txBody>
      </p:sp>
      <p:sp>
        <p:nvSpPr>
          <p:cNvPr name="TextBox 11" id="11"/>
          <p:cNvSpPr txBox="true"/>
          <p:nvPr/>
        </p:nvSpPr>
        <p:spPr>
          <a:xfrm rot="0">
            <a:off x="2139681" y="4890882"/>
            <a:ext cx="4457746" cy="1657350"/>
          </a:xfrm>
          <a:prstGeom prst="rect">
            <a:avLst/>
          </a:prstGeom>
        </p:spPr>
        <p:txBody>
          <a:bodyPr anchor="t" rtlCol="false" tIns="0" lIns="0" bIns="0" rIns="0">
            <a:spAutoFit/>
          </a:bodyPr>
          <a:lstStyle/>
          <a:p>
            <a:pPr algn="ctr">
              <a:lnSpc>
                <a:spcPts val="4320"/>
              </a:lnSpc>
            </a:pPr>
            <a:r>
              <a:rPr lang="en-US" sz="3600">
                <a:solidFill>
                  <a:srgbClr val="1D1C1D"/>
                </a:solidFill>
                <a:latin typeface="Arimo Medium"/>
              </a:rPr>
              <a:t>Logistics Challenges in Urban and Rural Areas</a:t>
            </a:r>
          </a:p>
        </p:txBody>
      </p:sp>
      <p:sp>
        <p:nvSpPr>
          <p:cNvPr name="TextBox 12" id="12"/>
          <p:cNvSpPr txBox="true"/>
          <p:nvPr/>
        </p:nvSpPr>
        <p:spPr>
          <a:xfrm rot="0">
            <a:off x="12801585" y="4890882"/>
            <a:ext cx="4539990" cy="1657350"/>
          </a:xfrm>
          <a:prstGeom prst="rect">
            <a:avLst/>
          </a:prstGeom>
        </p:spPr>
        <p:txBody>
          <a:bodyPr anchor="t" rtlCol="false" tIns="0" lIns="0" bIns="0" rIns="0">
            <a:spAutoFit/>
          </a:bodyPr>
          <a:lstStyle/>
          <a:p>
            <a:pPr algn="ctr">
              <a:lnSpc>
                <a:spcPts val="4320"/>
              </a:lnSpc>
            </a:pPr>
            <a:r>
              <a:rPr lang="en-US" sz="3600">
                <a:solidFill>
                  <a:srgbClr val="1D1C1D"/>
                </a:solidFill>
                <a:latin typeface="Arimo Medium"/>
              </a:rPr>
              <a:t>E-commerce Surge and Market Share Loss</a:t>
            </a:r>
          </a:p>
        </p:txBody>
      </p:sp>
      <p:sp>
        <p:nvSpPr>
          <p:cNvPr name="TextBox 13" id="13"/>
          <p:cNvSpPr txBox="true"/>
          <p:nvPr/>
        </p:nvSpPr>
        <p:spPr>
          <a:xfrm rot="0">
            <a:off x="7236790" y="6800850"/>
            <a:ext cx="4388321" cy="4400550"/>
          </a:xfrm>
          <a:prstGeom prst="rect">
            <a:avLst/>
          </a:prstGeom>
        </p:spPr>
        <p:txBody>
          <a:bodyPr anchor="t" rtlCol="false" tIns="0" lIns="0" bIns="0" rIns="0">
            <a:spAutoFit/>
          </a:bodyPr>
          <a:lstStyle/>
          <a:p>
            <a:pPr algn="ctr">
              <a:lnSpc>
                <a:spcPts val="3840"/>
              </a:lnSpc>
            </a:pPr>
            <a:r>
              <a:rPr lang="en-US" sz="3200">
                <a:solidFill>
                  <a:srgbClr val="1D1C1D"/>
                </a:solidFill>
                <a:latin typeface="Arimo"/>
              </a:rPr>
              <a:t>Private couriers challenge Canada Post's market share growth.</a:t>
            </a:r>
          </a:p>
          <a:p>
            <a:pPr algn="ctr">
              <a:lnSpc>
                <a:spcPts val="3840"/>
              </a:lnSpc>
            </a:pPr>
          </a:p>
          <a:p>
            <a:pPr algn="ctr">
              <a:lnSpc>
                <a:spcPts val="3840"/>
              </a:lnSpc>
            </a:pPr>
          </a:p>
          <a:p>
            <a:pPr algn="ctr">
              <a:lnSpc>
                <a:spcPts val="3840"/>
              </a:lnSpc>
            </a:pPr>
          </a:p>
          <a:p>
            <a:pPr algn="ctr">
              <a:lnSpc>
                <a:spcPts val="3840"/>
              </a:lnSpc>
            </a:pPr>
          </a:p>
          <a:p>
            <a:pPr algn="ctr">
              <a:lnSpc>
                <a:spcPts val="3840"/>
              </a:lnSpc>
            </a:pPr>
          </a:p>
        </p:txBody>
      </p:sp>
      <p:sp>
        <p:nvSpPr>
          <p:cNvPr name="TextBox 14" id="14"/>
          <p:cNvSpPr txBox="true"/>
          <p:nvPr/>
        </p:nvSpPr>
        <p:spPr>
          <a:xfrm rot="0">
            <a:off x="1986997" y="6800850"/>
            <a:ext cx="4493587" cy="4886325"/>
          </a:xfrm>
          <a:prstGeom prst="rect">
            <a:avLst/>
          </a:prstGeom>
        </p:spPr>
        <p:txBody>
          <a:bodyPr anchor="t" rtlCol="false" tIns="0" lIns="0" bIns="0" rIns="0">
            <a:spAutoFit/>
          </a:bodyPr>
          <a:lstStyle/>
          <a:p>
            <a:pPr algn="ctr">
              <a:lnSpc>
                <a:spcPts val="3840"/>
              </a:lnSpc>
            </a:pPr>
            <a:r>
              <a:rPr lang="en-US" sz="3200">
                <a:solidFill>
                  <a:srgbClr val="1D1C1D"/>
                </a:solidFill>
                <a:latin typeface="Arimo"/>
              </a:rPr>
              <a:t>Urban, rural logistics hurdles impact delivery, hinder sales.</a:t>
            </a:r>
          </a:p>
          <a:p>
            <a:pPr algn="ctr">
              <a:lnSpc>
                <a:spcPts val="3840"/>
              </a:lnSpc>
            </a:pPr>
          </a:p>
          <a:p>
            <a:pPr algn="ctr">
              <a:lnSpc>
                <a:spcPts val="3840"/>
              </a:lnSpc>
            </a:pPr>
          </a:p>
          <a:p>
            <a:pPr algn="ctr">
              <a:lnSpc>
                <a:spcPts val="3840"/>
              </a:lnSpc>
            </a:pPr>
          </a:p>
          <a:p>
            <a:pPr algn="ctr">
              <a:lnSpc>
                <a:spcPts val="3840"/>
              </a:lnSpc>
            </a:pPr>
          </a:p>
          <a:p>
            <a:pPr algn="ctr">
              <a:lnSpc>
                <a:spcPts val="3840"/>
              </a:lnSpc>
            </a:pPr>
          </a:p>
          <a:p>
            <a:pPr algn="ctr">
              <a:lnSpc>
                <a:spcPts val="3840"/>
              </a:lnSpc>
            </a:pPr>
          </a:p>
          <a:p>
            <a:pPr algn="ctr">
              <a:lnSpc>
                <a:spcPts val="3840"/>
              </a:lnSpc>
            </a:pPr>
          </a:p>
        </p:txBody>
      </p:sp>
      <p:sp>
        <p:nvSpPr>
          <p:cNvPr name="TextBox 15" id="15"/>
          <p:cNvSpPr txBox="true"/>
          <p:nvPr/>
        </p:nvSpPr>
        <p:spPr>
          <a:xfrm rot="0">
            <a:off x="13253707" y="6776832"/>
            <a:ext cx="3985771" cy="5372100"/>
          </a:xfrm>
          <a:prstGeom prst="rect">
            <a:avLst/>
          </a:prstGeom>
        </p:spPr>
        <p:txBody>
          <a:bodyPr anchor="t" rtlCol="false" tIns="0" lIns="0" bIns="0" rIns="0">
            <a:spAutoFit/>
          </a:bodyPr>
          <a:lstStyle/>
          <a:p>
            <a:pPr algn="ctr">
              <a:lnSpc>
                <a:spcPts val="3840"/>
              </a:lnSpc>
            </a:pPr>
            <a:r>
              <a:rPr lang="en-US" sz="3200">
                <a:solidFill>
                  <a:srgbClr val="1D1C1D"/>
                </a:solidFill>
                <a:latin typeface="Arimo"/>
              </a:rPr>
              <a:t>E-commerce growth pressures Canada Post, risking market share loss.</a:t>
            </a:r>
          </a:p>
          <a:p>
            <a:pPr algn="ctr">
              <a:lnSpc>
                <a:spcPts val="3840"/>
              </a:lnSpc>
            </a:pPr>
          </a:p>
          <a:p>
            <a:pPr algn="ctr">
              <a:lnSpc>
                <a:spcPts val="3840"/>
              </a:lnSpc>
            </a:pPr>
          </a:p>
          <a:p>
            <a:pPr algn="ctr">
              <a:lnSpc>
                <a:spcPts val="3840"/>
              </a:lnSpc>
            </a:pPr>
          </a:p>
          <a:p>
            <a:pPr algn="ctr">
              <a:lnSpc>
                <a:spcPts val="3840"/>
              </a:lnSpc>
            </a:pPr>
          </a:p>
          <a:p>
            <a:pPr algn="ctr">
              <a:lnSpc>
                <a:spcPts val="3840"/>
              </a:lnSpc>
            </a:pPr>
          </a:p>
          <a:p>
            <a:pPr algn="ctr">
              <a:lnSpc>
                <a:spcPts val="3840"/>
              </a:lnSpc>
            </a:pPr>
          </a:p>
          <a:p>
            <a:pPr algn="ctr">
              <a:lnSpc>
                <a:spcPts val="3840"/>
              </a:lnSpc>
            </a:pPr>
          </a:p>
        </p:txBody>
      </p:sp>
      <p:sp>
        <p:nvSpPr>
          <p:cNvPr name="Freeform 16" id="16"/>
          <p:cNvSpPr/>
          <p:nvPr/>
        </p:nvSpPr>
        <p:spPr>
          <a:xfrm flipH="false" flipV="false" rot="0">
            <a:off x="3392198" y="3816698"/>
            <a:ext cx="841592" cy="741464"/>
          </a:xfrm>
          <a:custGeom>
            <a:avLst/>
            <a:gdLst/>
            <a:ahLst/>
            <a:cxnLst/>
            <a:rect r="r" b="b" t="t" l="l"/>
            <a:pathLst>
              <a:path h="741464" w="841592">
                <a:moveTo>
                  <a:pt x="0" y="0"/>
                </a:moveTo>
                <a:lnTo>
                  <a:pt x="841592" y="0"/>
                </a:lnTo>
                <a:lnTo>
                  <a:pt x="841592" y="741464"/>
                </a:lnTo>
                <a:lnTo>
                  <a:pt x="0" y="7414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8723204" y="3816720"/>
            <a:ext cx="841592" cy="843540"/>
          </a:xfrm>
          <a:custGeom>
            <a:avLst/>
            <a:gdLst/>
            <a:ahLst/>
            <a:cxnLst/>
            <a:rect r="r" b="b" t="t" l="l"/>
            <a:pathLst>
              <a:path h="843540" w="841592">
                <a:moveTo>
                  <a:pt x="0" y="0"/>
                </a:moveTo>
                <a:lnTo>
                  <a:pt x="841592" y="0"/>
                </a:lnTo>
                <a:lnTo>
                  <a:pt x="841592" y="843540"/>
                </a:lnTo>
                <a:lnTo>
                  <a:pt x="0" y="8435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4054204" y="3818742"/>
            <a:ext cx="843828" cy="841518"/>
          </a:xfrm>
          <a:custGeom>
            <a:avLst/>
            <a:gdLst/>
            <a:ahLst/>
            <a:cxnLst/>
            <a:rect r="r" b="b" t="t" l="l"/>
            <a:pathLst>
              <a:path h="841518" w="843828">
                <a:moveTo>
                  <a:pt x="0" y="0"/>
                </a:moveTo>
                <a:lnTo>
                  <a:pt x="843828" y="0"/>
                </a:lnTo>
                <a:lnTo>
                  <a:pt x="843828" y="841518"/>
                </a:lnTo>
                <a:lnTo>
                  <a:pt x="0" y="84151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9" id="19"/>
          <p:cNvSpPr/>
          <p:nvPr/>
        </p:nvSpPr>
        <p:spPr>
          <a:xfrm flipH="false" flipV="false" rot="0">
            <a:off x="8968987" y="964570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948173">
            <a:off x="1045430" y="9104200"/>
            <a:ext cx="1611340" cy="0"/>
          </a:xfrm>
          <a:prstGeom prst="line">
            <a:avLst/>
          </a:prstGeom>
          <a:ln cap="rnd" w="9525">
            <a:solidFill>
              <a:srgbClr val="014890"/>
            </a:solidFill>
            <a:prstDash val="solid"/>
            <a:headEnd type="none" len="sm" w="sm"/>
            <a:tailEnd type="none" len="sm" w="sm"/>
          </a:ln>
        </p:spPr>
      </p:sp>
      <p:sp>
        <p:nvSpPr>
          <p:cNvPr name="AutoShape 3" id="3"/>
          <p:cNvSpPr/>
          <p:nvPr/>
        </p:nvSpPr>
        <p:spPr>
          <a:xfrm rot="7902640">
            <a:off x="-311393" y="9329000"/>
            <a:ext cx="1804185" cy="0"/>
          </a:xfrm>
          <a:prstGeom prst="line">
            <a:avLst/>
          </a:prstGeom>
          <a:ln cap="rnd" w="9525">
            <a:solidFill>
              <a:srgbClr val="014890"/>
            </a:solidFill>
            <a:prstDash val="solid"/>
            <a:headEnd type="none" len="sm" w="sm"/>
            <a:tailEnd type="none" len="sm" w="sm"/>
          </a:ln>
        </p:spPr>
      </p:sp>
      <p:sp>
        <p:nvSpPr>
          <p:cNvPr name="Freeform 4" id="4"/>
          <p:cNvSpPr/>
          <p:nvPr/>
        </p:nvSpPr>
        <p:spPr>
          <a:xfrm flipH="false" flipV="false" rot="0">
            <a:off x="863450" y="83675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151578" y="9209350"/>
            <a:ext cx="586222" cy="586776"/>
          </a:xfrm>
          <a:custGeom>
            <a:avLst/>
            <a:gdLst/>
            <a:ahLst/>
            <a:cxnLst/>
            <a:rect r="r" b="b" t="t" l="l"/>
            <a:pathLst>
              <a:path h="586776" w="586222">
                <a:moveTo>
                  <a:pt x="0" y="0"/>
                </a:moveTo>
                <a:lnTo>
                  <a:pt x="586222" y="0"/>
                </a:lnTo>
                <a:lnTo>
                  <a:pt x="586222" y="586776"/>
                </a:lnTo>
                <a:lnTo>
                  <a:pt x="0" y="586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1519839">
            <a:off x="14260327" y="1132900"/>
            <a:ext cx="2581446" cy="0"/>
          </a:xfrm>
          <a:prstGeom prst="line">
            <a:avLst/>
          </a:prstGeom>
          <a:ln cap="rnd" w="9525">
            <a:solidFill>
              <a:srgbClr val="014890"/>
            </a:solidFill>
            <a:prstDash val="solid"/>
            <a:headEnd type="none" len="sm" w="sm"/>
            <a:tailEnd type="none" len="sm" w="sm"/>
          </a:ln>
        </p:spPr>
      </p:sp>
      <p:sp>
        <p:nvSpPr>
          <p:cNvPr name="AutoShape 7" id="7"/>
          <p:cNvSpPr/>
          <p:nvPr/>
        </p:nvSpPr>
        <p:spPr>
          <a:xfrm rot="8006087">
            <a:off x="16334617" y="823150"/>
            <a:ext cx="2329867" cy="0"/>
          </a:xfrm>
          <a:prstGeom prst="line">
            <a:avLst/>
          </a:prstGeom>
          <a:ln cap="rnd" w="9525">
            <a:solidFill>
              <a:srgbClr val="014890"/>
            </a:solidFill>
            <a:prstDash val="solid"/>
            <a:headEnd type="none" len="sm" w="sm"/>
            <a:tailEnd type="none" len="sm" w="sm"/>
          </a:ln>
        </p:spPr>
      </p:sp>
      <p:sp>
        <p:nvSpPr>
          <p:cNvPr name="Freeform 8" id="8"/>
          <p:cNvSpPr/>
          <p:nvPr/>
        </p:nvSpPr>
        <p:spPr>
          <a:xfrm flipH="false" flipV="false" rot="0">
            <a:off x="16128550" y="10538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67750" y="34175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515900" y="45930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980100" y="3417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5832700" y="224920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1538925" y="1107175"/>
            <a:ext cx="15210150" cy="885825"/>
          </a:xfrm>
          <a:prstGeom prst="rect">
            <a:avLst/>
          </a:prstGeom>
        </p:spPr>
        <p:txBody>
          <a:bodyPr anchor="t" rtlCol="false" tIns="0" lIns="0" bIns="0" rIns="0">
            <a:spAutoFit/>
          </a:bodyPr>
          <a:lstStyle/>
          <a:p>
            <a:pPr algn="ctr">
              <a:lnSpc>
                <a:spcPts val="6719"/>
              </a:lnSpc>
            </a:pPr>
            <a:r>
              <a:rPr lang="en-US" sz="5599">
                <a:solidFill>
                  <a:srgbClr val="1D1C1D"/>
                </a:solidFill>
                <a:latin typeface="Arimo"/>
              </a:rPr>
              <a:t>Market Research</a:t>
            </a:r>
          </a:p>
        </p:txBody>
      </p:sp>
      <p:sp>
        <p:nvSpPr>
          <p:cNvPr name="Freeform 14" id="14"/>
          <p:cNvSpPr/>
          <p:nvPr/>
        </p:nvSpPr>
        <p:spPr>
          <a:xfrm flipH="false" flipV="false" rot="0">
            <a:off x="1482240" y="3305124"/>
            <a:ext cx="8376026" cy="4855376"/>
          </a:xfrm>
          <a:custGeom>
            <a:avLst/>
            <a:gdLst/>
            <a:ahLst/>
            <a:cxnLst/>
            <a:rect r="r" b="b" t="t" l="l"/>
            <a:pathLst>
              <a:path h="4855376" w="8376026">
                <a:moveTo>
                  <a:pt x="0" y="0"/>
                </a:moveTo>
                <a:lnTo>
                  <a:pt x="8376026" y="0"/>
                </a:lnTo>
                <a:lnTo>
                  <a:pt x="8376026" y="4855376"/>
                </a:lnTo>
                <a:lnTo>
                  <a:pt x="0" y="48553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5" id="15"/>
          <p:cNvGrpSpPr/>
          <p:nvPr/>
        </p:nvGrpSpPr>
        <p:grpSpPr>
          <a:xfrm rot="0">
            <a:off x="2859825" y="4809117"/>
            <a:ext cx="323250" cy="323250"/>
            <a:chOff x="0" y="0"/>
            <a:chExt cx="431000" cy="431000"/>
          </a:xfrm>
        </p:grpSpPr>
        <p:sp>
          <p:nvSpPr>
            <p:cNvPr name="Freeform 16" id="16"/>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014890"/>
            </a:solidFill>
          </p:spPr>
        </p:sp>
        <p:sp>
          <p:nvSpPr>
            <p:cNvPr name="Freeform 17" id="17"/>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014890"/>
            </a:solidFill>
          </p:spPr>
        </p:sp>
      </p:grpSp>
      <p:sp>
        <p:nvSpPr>
          <p:cNvPr name="Freeform 18" id="18"/>
          <p:cNvSpPr/>
          <p:nvPr/>
        </p:nvSpPr>
        <p:spPr>
          <a:xfrm flipH="false" flipV="false" rot="0">
            <a:off x="2048425" y="3925317"/>
            <a:ext cx="902850" cy="902850"/>
          </a:xfrm>
          <a:custGeom>
            <a:avLst/>
            <a:gdLst/>
            <a:ahLst/>
            <a:cxnLst/>
            <a:rect r="r" b="b" t="t" l="l"/>
            <a:pathLst>
              <a:path h="902850" w="902850">
                <a:moveTo>
                  <a:pt x="0" y="0"/>
                </a:moveTo>
                <a:lnTo>
                  <a:pt x="902850" y="0"/>
                </a:lnTo>
                <a:lnTo>
                  <a:pt x="902850" y="902850"/>
                </a:lnTo>
                <a:lnTo>
                  <a:pt x="0" y="90285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9" id="19"/>
          <p:cNvGrpSpPr/>
          <p:nvPr/>
        </p:nvGrpSpPr>
        <p:grpSpPr>
          <a:xfrm rot="0">
            <a:off x="5844525" y="4620667"/>
            <a:ext cx="207450" cy="207450"/>
            <a:chOff x="0" y="0"/>
            <a:chExt cx="276600" cy="276600"/>
          </a:xfrm>
        </p:grpSpPr>
        <p:sp>
          <p:nvSpPr>
            <p:cNvPr name="Freeform 20" id="20"/>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014890"/>
            </a:solidFill>
          </p:spPr>
        </p:sp>
        <p:sp>
          <p:nvSpPr>
            <p:cNvPr name="Freeform 21" id="21"/>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014890"/>
            </a:solidFill>
          </p:spPr>
        </p:sp>
      </p:grpSp>
      <p:grpSp>
        <p:nvGrpSpPr>
          <p:cNvPr name="Group 22" id="22"/>
          <p:cNvGrpSpPr/>
          <p:nvPr/>
        </p:nvGrpSpPr>
        <p:grpSpPr>
          <a:xfrm rot="0">
            <a:off x="5577751" y="4924917"/>
            <a:ext cx="207450" cy="207450"/>
            <a:chOff x="0" y="0"/>
            <a:chExt cx="276600" cy="276600"/>
          </a:xfrm>
        </p:grpSpPr>
        <p:sp>
          <p:nvSpPr>
            <p:cNvPr name="Freeform 23" id="23"/>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014890"/>
            </a:solidFill>
          </p:spPr>
        </p:sp>
        <p:sp>
          <p:nvSpPr>
            <p:cNvPr name="Freeform 24" id="24"/>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014890"/>
            </a:solidFill>
          </p:spPr>
        </p:sp>
      </p:grpSp>
      <p:grpSp>
        <p:nvGrpSpPr>
          <p:cNvPr name="Group 25" id="25"/>
          <p:cNvGrpSpPr/>
          <p:nvPr/>
        </p:nvGrpSpPr>
        <p:grpSpPr>
          <a:xfrm rot="0">
            <a:off x="6142839" y="5048217"/>
            <a:ext cx="323250" cy="323250"/>
            <a:chOff x="0" y="0"/>
            <a:chExt cx="431000" cy="431000"/>
          </a:xfrm>
        </p:grpSpPr>
        <p:sp>
          <p:nvSpPr>
            <p:cNvPr name="Freeform 26" id="26"/>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014890"/>
            </a:solidFill>
          </p:spPr>
        </p:sp>
        <p:sp>
          <p:nvSpPr>
            <p:cNvPr name="Freeform 27" id="27"/>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014890"/>
            </a:solidFill>
          </p:spPr>
        </p:sp>
      </p:grpSp>
      <p:sp>
        <p:nvSpPr>
          <p:cNvPr name="Freeform 28" id="28"/>
          <p:cNvSpPr/>
          <p:nvPr/>
        </p:nvSpPr>
        <p:spPr>
          <a:xfrm flipH="false" flipV="false" rot="0">
            <a:off x="6142825" y="4235517"/>
            <a:ext cx="708450" cy="708450"/>
          </a:xfrm>
          <a:custGeom>
            <a:avLst/>
            <a:gdLst/>
            <a:ahLst/>
            <a:cxnLst/>
            <a:rect r="r" b="b" t="t" l="l"/>
            <a:pathLst>
              <a:path h="708450" w="708450">
                <a:moveTo>
                  <a:pt x="0" y="0"/>
                </a:moveTo>
                <a:lnTo>
                  <a:pt x="708450" y="0"/>
                </a:lnTo>
                <a:lnTo>
                  <a:pt x="708450" y="708450"/>
                </a:lnTo>
                <a:lnTo>
                  <a:pt x="0" y="70845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9" id="29"/>
          <p:cNvGrpSpPr/>
          <p:nvPr/>
        </p:nvGrpSpPr>
        <p:grpSpPr>
          <a:xfrm rot="0">
            <a:off x="8446501" y="7320667"/>
            <a:ext cx="207450" cy="207450"/>
            <a:chOff x="0" y="0"/>
            <a:chExt cx="276600" cy="276600"/>
          </a:xfrm>
        </p:grpSpPr>
        <p:sp>
          <p:nvSpPr>
            <p:cNvPr name="Freeform 30" id="30"/>
            <p:cNvSpPr/>
            <p:nvPr/>
          </p:nvSpPr>
          <p:spPr>
            <a:xfrm flipH="false" flipV="false" rot="0">
              <a:off x="12700" y="12700"/>
              <a:ext cx="251206" cy="251206"/>
            </a:xfrm>
            <a:custGeom>
              <a:avLst/>
              <a:gdLst/>
              <a:ahLst/>
              <a:cxnLst/>
              <a:rect r="r" b="b" t="t" l="l"/>
              <a:pathLst>
                <a:path h="251206" w="251206">
                  <a:moveTo>
                    <a:pt x="0" y="125603"/>
                  </a:moveTo>
                  <a:cubicBezTo>
                    <a:pt x="0" y="56261"/>
                    <a:pt x="56261" y="0"/>
                    <a:pt x="125603" y="0"/>
                  </a:cubicBezTo>
                  <a:cubicBezTo>
                    <a:pt x="194945" y="0"/>
                    <a:pt x="251206" y="56261"/>
                    <a:pt x="251206" y="125603"/>
                  </a:cubicBezTo>
                  <a:cubicBezTo>
                    <a:pt x="251206" y="194945"/>
                    <a:pt x="194945" y="251206"/>
                    <a:pt x="125603" y="251206"/>
                  </a:cubicBezTo>
                  <a:cubicBezTo>
                    <a:pt x="56261" y="251206"/>
                    <a:pt x="0" y="194945"/>
                    <a:pt x="0" y="125603"/>
                  </a:cubicBezTo>
                  <a:close/>
                </a:path>
              </a:pathLst>
            </a:custGeom>
            <a:solidFill>
              <a:srgbClr val="014890"/>
            </a:solidFill>
          </p:spPr>
        </p:sp>
        <p:sp>
          <p:nvSpPr>
            <p:cNvPr name="Freeform 31" id="31"/>
            <p:cNvSpPr/>
            <p:nvPr/>
          </p:nvSpPr>
          <p:spPr>
            <a:xfrm flipH="false" flipV="false" rot="0">
              <a:off x="0" y="0"/>
              <a:ext cx="276606" cy="276606"/>
            </a:xfrm>
            <a:custGeom>
              <a:avLst/>
              <a:gdLst/>
              <a:ahLst/>
              <a:cxnLst/>
              <a:rect r="r" b="b" t="t" l="l"/>
              <a:pathLst>
                <a:path h="276606" w="276606">
                  <a:moveTo>
                    <a:pt x="0" y="138303"/>
                  </a:moveTo>
                  <a:cubicBezTo>
                    <a:pt x="0" y="61976"/>
                    <a:pt x="61976" y="0"/>
                    <a:pt x="138303" y="0"/>
                  </a:cubicBezTo>
                  <a:lnTo>
                    <a:pt x="138303" y="12700"/>
                  </a:lnTo>
                  <a:lnTo>
                    <a:pt x="138303" y="0"/>
                  </a:lnTo>
                  <a:cubicBezTo>
                    <a:pt x="214630" y="0"/>
                    <a:pt x="276606" y="61976"/>
                    <a:pt x="276606" y="138303"/>
                  </a:cubicBezTo>
                  <a:lnTo>
                    <a:pt x="263906" y="138303"/>
                  </a:lnTo>
                  <a:lnTo>
                    <a:pt x="276606" y="138303"/>
                  </a:lnTo>
                  <a:cubicBezTo>
                    <a:pt x="276606" y="214630"/>
                    <a:pt x="214630" y="276606"/>
                    <a:pt x="138303" y="276606"/>
                  </a:cubicBezTo>
                  <a:lnTo>
                    <a:pt x="138303" y="263906"/>
                  </a:lnTo>
                  <a:lnTo>
                    <a:pt x="138303" y="276606"/>
                  </a:lnTo>
                  <a:cubicBezTo>
                    <a:pt x="61976" y="276606"/>
                    <a:pt x="0" y="214630"/>
                    <a:pt x="0" y="138303"/>
                  </a:cubicBezTo>
                  <a:lnTo>
                    <a:pt x="12700" y="138303"/>
                  </a:lnTo>
                  <a:lnTo>
                    <a:pt x="25400" y="138303"/>
                  </a:lnTo>
                  <a:lnTo>
                    <a:pt x="12700" y="138303"/>
                  </a:lnTo>
                  <a:lnTo>
                    <a:pt x="0" y="138303"/>
                  </a:lnTo>
                  <a:moveTo>
                    <a:pt x="25400" y="138303"/>
                  </a:moveTo>
                  <a:cubicBezTo>
                    <a:pt x="25400" y="145288"/>
                    <a:pt x="19685" y="151003"/>
                    <a:pt x="12700" y="151003"/>
                  </a:cubicBezTo>
                  <a:cubicBezTo>
                    <a:pt x="5715" y="151003"/>
                    <a:pt x="0" y="145288"/>
                    <a:pt x="0" y="138303"/>
                  </a:cubicBezTo>
                  <a:cubicBezTo>
                    <a:pt x="0" y="131318"/>
                    <a:pt x="5715" y="125603"/>
                    <a:pt x="12700" y="125603"/>
                  </a:cubicBezTo>
                  <a:cubicBezTo>
                    <a:pt x="19685" y="125603"/>
                    <a:pt x="25400" y="131318"/>
                    <a:pt x="25400" y="138303"/>
                  </a:cubicBezTo>
                  <a:cubicBezTo>
                    <a:pt x="25400" y="200660"/>
                    <a:pt x="75946" y="251206"/>
                    <a:pt x="138303" y="251206"/>
                  </a:cubicBezTo>
                  <a:cubicBezTo>
                    <a:pt x="200660" y="251206"/>
                    <a:pt x="251206" y="200660"/>
                    <a:pt x="251206" y="138303"/>
                  </a:cubicBezTo>
                  <a:cubicBezTo>
                    <a:pt x="251206" y="75946"/>
                    <a:pt x="200660" y="25400"/>
                    <a:pt x="138303" y="25400"/>
                  </a:cubicBezTo>
                  <a:lnTo>
                    <a:pt x="138303" y="12700"/>
                  </a:lnTo>
                  <a:lnTo>
                    <a:pt x="138303" y="25400"/>
                  </a:lnTo>
                  <a:cubicBezTo>
                    <a:pt x="75946" y="25400"/>
                    <a:pt x="25400" y="75946"/>
                    <a:pt x="25400" y="138303"/>
                  </a:cubicBezTo>
                  <a:close/>
                </a:path>
              </a:pathLst>
            </a:custGeom>
            <a:solidFill>
              <a:srgbClr val="014890"/>
            </a:solidFill>
          </p:spPr>
        </p:sp>
      </p:grpSp>
      <p:grpSp>
        <p:nvGrpSpPr>
          <p:cNvPr name="Group 32" id="32"/>
          <p:cNvGrpSpPr/>
          <p:nvPr/>
        </p:nvGrpSpPr>
        <p:grpSpPr>
          <a:xfrm rot="0">
            <a:off x="8576945" y="7016467"/>
            <a:ext cx="323250" cy="323250"/>
            <a:chOff x="0" y="0"/>
            <a:chExt cx="431000" cy="431000"/>
          </a:xfrm>
        </p:grpSpPr>
        <p:sp>
          <p:nvSpPr>
            <p:cNvPr name="Freeform 33" id="33"/>
            <p:cNvSpPr/>
            <p:nvPr/>
          </p:nvSpPr>
          <p:spPr>
            <a:xfrm flipH="false" flipV="false" rot="0">
              <a:off x="12700" y="12700"/>
              <a:ext cx="405638" cy="405638"/>
            </a:xfrm>
            <a:custGeom>
              <a:avLst/>
              <a:gdLst/>
              <a:ahLst/>
              <a:cxnLst/>
              <a:rect r="r" b="b" t="t" l="l"/>
              <a:pathLst>
                <a:path h="405638" w="405638">
                  <a:moveTo>
                    <a:pt x="0" y="202819"/>
                  </a:moveTo>
                  <a:cubicBezTo>
                    <a:pt x="0" y="90805"/>
                    <a:pt x="90805" y="0"/>
                    <a:pt x="202819" y="0"/>
                  </a:cubicBezTo>
                  <a:cubicBezTo>
                    <a:pt x="314833" y="0"/>
                    <a:pt x="405638" y="90805"/>
                    <a:pt x="405638" y="202819"/>
                  </a:cubicBezTo>
                  <a:cubicBezTo>
                    <a:pt x="405638" y="314833"/>
                    <a:pt x="314833" y="405638"/>
                    <a:pt x="202819" y="405638"/>
                  </a:cubicBezTo>
                  <a:cubicBezTo>
                    <a:pt x="90805" y="405638"/>
                    <a:pt x="0" y="314833"/>
                    <a:pt x="0" y="202819"/>
                  </a:cubicBezTo>
                  <a:close/>
                </a:path>
              </a:pathLst>
            </a:custGeom>
            <a:solidFill>
              <a:srgbClr val="014890"/>
            </a:solidFill>
          </p:spPr>
        </p:sp>
        <p:sp>
          <p:nvSpPr>
            <p:cNvPr name="Freeform 34" id="34"/>
            <p:cNvSpPr/>
            <p:nvPr/>
          </p:nvSpPr>
          <p:spPr>
            <a:xfrm flipH="false" flipV="false" rot="0">
              <a:off x="0" y="0"/>
              <a:ext cx="431038" cy="431038"/>
            </a:xfrm>
            <a:custGeom>
              <a:avLst/>
              <a:gdLst/>
              <a:ahLst/>
              <a:cxnLst/>
              <a:rect r="r" b="b" t="t" l="l"/>
              <a:pathLst>
                <a:path h="431038" w="431038">
                  <a:moveTo>
                    <a:pt x="0" y="215519"/>
                  </a:moveTo>
                  <a:cubicBezTo>
                    <a:pt x="0" y="96520"/>
                    <a:pt x="96520" y="0"/>
                    <a:pt x="215519" y="0"/>
                  </a:cubicBezTo>
                  <a:lnTo>
                    <a:pt x="215519" y="12700"/>
                  </a:lnTo>
                  <a:lnTo>
                    <a:pt x="215519" y="0"/>
                  </a:lnTo>
                  <a:cubicBezTo>
                    <a:pt x="334518" y="0"/>
                    <a:pt x="431038" y="96520"/>
                    <a:pt x="431038" y="215519"/>
                  </a:cubicBezTo>
                  <a:cubicBezTo>
                    <a:pt x="431038" y="334518"/>
                    <a:pt x="334518" y="431038"/>
                    <a:pt x="215519" y="431038"/>
                  </a:cubicBezTo>
                  <a:lnTo>
                    <a:pt x="215519" y="418338"/>
                  </a:lnTo>
                  <a:lnTo>
                    <a:pt x="215519" y="431038"/>
                  </a:lnTo>
                  <a:cubicBezTo>
                    <a:pt x="96520" y="431038"/>
                    <a:pt x="0" y="334518"/>
                    <a:pt x="0" y="215519"/>
                  </a:cubicBezTo>
                  <a:lnTo>
                    <a:pt x="12700" y="215519"/>
                  </a:lnTo>
                  <a:lnTo>
                    <a:pt x="20828" y="225171"/>
                  </a:lnTo>
                  <a:cubicBezTo>
                    <a:pt x="17018" y="228346"/>
                    <a:pt x="11811" y="229108"/>
                    <a:pt x="7239" y="226949"/>
                  </a:cubicBezTo>
                  <a:cubicBezTo>
                    <a:pt x="2667" y="224790"/>
                    <a:pt x="0" y="220472"/>
                    <a:pt x="0" y="215519"/>
                  </a:cubicBezTo>
                  <a:moveTo>
                    <a:pt x="25400" y="215519"/>
                  </a:moveTo>
                  <a:lnTo>
                    <a:pt x="12700" y="215519"/>
                  </a:lnTo>
                  <a:lnTo>
                    <a:pt x="4572" y="205740"/>
                  </a:lnTo>
                  <a:cubicBezTo>
                    <a:pt x="8382" y="202565"/>
                    <a:pt x="13589" y="201803"/>
                    <a:pt x="18161" y="203962"/>
                  </a:cubicBezTo>
                  <a:cubicBezTo>
                    <a:pt x="22733" y="206121"/>
                    <a:pt x="25527" y="210566"/>
                    <a:pt x="25527" y="215519"/>
                  </a:cubicBezTo>
                  <a:cubicBezTo>
                    <a:pt x="25527" y="320548"/>
                    <a:pt x="110617" y="405638"/>
                    <a:pt x="215646" y="405638"/>
                  </a:cubicBezTo>
                  <a:cubicBezTo>
                    <a:pt x="320675" y="405638"/>
                    <a:pt x="405765" y="320548"/>
                    <a:pt x="405765" y="215519"/>
                  </a:cubicBezTo>
                  <a:lnTo>
                    <a:pt x="418465" y="215519"/>
                  </a:lnTo>
                  <a:lnTo>
                    <a:pt x="405765" y="215519"/>
                  </a:lnTo>
                  <a:cubicBezTo>
                    <a:pt x="405638" y="110490"/>
                    <a:pt x="320548" y="25400"/>
                    <a:pt x="215519" y="25400"/>
                  </a:cubicBezTo>
                  <a:lnTo>
                    <a:pt x="215519" y="12700"/>
                  </a:lnTo>
                  <a:lnTo>
                    <a:pt x="215519" y="25400"/>
                  </a:lnTo>
                  <a:cubicBezTo>
                    <a:pt x="110490" y="25400"/>
                    <a:pt x="25400" y="110490"/>
                    <a:pt x="25400" y="215519"/>
                  </a:cubicBezTo>
                  <a:close/>
                </a:path>
              </a:pathLst>
            </a:custGeom>
            <a:solidFill>
              <a:srgbClr val="014890"/>
            </a:solidFill>
          </p:spPr>
        </p:sp>
      </p:grpSp>
      <p:sp>
        <p:nvSpPr>
          <p:cNvPr name="TextBox 35" id="35"/>
          <p:cNvSpPr txBox="true"/>
          <p:nvPr/>
        </p:nvSpPr>
        <p:spPr>
          <a:xfrm rot="0">
            <a:off x="10571875" y="3598600"/>
            <a:ext cx="6126750" cy="3286125"/>
          </a:xfrm>
          <a:prstGeom prst="rect">
            <a:avLst/>
          </a:prstGeom>
        </p:spPr>
        <p:txBody>
          <a:bodyPr anchor="t" rtlCol="false" tIns="0" lIns="0" bIns="0" rIns="0">
            <a:spAutoFit/>
          </a:bodyPr>
          <a:lstStyle/>
          <a:p>
            <a:pPr algn="ctr">
              <a:lnSpc>
                <a:spcPts val="4320"/>
              </a:lnSpc>
            </a:pPr>
            <a:r>
              <a:rPr lang="en-US" sz="3600">
                <a:solidFill>
                  <a:srgbClr val="1D1C1D"/>
                </a:solidFill>
                <a:latin typeface="Arimo Medium"/>
              </a:rPr>
              <a:t>Canada Post 18%</a:t>
            </a:r>
          </a:p>
          <a:p>
            <a:pPr algn="ctr">
              <a:lnSpc>
                <a:spcPts val="4320"/>
              </a:lnSpc>
            </a:pPr>
            <a:r>
              <a:rPr lang="en-US" sz="3600">
                <a:solidFill>
                  <a:srgbClr val="1D1C1D"/>
                </a:solidFill>
                <a:latin typeface="Arimo Medium"/>
              </a:rPr>
              <a:t>UPS 18%</a:t>
            </a:r>
          </a:p>
          <a:p>
            <a:pPr algn="ctr">
              <a:lnSpc>
                <a:spcPts val="4320"/>
              </a:lnSpc>
            </a:pPr>
            <a:r>
              <a:rPr lang="en-US" sz="3600">
                <a:solidFill>
                  <a:srgbClr val="1D1C1D"/>
                </a:solidFill>
                <a:latin typeface="Arimo Medium"/>
              </a:rPr>
              <a:t>Purolator 13%</a:t>
            </a:r>
          </a:p>
          <a:p>
            <a:pPr algn="ctr">
              <a:lnSpc>
                <a:spcPts val="4320"/>
              </a:lnSpc>
            </a:pPr>
            <a:r>
              <a:rPr lang="en-US" sz="3600">
                <a:solidFill>
                  <a:srgbClr val="1D1C1D"/>
                </a:solidFill>
                <a:latin typeface="Arimo Medium"/>
              </a:rPr>
              <a:t>FedEx 8%</a:t>
            </a:r>
          </a:p>
          <a:p>
            <a:pPr algn="ctr">
              <a:lnSpc>
                <a:spcPts val="4320"/>
              </a:lnSpc>
            </a:pPr>
            <a:r>
              <a:rPr lang="en-US" sz="3600">
                <a:solidFill>
                  <a:srgbClr val="1D1C1D"/>
                </a:solidFill>
                <a:latin typeface="Arimo Medium"/>
              </a:rPr>
              <a:t>TFI International 4%</a:t>
            </a:r>
          </a:p>
          <a:p>
            <a:pPr algn="ctr">
              <a:lnSpc>
                <a:spcPts val="4320"/>
              </a:lnSpc>
            </a:pPr>
            <a:r>
              <a:rPr lang="en-US" sz="3600">
                <a:solidFill>
                  <a:srgbClr val="1D1C1D"/>
                </a:solidFill>
                <a:latin typeface="Arimo Medium"/>
              </a:rPr>
              <a:t>Others 39%</a:t>
            </a:r>
          </a:p>
        </p:txBody>
      </p:sp>
      <p:sp>
        <p:nvSpPr>
          <p:cNvPr name="TextBox 36" id="36"/>
          <p:cNvSpPr txBox="true"/>
          <p:nvPr/>
        </p:nvSpPr>
        <p:spPr>
          <a:xfrm rot="0">
            <a:off x="2615169" y="2074530"/>
            <a:ext cx="6126750" cy="540525"/>
          </a:xfrm>
          <a:prstGeom prst="rect">
            <a:avLst/>
          </a:prstGeom>
        </p:spPr>
        <p:txBody>
          <a:bodyPr anchor="t" rtlCol="false" tIns="0" lIns="0" bIns="0" rIns="0">
            <a:spAutoFit/>
          </a:bodyPr>
          <a:lstStyle/>
          <a:p>
            <a:pPr algn="ctr">
              <a:lnSpc>
                <a:spcPts val="4320"/>
              </a:lnSpc>
            </a:pPr>
            <a:r>
              <a:rPr lang="en-US" sz="3600">
                <a:solidFill>
                  <a:srgbClr val="1D1C1D"/>
                </a:solidFill>
                <a:latin typeface="Arimo Medium"/>
              </a:rPr>
              <a:t>Outreach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5386959">
            <a:off x="14329607" y="7830000"/>
            <a:ext cx="5021886" cy="0"/>
          </a:xfrm>
          <a:prstGeom prst="line">
            <a:avLst/>
          </a:prstGeom>
          <a:ln cap="rnd" w="9525">
            <a:solidFill>
              <a:srgbClr val="014890"/>
            </a:solidFill>
            <a:prstDash val="solid"/>
            <a:headEnd type="none" len="sm" w="sm"/>
            <a:tailEnd type="none" len="sm" w="sm"/>
          </a:ln>
        </p:spPr>
      </p:sp>
      <p:sp>
        <p:nvSpPr>
          <p:cNvPr name="Freeform 3" id="3"/>
          <p:cNvSpPr/>
          <p:nvPr/>
        </p:nvSpPr>
        <p:spPr>
          <a:xfrm flipH="false" flipV="false" rot="0">
            <a:off x="16258700" y="8584350"/>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548476" y="7441200"/>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665526" y="6424950"/>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6" id="6"/>
          <p:cNvSpPr/>
          <p:nvPr/>
        </p:nvSpPr>
        <p:spPr>
          <a:xfrm rot="5386959">
            <a:off x="-1063493" y="2502626"/>
            <a:ext cx="5021886" cy="0"/>
          </a:xfrm>
          <a:prstGeom prst="line">
            <a:avLst/>
          </a:prstGeom>
          <a:ln cap="rnd" w="9525">
            <a:solidFill>
              <a:srgbClr val="014890"/>
            </a:solidFill>
            <a:prstDash val="solid"/>
            <a:headEnd type="none" len="sm" w="sm"/>
            <a:tailEnd type="none" len="sm" w="sm"/>
          </a:ln>
        </p:spPr>
      </p:sp>
      <p:sp>
        <p:nvSpPr>
          <p:cNvPr name="Freeform 7" id="7"/>
          <p:cNvSpPr/>
          <p:nvPr/>
        </p:nvSpPr>
        <p:spPr>
          <a:xfrm flipH="false" flipV="false" rot="0">
            <a:off x="865700" y="583576"/>
            <a:ext cx="1163600" cy="1164700"/>
          </a:xfrm>
          <a:custGeom>
            <a:avLst/>
            <a:gdLst/>
            <a:ahLst/>
            <a:cxnLst/>
            <a:rect r="r" b="b" t="t" l="l"/>
            <a:pathLst>
              <a:path h="1164700" w="1163600">
                <a:moveTo>
                  <a:pt x="0" y="0"/>
                </a:moveTo>
                <a:lnTo>
                  <a:pt x="1163600" y="0"/>
                </a:lnTo>
                <a:lnTo>
                  <a:pt x="1163600" y="1164700"/>
                </a:lnTo>
                <a:lnTo>
                  <a:pt x="0" y="1164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55476" y="2306276"/>
            <a:ext cx="584050" cy="585150"/>
          </a:xfrm>
          <a:custGeom>
            <a:avLst/>
            <a:gdLst/>
            <a:ahLst/>
            <a:cxnLst/>
            <a:rect r="r" b="b" t="t" l="l"/>
            <a:pathLst>
              <a:path h="585150" w="584050">
                <a:moveTo>
                  <a:pt x="0" y="0"/>
                </a:moveTo>
                <a:lnTo>
                  <a:pt x="584050" y="0"/>
                </a:lnTo>
                <a:lnTo>
                  <a:pt x="584050" y="585150"/>
                </a:lnTo>
                <a:lnTo>
                  <a:pt x="0" y="5851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272476" y="3557676"/>
            <a:ext cx="350000" cy="350000"/>
          </a:xfrm>
          <a:custGeom>
            <a:avLst/>
            <a:gdLst/>
            <a:ahLst/>
            <a:cxnLst/>
            <a:rect r="r" b="b" t="t" l="l"/>
            <a:pathLst>
              <a:path h="350000" w="350000">
                <a:moveTo>
                  <a:pt x="0" y="0"/>
                </a:moveTo>
                <a:lnTo>
                  <a:pt x="350000" y="0"/>
                </a:lnTo>
                <a:lnTo>
                  <a:pt x="350000" y="350000"/>
                </a:lnTo>
                <a:lnTo>
                  <a:pt x="0" y="350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865700" y="400632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76200" y="416976"/>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6258700" y="99774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6995100" y="6858850"/>
            <a:ext cx="350026" cy="54000"/>
          </a:xfrm>
          <a:custGeom>
            <a:avLst/>
            <a:gdLst/>
            <a:ahLst/>
            <a:cxnLst/>
            <a:rect r="r" b="b" t="t" l="l"/>
            <a:pathLst>
              <a:path h="54000" w="350026">
                <a:moveTo>
                  <a:pt x="0" y="0"/>
                </a:moveTo>
                <a:lnTo>
                  <a:pt x="350026" y="0"/>
                </a:lnTo>
                <a:lnTo>
                  <a:pt x="350026" y="54000"/>
                </a:lnTo>
                <a:lnTo>
                  <a:pt x="0" y="54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AutoShape 14" id="14"/>
          <p:cNvSpPr/>
          <p:nvPr/>
        </p:nvSpPr>
        <p:spPr>
          <a:xfrm rot="5384913">
            <a:off x="14644004" y="2160900"/>
            <a:ext cx="4340892" cy="0"/>
          </a:xfrm>
          <a:prstGeom prst="line">
            <a:avLst/>
          </a:prstGeom>
          <a:ln cap="rnd" w="9525">
            <a:solidFill>
              <a:srgbClr val="014890"/>
            </a:solidFill>
            <a:prstDash val="solid"/>
            <a:headEnd type="none" len="sm" w="sm"/>
            <a:tailEnd type="none" len="sm" w="sm"/>
          </a:ln>
        </p:spPr>
      </p:sp>
      <p:sp>
        <p:nvSpPr>
          <p:cNvPr name="AutoShape 15" id="15"/>
          <p:cNvSpPr/>
          <p:nvPr/>
        </p:nvSpPr>
        <p:spPr>
          <a:xfrm rot="5384913">
            <a:off x="-734396" y="8132168"/>
            <a:ext cx="4340892" cy="0"/>
          </a:xfrm>
          <a:prstGeom prst="line">
            <a:avLst/>
          </a:prstGeom>
          <a:ln cap="rnd" w="9525">
            <a:solidFill>
              <a:srgbClr val="014890"/>
            </a:solidFill>
            <a:prstDash val="solid"/>
            <a:headEnd type="none" len="sm" w="sm"/>
            <a:tailEnd type="none" len="sm" w="sm"/>
          </a:ln>
        </p:spPr>
      </p:sp>
      <p:grpSp>
        <p:nvGrpSpPr>
          <p:cNvPr name="Group 16" id="16"/>
          <p:cNvGrpSpPr/>
          <p:nvPr/>
        </p:nvGrpSpPr>
        <p:grpSpPr>
          <a:xfrm rot="0">
            <a:off x="1334125" y="9166251"/>
            <a:ext cx="203850" cy="203850"/>
            <a:chOff x="0" y="0"/>
            <a:chExt cx="271800" cy="271800"/>
          </a:xfrm>
        </p:grpSpPr>
        <p:sp>
          <p:nvSpPr>
            <p:cNvPr name="Freeform 17" id="17"/>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18" id="18"/>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19" id="19"/>
          <p:cNvGrpSpPr/>
          <p:nvPr/>
        </p:nvGrpSpPr>
        <p:grpSpPr>
          <a:xfrm rot="0">
            <a:off x="1334125" y="7871151"/>
            <a:ext cx="203850" cy="203850"/>
            <a:chOff x="0" y="0"/>
            <a:chExt cx="271800" cy="271800"/>
          </a:xfrm>
        </p:grpSpPr>
        <p:sp>
          <p:nvSpPr>
            <p:cNvPr name="Freeform 20" id="20"/>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1" id="21"/>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2" id="22"/>
          <p:cNvGrpSpPr/>
          <p:nvPr/>
        </p:nvGrpSpPr>
        <p:grpSpPr>
          <a:xfrm rot="0">
            <a:off x="16712525" y="2897475"/>
            <a:ext cx="203850" cy="203850"/>
            <a:chOff x="0" y="0"/>
            <a:chExt cx="271800" cy="271800"/>
          </a:xfrm>
        </p:grpSpPr>
        <p:sp>
          <p:nvSpPr>
            <p:cNvPr name="Freeform 23" id="23"/>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4" id="24"/>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grpSp>
        <p:nvGrpSpPr>
          <p:cNvPr name="Group 25" id="25"/>
          <p:cNvGrpSpPr/>
          <p:nvPr/>
        </p:nvGrpSpPr>
        <p:grpSpPr>
          <a:xfrm rot="0">
            <a:off x="16712525" y="460225"/>
            <a:ext cx="203850" cy="203850"/>
            <a:chOff x="0" y="0"/>
            <a:chExt cx="271800" cy="271800"/>
          </a:xfrm>
        </p:grpSpPr>
        <p:sp>
          <p:nvSpPr>
            <p:cNvPr name="Freeform 26" id="26"/>
            <p:cNvSpPr/>
            <p:nvPr/>
          </p:nvSpPr>
          <p:spPr>
            <a:xfrm flipH="false" flipV="false" rot="0">
              <a:off x="12700" y="12700"/>
              <a:ext cx="246380" cy="246380"/>
            </a:xfrm>
            <a:custGeom>
              <a:avLst/>
              <a:gdLst/>
              <a:ahLst/>
              <a:cxnLst/>
              <a:rect r="r" b="b" t="t" l="l"/>
              <a:pathLst>
                <a:path h="246380" w="246380">
                  <a:moveTo>
                    <a:pt x="0" y="123190"/>
                  </a:moveTo>
                  <a:cubicBezTo>
                    <a:pt x="0" y="55118"/>
                    <a:pt x="55118" y="0"/>
                    <a:pt x="123190" y="0"/>
                  </a:cubicBezTo>
                  <a:cubicBezTo>
                    <a:pt x="191262" y="0"/>
                    <a:pt x="246380" y="55118"/>
                    <a:pt x="246380" y="123190"/>
                  </a:cubicBezTo>
                  <a:cubicBezTo>
                    <a:pt x="246380" y="191262"/>
                    <a:pt x="191262" y="246380"/>
                    <a:pt x="123190" y="246380"/>
                  </a:cubicBezTo>
                  <a:cubicBezTo>
                    <a:pt x="55118" y="246380"/>
                    <a:pt x="0" y="191262"/>
                    <a:pt x="0" y="123190"/>
                  </a:cubicBezTo>
                  <a:close/>
                </a:path>
              </a:pathLst>
            </a:custGeom>
            <a:solidFill>
              <a:srgbClr val="014890"/>
            </a:solidFill>
          </p:spPr>
        </p:sp>
        <p:sp>
          <p:nvSpPr>
            <p:cNvPr name="Freeform 27" id="27"/>
            <p:cNvSpPr/>
            <p:nvPr/>
          </p:nvSpPr>
          <p:spPr>
            <a:xfrm flipH="false" flipV="false" rot="0">
              <a:off x="0" y="0"/>
              <a:ext cx="271780" cy="271780"/>
            </a:xfrm>
            <a:custGeom>
              <a:avLst/>
              <a:gdLst/>
              <a:ahLst/>
              <a:cxnLst/>
              <a:rect r="r" b="b" t="t" l="l"/>
              <a:pathLst>
                <a:path h="271780" w="271780">
                  <a:moveTo>
                    <a:pt x="0" y="135890"/>
                  </a:moveTo>
                  <a:cubicBezTo>
                    <a:pt x="0" y="60833"/>
                    <a:pt x="60833" y="0"/>
                    <a:pt x="135890" y="0"/>
                  </a:cubicBezTo>
                  <a:lnTo>
                    <a:pt x="135890" y="12700"/>
                  </a:lnTo>
                  <a:lnTo>
                    <a:pt x="135890" y="0"/>
                  </a:lnTo>
                  <a:cubicBezTo>
                    <a:pt x="210947" y="0"/>
                    <a:pt x="271780" y="60833"/>
                    <a:pt x="271780" y="135890"/>
                  </a:cubicBezTo>
                  <a:lnTo>
                    <a:pt x="259080" y="135890"/>
                  </a:lnTo>
                  <a:lnTo>
                    <a:pt x="271780" y="135890"/>
                  </a:lnTo>
                  <a:cubicBezTo>
                    <a:pt x="271780" y="210947"/>
                    <a:pt x="210947" y="271780"/>
                    <a:pt x="135890" y="271780"/>
                  </a:cubicBezTo>
                  <a:lnTo>
                    <a:pt x="135890" y="259080"/>
                  </a:lnTo>
                  <a:lnTo>
                    <a:pt x="135890" y="271780"/>
                  </a:lnTo>
                  <a:cubicBezTo>
                    <a:pt x="60833" y="271780"/>
                    <a:pt x="0" y="210947"/>
                    <a:pt x="0" y="135890"/>
                  </a:cubicBezTo>
                  <a:lnTo>
                    <a:pt x="12700" y="135890"/>
                  </a:lnTo>
                  <a:lnTo>
                    <a:pt x="25400" y="135890"/>
                  </a:lnTo>
                  <a:lnTo>
                    <a:pt x="12700" y="135890"/>
                  </a:lnTo>
                  <a:lnTo>
                    <a:pt x="0" y="135890"/>
                  </a:lnTo>
                  <a:moveTo>
                    <a:pt x="25400" y="135890"/>
                  </a:moveTo>
                  <a:cubicBezTo>
                    <a:pt x="25400" y="142875"/>
                    <a:pt x="19685" y="148590"/>
                    <a:pt x="12700" y="148590"/>
                  </a:cubicBezTo>
                  <a:cubicBezTo>
                    <a:pt x="5715" y="148590"/>
                    <a:pt x="0" y="142875"/>
                    <a:pt x="0" y="135890"/>
                  </a:cubicBezTo>
                  <a:cubicBezTo>
                    <a:pt x="0" y="128905"/>
                    <a:pt x="5715" y="123190"/>
                    <a:pt x="12700" y="123190"/>
                  </a:cubicBezTo>
                  <a:cubicBezTo>
                    <a:pt x="19685" y="123190"/>
                    <a:pt x="25400" y="128905"/>
                    <a:pt x="25400" y="135890"/>
                  </a:cubicBezTo>
                  <a:cubicBezTo>
                    <a:pt x="25400" y="196977"/>
                    <a:pt x="74930" y="246380"/>
                    <a:pt x="135890" y="246380"/>
                  </a:cubicBezTo>
                  <a:cubicBezTo>
                    <a:pt x="196850" y="246380"/>
                    <a:pt x="246380" y="196850"/>
                    <a:pt x="246380" y="135890"/>
                  </a:cubicBezTo>
                  <a:cubicBezTo>
                    <a:pt x="246380" y="74930"/>
                    <a:pt x="196977" y="25400"/>
                    <a:pt x="135890" y="25400"/>
                  </a:cubicBezTo>
                  <a:lnTo>
                    <a:pt x="135890" y="12700"/>
                  </a:lnTo>
                  <a:lnTo>
                    <a:pt x="135890" y="25400"/>
                  </a:lnTo>
                  <a:cubicBezTo>
                    <a:pt x="74930" y="25400"/>
                    <a:pt x="25400" y="74930"/>
                    <a:pt x="25400" y="135890"/>
                  </a:cubicBezTo>
                  <a:close/>
                </a:path>
              </a:pathLst>
            </a:custGeom>
            <a:solidFill>
              <a:srgbClr val="014890"/>
            </a:solidFill>
          </p:spPr>
        </p:sp>
      </p:grpSp>
      <p:sp>
        <p:nvSpPr>
          <p:cNvPr name="TextBox 28" id="28"/>
          <p:cNvSpPr txBox="true"/>
          <p:nvPr/>
        </p:nvSpPr>
        <p:spPr>
          <a:xfrm rot="0">
            <a:off x="2761258" y="2380613"/>
            <a:ext cx="6024032" cy="4143375"/>
          </a:xfrm>
          <a:prstGeom prst="rect">
            <a:avLst/>
          </a:prstGeom>
        </p:spPr>
        <p:txBody>
          <a:bodyPr anchor="t" rtlCol="false" tIns="0" lIns="0" bIns="0" rIns="0">
            <a:spAutoFit/>
          </a:bodyPr>
          <a:lstStyle/>
          <a:p>
            <a:pPr>
              <a:lnSpc>
                <a:spcPts val="5435"/>
              </a:lnSpc>
            </a:pPr>
            <a:r>
              <a:rPr lang="en-US" sz="4529">
                <a:solidFill>
                  <a:srgbClr val="1D1C1D"/>
                </a:solidFill>
                <a:latin typeface="Arimo"/>
              </a:rPr>
              <a:t>Canada Post and UPS were the leading parcel shipping providers in Canada in 2022, with 18% of parcels shipped by both companies</a:t>
            </a:r>
          </a:p>
        </p:txBody>
      </p:sp>
      <p:sp>
        <p:nvSpPr>
          <p:cNvPr name="TextBox 29" id="29"/>
          <p:cNvSpPr txBox="true"/>
          <p:nvPr/>
        </p:nvSpPr>
        <p:spPr>
          <a:xfrm rot="0">
            <a:off x="10354590" y="2287226"/>
            <a:ext cx="5940145" cy="2724150"/>
          </a:xfrm>
          <a:prstGeom prst="rect">
            <a:avLst/>
          </a:prstGeom>
        </p:spPr>
        <p:txBody>
          <a:bodyPr anchor="t" rtlCol="false" tIns="0" lIns="0" bIns="0" rIns="0">
            <a:spAutoFit/>
          </a:bodyPr>
          <a:lstStyle/>
          <a:p>
            <a:pPr>
              <a:lnSpc>
                <a:spcPts val="5359"/>
              </a:lnSpc>
            </a:pPr>
            <a:r>
              <a:rPr lang="en-US" sz="4466">
                <a:solidFill>
                  <a:srgbClr val="1D1C1D"/>
                </a:solidFill>
                <a:latin typeface="Arimo"/>
              </a:rPr>
              <a:t>The Canadian package delivery company Purolator came second, with 13%</a:t>
            </a:r>
          </a:p>
        </p:txBody>
      </p:sp>
      <p:grpSp>
        <p:nvGrpSpPr>
          <p:cNvPr name="Group 30" id="30"/>
          <p:cNvGrpSpPr/>
          <p:nvPr/>
        </p:nvGrpSpPr>
        <p:grpSpPr>
          <a:xfrm rot="0">
            <a:off x="2161067" y="2509526"/>
            <a:ext cx="178650" cy="178650"/>
            <a:chOff x="0" y="0"/>
            <a:chExt cx="238200" cy="238200"/>
          </a:xfrm>
        </p:grpSpPr>
        <p:sp>
          <p:nvSpPr>
            <p:cNvPr name="Freeform 31" id="31"/>
            <p:cNvSpPr/>
            <p:nvPr/>
          </p:nvSpPr>
          <p:spPr>
            <a:xfrm flipH="false" flipV="false" rot="0">
              <a:off x="12700" y="12700"/>
              <a:ext cx="212852" cy="212852"/>
            </a:xfrm>
            <a:custGeom>
              <a:avLst/>
              <a:gdLst/>
              <a:ahLst/>
              <a:cxnLst/>
              <a:rect r="r" b="b" t="t" l="l"/>
              <a:pathLst>
                <a:path h="212852" w="212852">
                  <a:moveTo>
                    <a:pt x="0" y="106426"/>
                  </a:moveTo>
                  <a:cubicBezTo>
                    <a:pt x="0" y="47625"/>
                    <a:pt x="47625" y="0"/>
                    <a:pt x="106426" y="0"/>
                  </a:cubicBezTo>
                  <a:cubicBezTo>
                    <a:pt x="165227" y="0"/>
                    <a:pt x="212852" y="47625"/>
                    <a:pt x="212852" y="106426"/>
                  </a:cubicBezTo>
                  <a:cubicBezTo>
                    <a:pt x="212852" y="165227"/>
                    <a:pt x="165100" y="212852"/>
                    <a:pt x="106426" y="212852"/>
                  </a:cubicBezTo>
                  <a:cubicBezTo>
                    <a:pt x="47752" y="212852"/>
                    <a:pt x="0" y="165100"/>
                    <a:pt x="0" y="106426"/>
                  </a:cubicBezTo>
                  <a:close/>
                </a:path>
              </a:pathLst>
            </a:custGeom>
            <a:solidFill>
              <a:srgbClr val="014890"/>
            </a:solidFill>
          </p:spPr>
        </p:sp>
        <p:sp>
          <p:nvSpPr>
            <p:cNvPr name="Freeform 32" id="32"/>
            <p:cNvSpPr/>
            <p:nvPr/>
          </p:nvSpPr>
          <p:spPr>
            <a:xfrm flipH="false" flipV="false" rot="0">
              <a:off x="0" y="0"/>
              <a:ext cx="238252" cy="238252"/>
            </a:xfrm>
            <a:custGeom>
              <a:avLst/>
              <a:gdLst/>
              <a:ahLst/>
              <a:cxnLst/>
              <a:rect r="r" b="b" t="t" l="l"/>
              <a:pathLst>
                <a:path h="238252" w="238252">
                  <a:moveTo>
                    <a:pt x="0" y="119126"/>
                  </a:moveTo>
                  <a:cubicBezTo>
                    <a:pt x="0" y="53340"/>
                    <a:pt x="53340" y="0"/>
                    <a:pt x="119126" y="0"/>
                  </a:cubicBezTo>
                  <a:lnTo>
                    <a:pt x="119126" y="12700"/>
                  </a:lnTo>
                  <a:lnTo>
                    <a:pt x="119126" y="0"/>
                  </a:lnTo>
                  <a:cubicBezTo>
                    <a:pt x="184912" y="0"/>
                    <a:pt x="238252" y="53340"/>
                    <a:pt x="238252" y="119126"/>
                  </a:cubicBezTo>
                  <a:lnTo>
                    <a:pt x="225552" y="119126"/>
                  </a:lnTo>
                  <a:lnTo>
                    <a:pt x="238252" y="119126"/>
                  </a:lnTo>
                  <a:cubicBezTo>
                    <a:pt x="238252" y="184912"/>
                    <a:pt x="184912" y="238252"/>
                    <a:pt x="119126" y="238252"/>
                  </a:cubicBezTo>
                  <a:lnTo>
                    <a:pt x="119126" y="225552"/>
                  </a:lnTo>
                  <a:lnTo>
                    <a:pt x="119126" y="238252"/>
                  </a:lnTo>
                  <a:cubicBezTo>
                    <a:pt x="53340" y="238252"/>
                    <a:pt x="0" y="184912"/>
                    <a:pt x="0" y="119126"/>
                  </a:cubicBezTo>
                  <a:lnTo>
                    <a:pt x="12700" y="119126"/>
                  </a:lnTo>
                  <a:lnTo>
                    <a:pt x="25400" y="119126"/>
                  </a:lnTo>
                  <a:lnTo>
                    <a:pt x="12700" y="119126"/>
                  </a:lnTo>
                  <a:lnTo>
                    <a:pt x="0" y="119126"/>
                  </a:lnTo>
                  <a:moveTo>
                    <a:pt x="25400" y="119126"/>
                  </a:moveTo>
                  <a:cubicBezTo>
                    <a:pt x="25400" y="126111"/>
                    <a:pt x="19685" y="131826"/>
                    <a:pt x="12700" y="131826"/>
                  </a:cubicBezTo>
                  <a:cubicBezTo>
                    <a:pt x="5715" y="131826"/>
                    <a:pt x="0" y="126111"/>
                    <a:pt x="0" y="119126"/>
                  </a:cubicBezTo>
                  <a:cubicBezTo>
                    <a:pt x="0" y="112141"/>
                    <a:pt x="5715" y="106426"/>
                    <a:pt x="12700" y="106426"/>
                  </a:cubicBezTo>
                  <a:cubicBezTo>
                    <a:pt x="19685" y="106426"/>
                    <a:pt x="25400" y="112141"/>
                    <a:pt x="25400" y="119126"/>
                  </a:cubicBezTo>
                  <a:cubicBezTo>
                    <a:pt x="25400" y="170815"/>
                    <a:pt x="67310" y="212852"/>
                    <a:pt x="119126" y="212852"/>
                  </a:cubicBezTo>
                  <a:cubicBezTo>
                    <a:pt x="170942" y="212852"/>
                    <a:pt x="212852" y="170942"/>
                    <a:pt x="212852" y="119126"/>
                  </a:cubicBezTo>
                  <a:cubicBezTo>
                    <a:pt x="212852" y="67310"/>
                    <a:pt x="170815" y="25400"/>
                    <a:pt x="119126" y="25400"/>
                  </a:cubicBezTo>
                  <a:lnTo>
                    <a:pt x="119126" y="12700"/>
                  </a:lnTo>
                  <a:lnTo>
                    <a:pt x="119126" y="25400"/>
                  </a:lnTo>
                  <a:cubicBezTo>
                    <a:pt x="67310" y="25400"/>
                    <a:pt x="25400" y="67310"/>
                    <a:pt x="25400" y="119126"/>
                  </a:cubicBezTo>
                  <a:close/>
                </a:path>
              </a:pathLst>
            </a:custGeom>
            <a:solidFill>
              <a:srgbClr val="014890"/>
            </a:solidFill>
          </p:spPr>
        </p:sp>
      </p:grpSp>
      <p:grpSp>
        <p:nvGrpSpPr>
          <p:cNvPr name="Group 33" id="33"/>
          <p:cNvGrpSpPr/>
          <p:nvPr/>
        </p:nvGrpSpPr>
        <p:grpSpPr>
          <a:xfrm rot="0">
            <a:off x="9480615" y="2420201"/>
            <a:ext cx="178650" cy="178650"/>
            <a:chOff x="0" y="0"/>
            <a:chExt cx="238200" cy="238200"/>
          </a:xfrm>
        </p:grpSpPr>
        <p:sp>
          <p:nvSpPr>
            <p:cNvPr name="Freeform 34" id="34"/>
            <p:cNvSpPr/>
            <p:nvPr/>
          </p:nvSpPr>
          <p:spPr>
            <a:xfrm flipH="false" flipV="false" rot="0">
              <a:off x="12700" y="12700"/>
              <a:ext cx="212852" cy="212852"/>
            </a:xfrm>
            <a:custGeom>
              <a:avLst/>
              <a:gdLst/>
              <a:ahLst/>
              <a:cxnLst/>
              <a:rect r="r" b="b" t="t" l="l"/>
              <a:pathLst>
                <a:path h="212852" w="212852">
                  <a:moveTo>
                    <a:pt x="0" y="106426"/>
                  </a:moveTo>
                  <a:cubicBezTo>
                    <a:pt x="0" y="47625"/>
                    <a:pt x="47625" y="0"/>
                    <a:pt x="106426" y="0"/>
                  </a:cubicBezTo>
                  <a:cubicBezTo>
                    <a:pt x="165227" y="0"/>
                    <a:pt x="212852" y="47625"/>
                    <a:pt x="212852" y="106426"/>
                  </a:cubicBezTo>
                  <a:cubicBezTo>
                    <a:pt x="212852" y="165227"/>
                    <a:pt x="165100" y="212852"/>
                    <a:pt x="106426" y="212852"/>
                  </a:cubicBezTo>
                  <a:cubicBezTo>
                    <a:pt x="47752" y="212852"/>
                    <a:pt x="0" y="165100"/>
                    <a:pt x="0" y="106426"/>
                  </a:cubicBezTo>
                  <a:close/>
                </a:path>
              </a:pathLst>
            </a:custGeom>
            <a:solidFill>
              <a:srgbClr val="014890"/>
            </a:solidFill>
          </p:spPr>
        </p:sp>
        <p:sp>
          <p:nvSpPr>
            <p:cNvPr name="Freeform 35" id="35"/>
            <p:cNvSpPr/>
            <p:nvPr/>
          </p:nvSpPr>
          <p:spPr>
            <a:xfrm flipH="false" flipV="false" rot="0">
              <a:off x="0" y="0"/>
              <a:ext cx="238252" cy="238252"/>
            </a:xfrm>
            <a:custGeom>
              <a:avLst/>
              <a:gdLst/>
              <a:ahLst/>
              <a:cxnLst/>
              <a:rect r="r" b="b" t="t" l="l"/>
              <a:pathLst>
                <a:path h="238252" w="238252">
                  <a:moveTo>
                    <a:pt x="0" y="119126"/>
                  </a:moveTo>
                  <a:cubicBezTo>
                    <a:pt x="0" y="53340"/>
                    <a:pt x="53340" y="0"/>
                    <a:pt x="119126" y="0"/>
                  </a:cubicBezTo>
                  <a:lnTo>
                    <a:pt x="119126" y="12700"/>
                  </a:lnTo>
                  <a:lnTo>
                    <a:pt x="119126" y="0"/>
                  </a:lnTo>
                  <a:cubicBezTo>
                    <a:pt x="184912" y="0"/>
                    <a:pt x="238252" y="53340"/>
                    <a:pt x="238252" y="119126"/>
                  </a:cubicBezTo>
                  <a:lnTo>
                    <a:pt x="225552" y="119126"/>
                  </a:lnTo>
                  <a:lnTo>
                    <a:pt x="238252" y="119126"/>
                  </a:lnTo>
                  <a:cubicBezTo>
                    <a:pt x="238252" y="184912"/>
                    <a:pt x="184912" y="238252"/>
                    <a:pt x="119126" y="238252"/>
                  </a:cubicBezTo>
                  <a:lnTo>
                    <a:pt x="119126" y="225552"/>
                  </a:lnTo>
                  <a:lnTo>
                    <a:pt x="119126" y="238252"/>
                  </a:lnTo>
                  <a:cubicBezTo>
                    <a:pt x="53340" y="238252"/>
                    <a:pt x="0" y="184912"/>
                    <a:pt x="0" y="119126"/>
                  </a:cubicBezTo>
                  <a:lnTo>
                    <a:pt x="12700" y="119126"/>
                  </a:lnTo>
                  <a:lnTo>
                    <a:pt x="25400" y="119126"/>
                  </a:lnTo>
                  <a:lnTo>
                    <a:pt x="12700" y="119126"/>
                  </a:lnTo>
                  <a:lnTo>
                    <a:pt x="0" y="119126"/>
                  </a:lnTo>
                  <a:moveTo>
                    <a:pt x="25400" y="119126"/>
                  </a:moveTo>
                  <a:cubicBezTo>
                    <a:pt x="25400" y="126111"/>
                    <a:pt x="19685" y="131826"/>
                    <a:pt x="12700" y="131826"/>
                  </a:cubicBezTo>
                  <a:cubicBezTo>
                    <a:pt x="5715" y="131826"/>
                    <a:pt x="0" y="126111"/>
                    <a:pt x="0" y="119126"/>
                  </a:cubicBezTo>
                  <a:cubicBezTo>
                    <a:pt x="0" y="112141"/>
                    <a:pt x="5715" y="106426"/>
                    <a:pt x="12700" y="106426"/>
                  </a:cubicBezTo>
                  <a:cubicBezTo>
                    <a:pt x="19685" y="106426"/>
                    <a:pt x="25400" y="112141"/>
                    <a:pt x="25400" y="119126"/>
                  </a:cubicBezTo>
                  <a:cubicBezTo>
                    <a:pt x="25400" y="170815"/>
                    <a:pt x="67310" y="212852"/>
                    <a:pt x="119126" y="212852"/>
                  </a:cubicBezTo>
                  <a:cubicBezTo>
                    <a:pt x="170942" y="212852"/>
                    <a:pt x="212852" y="170942"/>
                    <a:pt x="212852" y="119126"/>
                  </a:cubicBezTo>
                  <a:cubicBezTo>
                    <a:pt x="212852" y="67310"/>
                    <a:pt x="170815" y="25400"/>
                    <a:pt x="119126" y="25400"/>
                  </a:cubicBezTo>
                  <a:lnTo>
                    <a:pt x="119126" y="12700"/>
                  </a:lnTo>
                  <a:lnTo>
                    <a:pt x="119126" y="25400"/>
                  </a:lnTo>
                  <a:cubicBezTo>
                    <a:pt x="67310" y="25400"/>
                    <a:pt x="25400" y="67310"/>
                    <a:pt x="25400" y="119126"/>
                  </a:cubicBezTo>
                  <a:close/>
                </a:path>
              </a:pathLst>
            </a:custGeom>
            <a:solidFill>
              <a:srgbClr val="01489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DAGA1Ckpmtw</dc:identifier>
  <dcterms:modified xsi:type="dcterms:W3CDTF">2011-08-01T06:04:30Z</dcterms:modified>
  <cp:revision>1</cp:revision>
  <dc:title>CANADA POST</dc:title>
</cp:coreProperties>
</file>