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4.jpeg" ContentType="image/jpeg"/>
  <Override PartName="/ppt/media/image12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5.png" ContentType="image/png"/>
  <Override PartName="/ppt/media/image10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6.png" ContentType="image/png"/>
  <Override PartName="/ppt/media/image11.png" ContentType="image/png"/>
  <Override PartName="/ppt/media/image1.jpeg" ContentType="image/jpeg"/>
  <Override PartName="/ppt/media/image7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pPr algn="ctr"/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Click to edit the title text </a:t>
            </a: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IN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8D172D6-C0F2-4F44-B434-36D81B5BE0F3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ctr"/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BA0A0FF-43DF-4554-ACA8-BE1648C2FE2A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11760" y="555480"/>
            <a:ext cx="2807640" cy="75528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pPr algn="ctr"/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311760" y="1389600"/>
            <a:ext cx="2807640" cy="317916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1A1EE18-B154-4AA9-910D-926AF95C8A87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ctr"/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6AE3DB8-9E59-44D8-A79E-1818244186B2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ctr"/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61F9F81-6F34-421E-BDA0-0B12BBE17039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535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425160" y="415800"/>
            <a:ext cx="182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PlaceHolder 2"/>
          <p:cNvSpPr>
            <a:spLocks noGrp="1"/>
          </p:cNvSpPr>
          <p:nvPr>
            <p:ph type="title"/>
          </p:nvPr>
        </p:nvSpPr>
        <p:spPr>
          <a:xfrm>
            <a:off x="282960" y="712080"/>
            <a:ext cx="6243840" cy="383508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ctr"/>
            <a:r>
              <a:rPr b="0" lang="en-IN" sz="4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sldNum"/>
          </p:nvPr>
        </p:nvSpPr>
        <p:spPr>
          <a:xfrm>
            <a:off x="8498160" y="468864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F4BB65C-DEED-4878-92EE-A4F16EC2BB33}" type="slidenum">
              <a:rPr b="0" lang="en" sz="1000" spc="-1" strike="noStrike">
                <a:solidFill>
                  <a:srgbClr val="ffffff"/>
                </a:solidFill>
                <a:latin typeface="Lato"/>
                <a:ea typeface="La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4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6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6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scikit-learn.org/" TargetMode="External"/><Relationship Id="rId2" Type="http://schemas.openxmlformats.org/officeDocument/2006/relationships/hyperlink" Target="https://seaborn.pydata.org/" TargetMode="External"/><Relationship Id="rId3" Type="http://schemas.openxmlformats.org/officeDocument/2006/relationships/hyperlink" Target="https://numpy.org/" TargetMode="External"/><Relationship Id="rId4" Type="http://schemas.openxmlformats.org/officeDocument/2006/relationships/hyperlink" Target="https://pandas.pydata.org/" TargetMode="External"/><Relationship Id="rId5" Type="http://schemas.openxmlformats.org/officeDocument/2006/relationships/hyperlink" Target="https://matplotlib.org/" TargetMode="External"/><Relationship Id="rId6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311760" y="286200"/>
            <a:ext cx="8520120" cy="2052360"/>
          </a:xfrm>
          <a:prstGeom prst="rect">
            <a:avLst/>
          </a:prstGeom>
          <a:solidFill>
            <a:srgbClr val="4a86e8"/>
          </a:solidFill>
          <a:ln w="9360">
            <a:solidFill>
              <a:srgbClr val="9900ff"/>
            </a:solidFill>
            <a:round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5200" spc="-1" strike="noStrike">
                <a:solidFill>
                  <a:srgbClr val="000000"/>
                </a:solidFill>
                <a:latin typeface="Arial"/>
                <a:ea typeface="Arial"/>
              </a:rPr>
              <a:t>UNIVERSITY ADMISSION PREDICTION</a:t>
            </a:r>
            <a:endParaRPr b="0" lang="en-IN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TextShape 2"/>
          <p:cNvSpPr txBox="1"/>
          <p:nvPr/>
        </p:nvSpPr>
        <p:spPr>
          <a:xfrm>
            <a:off x="252360" y="3281400"/>
            <a:ext cx="8520120" cy="160164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595959"/>
                </a:solidFill>
                <a:latin typeface="Arial"/>
                <a:ea typeface="Arial"/>
              </a:rPr>
              <a:t>            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595959"/>
                </a:solidFill>
                <a:latin typeface="Arial"/>
                <a:ea typeface="Arial"/>
              </a:rPr>
              <a:t>                                                             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9999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HEATMAP For checking CO-relation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6" name="Google Shape;173;p34" descr=""/>
          <p:cNvPicPr/>
          <p:nvPr/>
        </p:nvPicPr>
        <p:blipFill>
          <a:blip r:embed="rId1"/>
          <a:stretch/>
        </p:blipFill>
        <p:spPr>
          <a:xfrm>
            <a:off x="1466280" y="1180440"/>
            <a:ext cx="4436280" cy="3820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9999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Describe: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TextShape 2"/>
          <p:cNvSpPr txBox="1"/>
          <p:nvPr/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1" lang="en" sz="1600" spc="-1" strike="noStrike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</a:rPr>
              <a:t>describe()</a:t>
            </a:r>
            <a:r>
              <a:rPr b="0" lang="en" sz="1600" spc="-1" strike="noStrike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</a:rPr>
              <a:t> method computes a summary of statistics like count, mean, standard deviation, min, max and quartile values pertaining to the DataFrame columns.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9" name="Google Shape;180;p35" descr="Image for post"/>
          <p:cNvPicPr/>
          <p:nvPr/>
        </p:nvPicPr>
        <p:blipFill>
          <a:blip r:embed="rId1"/>
          <a:stretch/>
        </p:blipFill>
        <p:spPr>
          <a:xfrm>
            <a:off x="618480" y="2519640"/>
            <a:ext cx="6594480" cy="2276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9999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OUTLIER CHECKING USING BOX PLOT AND HIST PLOT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1" name="Google Shape;186;p36" descr=""/>
          <p:cNvPicPr/>
          <p:nvPr/>
        </p:nvPicPr>
        <p:blipFill>
          <a:blip r:embed="rId1"/>
          <a:stretch/>
        </p:blipFill>
        <p:spPr>
          <a:xfrm>
            <a:off x="5010840" y="1129320"/>
            <a:ext cx="3894840" cy="3820680"/>
          </a:xfrm>
          <a:prstGeom prst="rect">
            <a:avLst/>
          </a:prstGeom>
          <a:ln>
            <a:noFill/>
          </a:ln>
        </p:spPr>
      </p:pic>
      <p:pic>
        <p:nvPicPr>
          <p:cNvPr id="262" name="Google Shape;187;p36" descr=""/>
          <p:cNvPicPr/>
          <p:nvPr/>
        </p:nvPicPr>
        <p:blipFill>
          <a:blip r:embed="rId2"/>
          <a:stretch/>
        </p:blipFill>
        <p:spPr>
          <a:xfrm>
            <a:off x="478440" y="1893240"/>
            <a:ext cx="3447720" cy="2514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9999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solidFill>
            <a:srgbClr val="c27ba0"/>
          </a:solidFill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SPLITTING and REGRESSION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TextShape 2"/>
          <p:cNvSpPr txBox="1"/>
          <p:nvPr/>
        </p:nvSpPr>
        <p:spPr>
          <a:xfrm>
            <a:off x="311760" y="1152360"/>
            <a:ext cx="3999600" cy="341604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X_train,X_test,y_train,y_test=train_test_split(X,y,test_size=0.30,random_state=1)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regressor.fit(X_train,y_train)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en" sz="1400" spc="-1" strike="noStrike">
                <a:solidFill>
                  <a:srgbClr val="595959"/>
                </a:solidFill>
                <a:latin typeface="Arial"/>
                <a:ea typeface="Arial"/>
              </a:rPr>
              <a:t>y_predict=regressor.predict(X_test)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TextShape 3"/>
          <p:cNvSpPr txBox="1"/>
          <p:nvPr/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n" sz="1600" spc="-1" strike="noStrike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</a:rPr>
              <a:t>I split the data into two different sets, one for the independent features — x, and one for the dependent variable — y (which is the last column). Next I split the dataset x into two separate sets — xTrain and xTest. Similarly, I splitted the dataset y into two sets as well — yTrain and yTest.  The training set has 75% of data while test set has 25% of it.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Sklearn model: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from sklearn.metrics import mean_squared_error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mean_squared_error(y_test,y_predict)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                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                  </a:t>
            </a: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Mean_squared_error of the model is: </a:t>
            </a:r>
            <a:r>
              <a:rPr b="0" lang="en" sz="105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0.004274138176893162</a:t>
            </a:r>
            <a:endParaRPr b="0" lang="en-IN" sz="10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endParaRPr b="0" lang="en-IN" sz="10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7b7b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Comparative Analysis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9" name="Google Shape;206;p39" descr=""/>
          <p:cNvPicPr/>
          <p:nvPr/>
        </p:nvPicPr>
        <p:blipFill>
          <a:blip r:embed="rId1"/>
          <a:stretch/>
        </p:blipFill>
        <p:spPr>
          <a:xfrm>
            <a:off x="193320" y="1496160"/>
            <a:ext cx="4273200" cy="2877840"/>
          </a:xfrm>
          <a:prstGeom prst="rect">
            <a:avLst/>
          </a:prstGeom>
          <a:ln>
            <a:noFill/>
          </a:ln>
        </p:spPr>
      </p:pic>
      <p:pic>
        <p:nvPicPr>
          <p:cNvPr id="270" name="Google Shape;207;p39" descr=""/>
          <p:cNvPicPr/>
          <p:nvPr/>
        </p:nvPicPr>
        <p:blipFill>
          <a:blip r:embed="rId2"/>
          <a:stretch/>
        </p:blipFill>
        <p:spPr>
          <a:xfrm>
            <a:off x="4670280" y="1613520"/>
            <a:ext cx="4161960" cy="2760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7b7b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12;p40" descr=""/>
          <p:cNvPicPr/>
          <p:nvPr/>
        </p:nvPicPr>
        <p:blipFill>
          <a:blip r:embed="rId1"/>
          <a:stretch/>
        </p:blipFill>
        <p:spPr>
          <a:xfrm>
            <a:off x="152280" y="152280"/>
            <a:ext cx="3825000" cy="2851920"/>
          </a:xfrm>
          <a:prstGeom prst="rect">
            <a:avLst/>
          </a:prstGeom>
          <a:ln>
            <a:noFill/>
          </a:ln>
        </p:spPr>
      </p:pic>
      <p:pic>
        <p:nvPicPr>
          <p:cNvPr id="272" name="Google Shape;213;p40" descr=""/>
          <p:cNvPicPr/>
          <p:nvPr/>
        </p:nvPicPr>
        <p:blipFill>
          <a:blip r:embed="rId2"/>
          <a:stretch/>
        </p:blipFill>
        <p:spPr>
          <a:xfrm>
            <a:off x="4486680" y="197280"/>
            <a:ext cx="4012920" cy="2744640"/>
          </a:xfrm>
          <a:prstGeom prst="rect">
            <a:avLst/>
          </a:prstGeom>
          <a:ln>
            <a:noFill/>
          </a:ln>
        </p:spPr>
      </p:pic>
      <p:sp>
        <p:nvSpPr>
          <p:cNvPr id="273" name="CustomShape 1"/>
          <p:cNvSpPr/>
          <p:nvPr/>
        </p:nvSpPr>
        <p:spPr>
          <a:xfrm>
            <a:off x="2338200" y="3422160"/>
            <a:ext cx="5184000" cy="79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600" spc="-1" strike="noStrike">
                <a:solidFill>
                  <a:srgbClr val="980000"/>
                </a:solidFill>
                <a:latin typeface="Arial"/>
                <a:ea typeface="Arial"/>
              </a:rPr>
              <a:t>BY comparative analysis the model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600" spc="-1" strike="noStrike">
                <a:solidFill>
                  <a:srgbClr val="980000"/>
                </a:solidFill>
                <a:latin typeface="Arial"/>
                <a:ea typeface="Arial"/>
              </a:rPr>
              <a:t> </a:t>
            </a:r>
            <a:r>
              <a:rPr b="1" lang="en" sz="2300" spc="-1" strike="noStrike">
                <a:solidFill>
                  <a:srgbClr val="980000"/>
                </a:solidFill>
                <a:latin typeface="Arial"/>
                <a:ea typeface="Arial"/>
              </a:rPr>
              <a:t>Decision Tree Regressor</a:t>
            </a:r>
            <a:r>
              <a:rPr b="1" lang="en" sz="1600" spc="-1" strike="noStrike">
                <a:solidFill>
                  <a:srgbClr val="980000"/>
                </a:solidFill>
                <a:latin typeface="Arial"/>
                <a:ea typeface="Arial"/>
              </a:rPr>
              <a:t>  is Finalised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300" spc="-1" strike="noStrike">
                <a:solidFill>
                  <a:srgbClr val="980000"/>
                </a:solidFill>
                <a:latin typeface="Arial"/>
                <a:ea typeface="Arial"/>
              </a:rPr>
              <a:t>Decision Tree Regressor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5" name="Google Shape;220;p41" descr=""/>
          <p:cNvPicPr/>
          <p:nvPr/>
        </p:nvPicPr>
        <p:blipFill>
          <a:blip r:embed="rId2"/>
          <a:stretch/>
        </p:blipFill>
        <p:spPr>
          <a:xfrm>
            <a:off x="1965240" y="1017720"/>
            <a:ext cx="4601880" cy="3820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2580480" y="100800"/>
            <a:ext cx="4745880" cy="4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ffffff"/>
                </a:solidFill>
                <a:latin typeface="Lato"/>
                <a:ea typeface="Lato"/>
              </a:rPr>
              <a:t>Streamlit  Desktop View</a:t>
            </a:r>
            <a:endParaRPr b="0" lang="en-IN" sz="1700" spc="-1" strike="noStrike">
              <a:latin typeface="Arial"/>
            </a:endParaRPr>
          </a:p>
        </p:txBody>
      </p:sp>
      <p:pic>
        <p:nvPicPr>
          <p:cNvPr id="277" name="Google Shape;226;p42" descr=""/>
          <p:cNvPicPr/>
          <p:nvPr/>
        </p:nvPicPr>
        <p:blipFill>
          <a:blip r:embed="rId1"/>
          <a:stretch/>
        </p:blipFill>
        <p:spPr>
          <a:xfrm>
            <a:off x="152280" y="693720"/>
            <a:ext cx="8703360" cy="4296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2042640" y="122400"/>
            <a:ext cx="4745880" cy="56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ffffff"/>
                </a:solidFill>
                <a:latin typeface="Lato"/>
                <a:ea typeface="Lato"/>
              </a:rPr>
              <a:t>Streamlit  Mobile View</a:t>
            </a:r>
            <a:endParaRPr b="0" lang="en-IN" sz="1700" spc="-1" strike="noStrike">
              <a:latin typeface="Arial"/>
            </a:endParaRPr>
          </a:p>
        </p:txBody>
      </p:sp>
      <p:pic>
        <p:nvPicPr>
          <p:cNvPr id="279" name="Google Shape;232;p43" descr=""/>
          <p:cNvPicPr/>
          <p:nvPr/>
        </p:nvPicPr>
        <p:blipFill>
          <a:blip r:embed="rId1"/>
          <a:stretch/>
        </p:blipFill>
        <p:spPr>
          <a:xfrm>
            <a:off x="1384560" y="525240"/>
            <a:ext cx="2049840" cy="4263120"/>
          </a:xfrm>
          <a:prstGeom prst="rect">
            <a:avLst/>
          </a:prstGeom>
          <a:ln>
            <a:noFill/>
          </a:ln>
        </p:spPr>
      </p:pic>
      <p:pic>
        <p:nvPicPr>
          <p:cNvPr id="280" name="Google Shape;233;p43" descr=""/>
          <p:cNvPicPr/>
          <p:nvPr/>
        </p:nvPicPr>
        <p:blipFill>
          <a:blip r:embed="rId2"/>
          <a:stretch/>
        </p:blipFill>
        <p:spPr>
          <a:xfrm>
            <a:off x="4901040" y="583920"/>
            <a:ext cx="1993320" cy="4145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Presenting Our Idea: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TextShape 2"/>
          <p:cNvSpPr txBox="1"/>
          <p:nvPr/>
        </p:nvSpPr>
        <p:spPr>
          <a:xfrm>
            <a:off x="2466360" y="2032560"/>
            <a:ext cx="4635000" cy="2230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❏"/>
            </a:pP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 </a:t>
            </a:r>
            <a:r>
              <a:rPr b="1" lang="en" sz="1600" spc="-1" strike="noStrike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</a:rPr>
              <a:t>Our goal here is  to predict the “Chance of Admit” based on the different parameters that are provided in the dataset.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r>
              <a:rPr b="1" lang="en" sz="1800" spc="-1" strike="noStrike">
                <a:solidFill>
                  <a:srgbClr val="595959"/>
                </a:solidFill>
                <a:highlight>
                  <a:srgbClr val="ffffff"/>
                </a:highlight>
                <a:latin typeface="Arial"/>
                <a:ea typeface="Arial"/>
              </a:rPr>
              <a:t>                                                                        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Conclusions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30000"/>
              </a:lnSpc>
              <a:spcBef>
                <a:spcPts val="4501"/>
              </a:spcBef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218000"/>
              </a:lnSpc>
              <a:spcBef>
                <a:spcPts val="1400"/>
              </a:spcBef>
              <a:tabLst>
                <a:tab algn="l" pos="0"/>
              </a:tabLst>
            </a:pPr>
            <a:r>
              <a:rPr b="0" lang="en" sz="1600" spc="-1" strike="noStrike">
                <a:solidFill>
                  <a:srgbClr val="292929"/>
                </a:solidFill>
                <a:highlight>
                  <a:srgbClr val="ffff00"/>
                </a:highlight>
                <a:latin typeface="Georgia"/>
                <a:ea typeface="Georgia"/>
              </a:rPr>
              <a:t>                                                             </a:t>
            </a:r>
            <a:r>
              <a:rPr b="0" lang="en" sz="1600" spc="-1" strike="noStrike">
                <a:solidFill>
                  <a:srgbClr val="292929"/>
                </a:solidFill>
                <a:highlight>
                  <a:srgbClr val="ffff00"/>
                </a:highlight>
                <a:latin typeface="Georgia"/>
                <a:ea typeface="Georgia"/>
              </a:rPr>
              <a:t>As a quick summary, I used Decision Tree regression algorithm to predict the chance  for graduate admission. This could be of great help for students preparing for their higher studies.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9999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23360" y="370800"/>
            <a:ext cx="8520120" cy="5724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Table Of Contents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TextShape 2"/>
          <p:cNvSpPr txBox="1"/>
          <p:nvPr/>
        </p:nvSpPr>
        <p:spPr>
          <a:xfrm>
            <a:off x="2676960" y="1871640"/>
            <a:ext cx="2862720" cy="27342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➔"/>
            </a:pP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Introduction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➔"/>
            </a:pP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Dependencies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➔"/>
            </a:pP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Datasets-Import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➔"/>
            </a:pP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Feature Engineering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➔"/>
            </a:pP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Model Building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➔"/>
            </a:pP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Web app deployment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➔"/>
            </a:pP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Conclusion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INTRODUCTION: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</a:rPr>
              <a:t>We will achieve this goal by using </a:t>
            </a:r>
            <a:r>
              <a:rPr b="0" lang="en" sz="1600" spc="-1" strike="noStrike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</a:rPr>
              <a:t>the </a:t>
            </a:r>
            <a:r>
              <a:rPr b="1" lang="en" sz="1600" spc="-1" strike="noStrike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</a:rPr>
              <a:t>Various machine learning </a:t>
            </a:r>
            <a:r>
              <a:rPr b="1" lang="en" sz="1600" spc="-1" strike="noStrike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</a:rPr>
              <a:t>models</a:t>
            </a:r>
            <a:r>
              <a:rPr b="0" lang="en" sz="1600" spc="-1" strike="noStrike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</a:rPr>
              <a:t>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spcBef>
                <a:spcPts val="1599"/>
              </a:spcBef>
              <a:buClr>
                <a:srgbClr val="292929"/>
              </a:buClr>
              <a:buFont typeface="Georgia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</a:rPr>
              <a:t>To create the machine learning </a:t>
            </a:r>
            <a:r>
              <a:rPr b="0" lang="en" sz="1600" spc="-1" strike="noStrike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</a:rPr>
              <a:t>model we will use python.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292929"/>
              </a:buClr>
              <a:buFont typeface="Georgia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</a:rPr>
              <a:t>Both the variables are named as </a:t>
            </a:r>
            <a:r>
              <a:rPr b="0" lang="en" sz="1600" spc="-1" strike="noStrike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</a:rPr>
              <a:t>below: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spcBef>
                <a:spcPts val="1599"/>
              </a:spcBef>
              <a:buClr>
                <a:srgbClr val="292929"/>
              </a:buClr>
              <a:buFont typeface="Georgia"/>
              <a:buAutoNum type="arabicPeriod"/>
              <a:tabLst>
                <a:tab algn="l" pos="0"/>
              </a:tabLst>
            </a:pPr>
            <a:r>
              <a:rPr b="0" lang="en" sz="1600" spc="-1" strike="noStrike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</a:rPr>
              <a:t>y : Dependent variable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spcBef>
                <a:spcPts val="1599"/>
              </a:spcBef>
              <a:buClr>
                <a:srgbClr val="292929"/>
              </a:buClr>
              <a:buFont typeface="Georgia"/>
              <a:buAutoNum type="arabicPeriod"/>
              <a:tabLst>
                <a:tab algn="l" pos="0"/>
              </a:tabLst>
            </a:pPr>
            <a:r>
              <a:rPr b="0" lang="en" sz="1600" spc="-1" strike="noStrike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</a:rPr>
              <a:t>x : Independent variable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r>
              <a:rPr b="0" lang="en" sz="1600" spc="-1" strike="noStrike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</a:rPr>
              <a:t>  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7b7b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311760" y="432720"/>
            <a:ext cx="8520120" cy="572400"/>
          </a:xfrm>
          <a:prstGeom prst="rect">
            <a:avLst/>
          </a:prstGeom>
          <a:solidFill>
            <a:srgbClr val="a2c4c9"/>
          </a:solidFill>
          <a:ln w="9360">
            <a:solidFill>
              <a:srgbClr val="ff00ff"/>
            </a:solidFill>
            <a:round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Dependencies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TextShape 2"/>
          <p:cNvSpPr txBox="1"/>
          <p:nvPr/>
        </p:nvSpPr>
        <p:spPr>
          <a:xfrm>
            <a:off x="2255760" y="1152360"/>
            <a:ext cx="303624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749160" indent="-329760">
              <a:lnSpc>
                <a:spcPct val="218000"/>
              </a:lnSpc>
              <a:spcBef>
                <a:spcPts val="1400"/>
              </a:spcBef>
              <a:buClr>
                <a:srgbClr val="000000"/>
              </a:buClr>
              <a:buFont typeface="Georgia"/>
              <a:buAutoNum type="arabicPeriod"/>
            </a:pPr>
            <a:r>
              <a:rPr b="0" lang="en" sz="1600" spc="-1" strike="noStrike" u="sng">
                <a:solidFill>
                  <a:srgbClr val="0097a7"/>
                </a:solidFill>
                <a:highlight>
                  <a:srgbClr val="ffffff"/>
                </a:highlight>
                <a:uFillTx/>
                <a:latin typeface="Georgia"/>
                <a:ea typeface="Georgia"/>
                <a:hlinkClick r:id="rId1"/>
              </a:rPr>
              <a:t>scikit-learn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749160" indent="-329760">
              <a:lnSpc>
                <a:spcPct val="218000"/>
              </a:lnSpc>
              <a:buClr>
                <a:srgbClr val="000000"/>
              </a:buClr>
              <a:buFont typeface="Georgia"/>
              <a:buAutoNum type="arabicPeriod"/>
            </a:pPr>
            <a:r>
              <a:rPr b="0" lang="en" sz="1600" spc="-1" strike="noStrike" u="sng">
                <a:solidFill>
                  <a:srgbClr val="0097a7"/>
                </a:solidFill>
                <a:highlight>
                  <a:srgbClr val="ffffff"/>
                </a:highlight>
                <a:uFillTx/>
                <a:latin typeface="Georgia"/>
                <a:ea typeface="Georgia"/>
                <a:hlinkClick r:id="rId2"/>
              </a:rPr>
              <a:t>seaborn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749160" indent="-329760">
              <a:lnSpc>
                <a:spcPct val="218000"/>
              </a:lnSpc>
              <a:buClr>
                <a:srgbClr val="000000"/>
              </a:buClr>
              <a:buFont typeface="Georgia"/>
              <a:buAutoNum type="arabicPeriod"/>
            </a:pPr>
            <a:r>
              <a:rPr b="0" lang="en" sz="1600" spc="-1" strike="noStrike" u="sng">
                <a:solidFill>
                  <a:srgbClr val="0097a7"/>
                </a:solidFill>
                <a:highlight>
                  <a:srgbClr val="ffffff"/>
                </a:highlight>
                <a:uFillTx/>
                <a:latin typeface="Georgia"/>
                <a:ea typeface="Georgia"/>
                <a:hlinkClick r:id="rId3"/>
              </a:rPr>
              <a:t>numpy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749160" indent="-329760">
              <a:lnSpc>
                <a:spcPct val="218000"/>
              </a:lnSpc>
              <a:buClr>
                <a:srgbClr val="000000"/>
              </a:buClr>
              <a:buFont typeface="Georgia"/>
              <a:buAutoNum type="arabicPeriod"/>
            </a:pPr>
            <a:r>
              <a:rPr b="0" lang="en" sz="1600" spc="-1" strike="noStrike" u="sng">
                <a:solidFill>
                  <a:srgbClr val="0097a7"/>
                </a:solidFill>
                <a:highlight>
                  <a:srgbClr val="ffffff"/>
                </a:highlight>
                <a:uFillTx/>
                <a:latin typeface="Georgia"/>
                <a:ea typeface="Georgia"/>
                <a:hlinkClick r:id="rId4"/>
              </a:rPr>
              <a:t>pandas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749160" indent="-329760">
              <a:lnSpc>
                <a:spcPct val="218000"/>
              </a:lnSpc>
              <a:buClr>
                <a:srgbClr val="000000"/>
              </a:buClr>
              <a:buFont typeface="Georgia"/>
              <a:buAutoNum type="arabicPeriod"/>
            </a:pPr>
            <a:r>
              <a:rPr b="0" lang="en" sz="1600" spc="-1" strike="noStrike" u="sng">
                <a:solidFill>
                  <a:srgbClr val="0097a7"/>
                </a:solidFill>
                <a:highlight>
                  <a:srgbClr val="ffffff"/>
                </a:highlight>
                <a:uFillTx/>
                <a:latin typeface="Georgia"/>
                <a:ea typeface="Georgia"/>
                <a:hlinkClick r:id="rId5"/>
              </a:rPr>
              <a:t>Matplotlib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749160" indent="-329760">
              <a:lnSpc>
                <a:spcPct val="218000"/>
              </a:lnSpc>
              <a:buClr>
                <a:srgbClr val="000000"/>
              </a:buClr>
              <a:buFont typeface="Georgia"/>
              <a:buAutoNum type="arabicPeriod"/>
            </a:pPr>
            <a:r>
              <a:rPr b="0" lang="en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</a:rPr>
              <a:t>Pickle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749160" indent="-329760">
              <a:lnSpc>
                <a:spcPct val="218000"/>
              </a:lnSpc>
              <a:buClr>
                <a:srgbClr val="000000"/>
              </a:buClr>
              <a:buFont typeface="Georgia"/>
              <a:buAutoNum type="arabicPeriod"/>
            </a:pPr>
            <a:r>
              <a:rPr b="0" lang="en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</a:rPr>
              <a:t>Streamlit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218000"/>
              </a:lnSpc>
              <a:spcBef>
                <a:spcPts val="1701"/>
              </a:spcBef>
              <a:tabLst>
                <a:tab algn="l" pos="0"/>
              </a:tabLst>
            </a:pP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805680" y="753840"/>
            <a:ext cx="7336800" cy="52992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Datasets: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TextShape 2"/>
          <p:cNvSpPr txBox="1"/>
          <p:nvPr/>
        </p:nvSpPr>
        <p:spPr>
          <a:xfrm>
            <a:off x="1573560" y="1797120"/>
            <a:ext cx="5996520" cy="1771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n" sz="1600" spc="-1" strike="noStrike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</a:rPr>
              <a:t>                  </a:t>
            </a:r>
            <a:r>
              <a:rPr b="0" lang="en" sz="1600" spc="-1" strike="noStrike">
                <a:solidFill>
                  <a:srgbClr val="292929"/>
                </a:solidFill>
                <a:highlight>
                  <a:srgbClr val="00ffff"/>
                </a:highlight>
                <a:latin typeface="Georgia"/>
                <a:ea typeface="Georgia"/>
              </a:rPr>
              <a:t>The columns in the dataset are Serial Number, GRE score, TOEFL score, University Rating, SOP, LOR, CGPA, Research and Chance of Admit.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Heatmap: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</a:rPr>
              <a:t>   </a:t>
            </a:r>
            <a:r>
              <a:rPr b="1" lang="en" sz="1600" spc="-1" strike="noStrike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</a:rPr>
              <a:t>The heatmap is a way of representing the data in a 2-dimensional form. The data values are represented as colors in the graph. The goal of the heatmap is to provide a colored visual summary of information. 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600" spc="-1" strike="noStrike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</a:rPr>
              <a:t>Code: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600" spc="-1" strike="noStrike">
                <a:solidFill>
                  <a:srgbClr val="292929"/>
                </a:solidFill>
                <a:highlight>
                  <a:srgbClr val="00ffff"/>
                </a:highlight>
                <a:latin typeface="Georgia"/>
                <a:ea typeface="Georgia"/>
              </a:rPr>
              <a:t>f,ax=plt.subplots(figsize = (10,10))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600" spc="-1" strike="noStrike">
                <a:solidFill>
                  <a:srgbClr val="292929"/>
                </a:solidFill>
                <a:highlight>
                  <a:srgbClr val="00ffff"/>
                </a:highlight>
                <a:latin typeface="Georgia"/>
                <a:ea typeface="Georgia"/>
              </a:rPr>
              <a:t>sns.heatmap(df.corr(method="pearson"),annot=True,fmt ='.2g',square=True,cmap='coolwarm',cbar=False,ax=ax)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9999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311760" y="444960"/>
            <a:ext cx="8520120" cy="855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600" spc="-1" strike="noStrike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</a:rPr>
              <a:t>Output: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TextShape 2"/>
          <p:cNvSpPr txBox="1"/>
          <p:nvPr/>
        </p:nvSpPr>
        <p:spPr>
          <a:xfrm>
            <a:off x="311760" y="1499760"/>
            <a:ext cx="8520120" cy="3069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2" name="Google Shape;161;p32" descr="Image for post"/>
          <p:cNvPicPr/>
          <p:nvPr/>
        </p:nvPicPr>
        <p:blipFill>
          <a:blip r:embed="rId1"/>
          <a:stretch/>
        </p:blipFill>
        <p:spPr>
          <a:xfrm>
            <a:off x="152280" y="855000"/>
            <a:ext cx="8679600" cy="3713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7b7b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HEATMAP for Checking Null Value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4" name="Google Shape;167;p33" descr=""/>
          <p:cNvPicPr/>
          <p:nvPr/>
        </p:nvPicPr>
        <p:blipFill>
          <a:blip r:embed="rId1"/>
          <a:stretch/>
        </p:blipFill>
        <p:spPr>
          <a:xfrm>
            <a:off x="2144520" y="952560"/>
            <a:ext cx="4108320" cy="3701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LibreOffice/6.4.5.2$Linux_X86_64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2020-09-14T20:06:45Z</dcterms:modified>
  <cp:revision>1</cp:revision>
  <dc:subject/>
  <dc:title/>
</cp:coreProperties>
</file>