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 roundtripDataSignature="AMtx7mgA+TANmIZckeH3vzuTPbHCjY8g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30.07.2021</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sz="1150">
                <a:highlight>
                  <a:srgbClr val="F4F4F4"/>
                </a:highlight>
                <a:latin typeface="Times New Roman"/>
                <a:ea typeface="Times New Roman"/>
                <a:cs typeface="Times New Roman"/>
                <a:sym typeface="Times New Roman"/>
              </a:rPr>
              <a:t>SoliD</a:t>
            </a:r>
            <a:r>
              <a:rPr lang="en-US" sz="1150">
                <a:highlight>
                  <a:srgbClr val="F4F4F4"/>
                </a:highlight>
                <a:latin typeface="Times New Roman"/>
                <a:ea typeface="Times New Roman"/>
                <a:cs typeface="Times New Roman"/>
                <a:sym typeface="Times New Roman"/>
              </a:rPr>
              <a:t> is a new arm of a large global financial services firm targeting teens and millennials. The new platform and associated services are meant to appeal to the youth market by being low cost, having low barrier of entry, and super simple to use.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7" name="Google Shape;117;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30.07.2021</a:t>
            </a:r>
            <a:endParaRPr sz="1200">
              <a:solidFill>
                <a:schemeClr val="dk1"/>
              </a:solidFill>
              <a:latin typeface="Calibri"/>
              <a:ea typeface="Calibri"/>
              <a:cs typeface="Calibri"/>
              <a:sym typeface="Calibri"/>
            </a:endParaRPr>
          </a:p>
        </p:txBody>
      </p:sp>
      <p:sp>
        <p:nvSpPr>
          <p:cNvPr id="118" name="Google Shape;118;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1" name="Google Shape;121;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p:nvPr>
            <p:ph idx="2" type="pic"/>
          </p:nvPr>
        </p:nvSpPr>
        <p:spPr>
          <a:xfrm>
            <a:off x="1792288" y="612775"/>
            <a:ext cx="5486400" cy="4114800"/>
          </a:xfrm>
          <a:prstGeom prst="rect">
            <a:avLst/>
          </a:prstGeom>
          <a:noFill/>
          <a:ln>
            <a:noFill/>
          </a:ln>
        </p:spPr>
      </p:sp>
      <p:sp>
        <p:nvSpPr>
          <p:cNvPr id="68" name="Google Shape;68;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3" name="Google Shape;93;p1"/>
          <p:cNvGrpSpPr/>
          <p:nvPr/>
        </p:nvGrpSpPr>
        <p:grpSpPr>
          <a:xfrm>
            <a:off x="-146279" y="406153"/>
            <a:ext cx="2253799" cy="9474693"/>
            <a:chOff x="0" y="0"/>
            <a:chExt cx="3005065" cy="12632924"/>
          </a:xfrm>
        </p:grpSpPr>
        <p:pic>
          <p:nvPicPr>
            <p:cNvPr id="94" name="Google Shape;94;p1"/>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95" name="Google Shape;95;p1"/>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96" name="Google Shape;96;p1"/>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97" name="Google Shape;97;p1"/>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grpSp>
      <p:grpSp>
        <p:nvGrpSpPr>
          <p:cNvPr id="98" name="Google Shape;98;p1"/>
          <p:cNvGrpSpPr/>
          <p:nvPr/>
        </p:nvGrpSpPr>
        <p:grpSpPr>
          <a:xfrm>
            <a:off x="1298688" y="1348561"/>
            <a:ext cx="3554343" cy="3413097"/>
            <a:chOff x="0" y="-1"/>
            <a:chExt cx="4739124" cy="4550798"/>
          </a:xfrm>
        </p:grpSpPr>
        <p:sp>
          <p:nvSpPr>
            <p:cNvPr id="99" name="Google Shape;99;p1"/>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0" name="Google Shape;100;p1"/>
            <p:cNvPicPr preferRelativeResize="0"/>
            <p:nvPr/>
          </p:nvPicPr>
          <p:blipFill rotWithShape="1">
            <a:blip r:embed="rId4">
              <a:alphaModFix/>
            </a:blip>
            <a:srcRect b="320" l="0" r="0" t="0"/>
            <a:stretch/>
          </p:blipFill>
          <p:spPr>
            <a:xfrm rot="-5115457">
              <a:off x="686267" y="150511"/>
              <a:ext cx="3894400" cy="3902702"/>
            </a:xfrm>
            <a:prstGeom prst="rect">
              <a:avLst/>
            </a:prstGeom>
            <a:noFill/>
            <a:ln>
              <a:noFill/>
            </a:ln>
          </p:spPr>
        </p:pic>
      </p:grpSp>
      <p:grpSp>
        <p:nvGrpSpPr>
          <p:cNvPr id="101" name="Google Shape;101;p1"/>
          <p:cNvGrpSpPr/>
          <p:nvPr/>
        </p:nvGrpSpPr>
        <p:grpSpPr>
          <a:xfrm>
            <a:off x="16154400" y="-1047638"/>
            <a:ext cx="3545508" cy="3370302"/>
            <a:chOff x="0" y="0"/>
            <a:chExt cx="4727344" cy="4493736"/>
          </a:xfrm>
        </p:grpSpPr>
        <p:sp>
          <p:nvSpPr>
            <p:cNvPr id="102" name="Google Shape;102;p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
            <p:cNvPicPr preferRelativeResize="0"/>
            <p:nvPr/>
          </p:nvPicPr>
          <p:blipFill rotWithShape="1">
            <a:blip r:embed="rId5">
              <a:alphaModFix/>
            </a:blip>
            <a:srcRect b="320" l="0" r="0" t="0"/>
            <a:stretch/>
          </p:blipFill>
          <p:spPr>
            <a:xfrm>
              <a:off x="0" y="0"/>
              <a:ext cx="4083272" cy="4091977"/>
            </a:xfrm>
            <a:prstGeom prst="rect">
              <a:avLst/>
            </a:prstGeom>
            <a:noFill/>
            <a:ln>
              <a:noFill/>
            </a:ln>
          </p:spPr>
        </p:pic>
      </p:grpSp>
      <p:sp>
        <p:nvSpPr>
          <p:cNvPr id="104" name="Google Shape;104;p1"/>
          <p:cNvSpPr txBox="1"/>
          <p:nvPr/>
        </p:nvSpPr>
        <p:spPr>
          <a:xfrm>
            <a:off x="4866887" y="2266994"/>
            <a:ext cx="4636129" cy="1091389"/>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6000">
                <a:solidFill>
                  <a:schemeClr val="lt1"/>
                </a:solidFill>
                <a:latin typeface="Arial"/>
                <a:ea typeface="Arial"/>
                <a:cs typeface="Arial"/>
                <a:sym typeface="Arial"/>
              </a:rPr>
              <a:t>Day 48 of 60</a:t>
            </a:r>
            <a:endParaRPr/>
          </a:p>
        </p:txBody>
      </p:sp>
      <p:grpSp>
        <p:nvGrpSpPr>
          <p:cNvPr id="105" name="Google Shape;105;p1"/>
          <p:cNvGrpSpPr/>
          <p:nvPr/>
        </p:nvGrpSpPr>
        <p:grpSpPr>
          <a:xfrm>
            <a:off x="1298688" y="5819139"/>
            <a:ext cx="3554343" cy="3413099"/>
            <a:chOff x="0" y="-1"/>
            <a:chExt cx="4739124" cy="4550798"/>
          </a:xfrm>
        </p:grpSpPr>
        <p:sp>
          <p:nvSpPr>
            <p:cNvPr id="106" name="Google Shape;106;p1"/>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 name="Google Shape;107;p1"/>
            <p:cNvPicPr preferRelativeResize="0"/>
            <p:nvPr/>
          </p:nvPicPr>
          <p:blipFill rotWithShape="1">
            <a:blip r:embed="rId6">
              <a:alphaModFix/>
            </a:blip>
            <a:srcRect b="320" l="0" r="0" t="0"/>
            <a:stretch/>
          </p:blipFill>
          <p:spPr>
            <a:xfrm rot="-5115457">
              <a:off x="686267" y="150511"/>
              <a:ext cx="3894400" cy="3902702"/>
            </a:xfrm>
            <a:prstGeom prst="rect">
              <a:avLst/>
            </a:prstGeom>
            <a:noFill/>
            <a:ln>
              <a:noFill/>
            </a:ln>
          </p:spPr>
        </p:pic>
      </p:grpSp>
      <p:sp>
        <p:nvSpPr>
          <p:cNvPr id="108" name="Google Shape;108;p1"/>
          <p:cNvSpPr txBox="1"/>
          <p:nvPr/>
        </p:nvSpPr>
        <p:spPr>
          <a:xfrm>
            <a:off x="4933611" y="6388331"/>
            <a:ext cx="4988724" cy="207345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4800">
                <a:solidFill>
                  <a:schemeClr val="lt1"/>
                </a:solidFill>
                <a:latin typeface="Arial"/>
                <a:ea typeface="Arial"/>
                <a:cs typeface="Arial"/>
                <a:sym typeface="Arial"/>
              </a:rPr>
              <a:t>FFIC Approvals on time</a:t>
            </a:r>
            <a:endParaRPr/>
          </a:p>
        </p:txBody>
      </p:sp>
      <p:sp>
        <p:nvSpPr>
          <p:cNvPr id="109" name="Google Shape;109;p1"/>
          <p:cNvSpPr txBox="1"/>
          <p:nvPr/>
        </p:nvSpPr>
        <p:spPr>
          <a:xfrm>
            <a:off x="2361974" y="413466"/>
            <a:ext cx="15327300" cy="677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400">
                <a:solidFill>
                  <a:schemeClr val="lt1"/>
                </a:solidFill>
                <a:latin typeface="Arial"/>
                <a:ea typeface="Arial"/>
                <a:cs typeface="Arial"/>
                <a:sym typeface="Arial"/>
              </a:rPr>
              <a:t>Project Update Dashboard – </a:t>
            </a:r>
            <a:r>
              <a:rPr b="1" lang="en-US" sz="4400">
                <a:solidFill>
                  <a:schemeClr val="dk1"/>
                </a:solidFill>
                <a:latin typeface="Arial"/>
                <a:ea typeface="Arial"/>
                <a:cs typeface="Arial"/>
                <a:sym typeface="Arial"/>
              </a:rPr>
              <a:t>Government Approvals</a:t>
            </a:r>
            <a:endParaRPr/>
          </a:p>
        </p:txBody>
      </p:sp>
      <p:sp>
        <p:nvSpPr>
          <p:cNvPr id="110" name="Google Shape;110;p1"/>
          <p:cNvSpPr txBox="1"/>
          <p:nvPr/>
        </p:nvSpPr>
        <p:spPr>
          <a:xfrm>
            <a:off x="10110761" y="1947377"/>
            <a:ext cx="7014000" cy="831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Objective</a:t>
            </a:r>
            <a:r>
              <a:rPr lang="en-US" sz="2400">
                <a:solidFill>
                  <a:schemeClr val="dk1"/>
                </a:solidFill>
                <a:latin typeface="Arial"/>
                <a:ea typeface="Arial"/>
                <a:cs typeface="Arial"/>
                <a:sym typeface="Arial"/>
              </a:rPr>
              <a:t>: To secure various government approvals f</a:t>
            </a:r>
            <a:r>
              <a:rPr lang="en-US" sz="2400">
                <a:solidFill>
                  <a:schemeClr val="dk1"/>
                </a:solidFill>
              </a:rPr>
              <a:t>rom various authorities</a:t>
            </a:r>
            <a:endParaRPr/>
          </a:p>
        </p:txBody>
      </p:sp>
      <p:sp>
        <p:nvSpPr>
          <p:cNvPr id="111" name="Google Shape;111;p1"/>
          <p:cNvSpPr txBox="1"/>
          <p:nvPr/>
        </p:nvSpPr>
        <p:spPr>
          <a:xfrm>
            <a:off x="10110761" y="2819203"/>
            <a:ext cx="7014000" cy="831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Time</a:t>
            </a:r>
            <a:r>
              <a:rPr lang="en-US" sz="2400">
                <a:solidFill>
                  <a:schemeClr val="dk1"/>
                </a:solidFill>
                <a:latin typeface="Arial"/>
                <a:ea typeface="Arial"/>
                <a:cs typeface="Arial"/>
                <a:sym typeface="Arial"/>
              </a:rPr>
              <a:t>: 60 business days </a:t>
            </a:r>
            <a:r>
              <a:rPr lang="en-US" sz="2400">
                <a:solidFill>
                  <a:schemeClr val="dk1"/>
                </a:solidFill>
              </a:rPr>
              <a:t>starting from April 1st</a:t>
            </a:r>
            <a:endParaRPr/>
          </a:p>
        </p:txBody>
      </p:sp>
      <p:sp>
        <p:nvSpPr>
          <p:cNvPr id="112" name="Google Shape;112;p1"/>
          <p:cNvSpPr txBox="1"/>
          <p:nvPr/>
        </p:nvSpPr>
        <p:spPr>
          <a:xfrm>
            <a:off x="10110761" y="6576683"/>
            <a:ext cx="7014000" cy="2308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Risks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Resource </a:t>
            </a:r>
            <a:r>
              <a:rPr lang="en-US" sz="2400">
                <a:solidFill>
                  <a:schemeClr val="dk1"/>
                </a:solidFill>
              </a:rPr>
              <a:t>unavailability</a:t>
            </a:r>
            <a:r>
              <a:rPr lang="en-US" sz="2400">
                <a:solidFill>
                  <a:schemeClr val="dk1"/>
                </a:solidFill>
              </a:rPr>
              <a:t> next week may cause delays if alternate </a:t>
            </a:r>
            <a:r>
              <a:rPr lang="en-US" sz="2400">
                <a:solidFill>
                  <a:schemeClr val="dk1"/>
                </a:solidFill>
              </a:rPr>
              <a:t>resource</a:t>
            </a:r>
            <a:r>
              <a:rPr lang="en-US" sz="2400">
                <a:solidFill>
                  <a:schemeClr val="dk1"/>
                </a:solidFill>
              </a:rPr>
              <a:t> is not made available</a:t>
            </a:r>
            <a:endParaRPr sz="2400">
              <a:solidFill>
                <a:schemeClr val="dk1"/>
              </a:solidFill>
            </a:endParaRPr>
          </a:p>
          <a:p>
            <a:pPr indent="-381000" lvl="1" marL="914400" marR="0" rtl="0" algn="l">
              <a:spcBef>
                <a:spcPts val="0"/>
              </a:spcBef>
              <a:spcAft>
                <a:spcPts val="0"/>
              </a:spcAft>
              <a:buClr>
                <a:schemeClr val="dk1"/>
              </a:buClr>
              <a:buSzPts val="2400"/>
              <a:buChar char="○"/>
            </a:pPr>
            <a:r>
              <a:rPr lang="en-US" sz="2400">
                <a:solidFill>
                  <a:schemeClr val="dk1"/>
                </a:solidFill>
              </a:rPr>
              <a:t>Budget is exhausted by $6200 More finances may be needed next week</a:t>
            </a:r>
            <a:endParaRPr b="0" i="0" sz="2400" u="none" cap="none" strike="noStrike">
              <a:solidFill>
                <a:schemeClr val="dk1"/>
              </a:solidFill>
              <a:latin typeface="Arial"/>
              <a:ea typeface="Arial"/>
              <a:cs typeface="Arial"/>
              <a:sym typeface="Arial"/>
            </a:endParaRPr>
          </a:p>
        </p:txBody>
      </p:sp>
      <p:sp>
        <p:nvSpPr>
          <p:cNvPr id="113" name="Google Shape;113;p1"/>
          <p:cNvSpPr txBox="1"/>
          <p:nvPr/>
        </p:nvSpPr>
        <p:spPr>
          <a:xfrm>
            <a:off x="10110761" y="3609000"/>
            <a:ext cx="7014000" cy="3047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Updates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FFIC approvals are on time as per the plan</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Approved documents heading to verification office for sign off</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5 of 8 tasks assigned to this week were completed</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3 tasks from this week and 4 tasks remaining are to be completed next week</a:t>
            </a:r>
            <a:r>
              <a:rPr lang="en-US" sz="2400">
                <a:solidFill>
                  <a:schemeClr val="dk1"/>
                </a:solidFill>
                <a:latin typeface="Arial"/>
                <a:ea typeface="Arial"/>
                <a:cs typeface="Arial"/>
                <a:sym typeface="Arial"/>
              </a:rPr>
              <a:t> </a:t>
            </a:r>
            <a:endParaRPr/>
          </a:p>
        </p:txBody>
      </p:sp>
      <p:sp>
        <p:nvSpPr>
          <p:cNvPr id="114" name="Google Shape;114;p1"/>
          <p:cNvSpPr txBox="1"/>
          <p:nvPr/>
        </p:nvSpPr>
        <p:spPr>
          <a:xfrm>
            <a:off x="10110761" y="8724900"/>
            <a:ext cx="7014000" cy="1569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Next Steps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Seek alternative </a:t>
            </a:r>
            <a:r>
              <a:rPr lang="en-US" sz="2400">
                <a:solidFill>
                  <a:schemeClr val="dk1"/>
                </a:solidFill>
              </a:rPr>
              <a:t>resource</a:t>
            </a:r>
            <a:r>
              <a:rPr lang="en-US" sz="2400">
                <a:solidFill>
                  <a:schemeClr val="dk1"/>
                </a:solidFill>
              </a:rPr>
              <a:t> for next week</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Complete 7 tasks by next week</a:t>
            </a:r>
            <a:r>
              <a:rPr lang="en-US" sz="2400">
                <a:solidFill>
                  <a:schemeClr val="dk1"/>
                </a:solidFill>
                <a:latin typeface="Arial"/>
                <a:ea typeface="Arial"/>
                <a:cs typeface="Arial"/>
                <a:sym typeface="Arial"/>
              </a:rPr>
              <a:t> </a:t>
            </a:r>
            <a:endParaRPr/>
          </a:p>
          <a:p>
            <a:pPr indent="-133350" lvl="1" marL="7429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4" name="Google Shape;124;p2"/>
          <p:cNvGrpSpPr/>
          <p:nvPr/>
        </p:nvGrpSpPr>
        <p:grpSpPr>
          <a:xfrm>
            <a:off x="-146279" y="406153"/>
            <a:ext cx="2253799" cy="9474693"/>
            <a:chOff x="0" y="0"/>
            <a:chExt cx="3005065" cy="12632924"/>
          </a:xfrm>
        </p:grpSpPr>
        <p:pic>
          <p:nvPicPr>
            <p:cNvPr id="125" name="Google Shape;125;p2"/>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26" name="Google Shape;126;p2"/>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27" name="Google Shape;127;p2"/>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28" name="Google Shape;128;p2"/>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grpSp>
      <p:grpSp>
        <p:nvGrpSpPr>
          <p:cNvPr id="129" name="Google Shape;129;p2"/>
          <p:cNvGrpSpPr/>
          <p:nvPr/>
        </p:nvGrpSpPr>
        <p:grpSpPr>
          <a:xfrm>
            <a:off x="1298688" y="1348561"/>
            <a:ext cx="3554343" cy="3413097"/>
            <a:chOff x="0" y="-1"/>
            <a:chExt cx="4739124" cy="4550798"/>
          </a:xfrm>
        </p:grpSpPr>
        <p:sp>
          <p:nvSpPr>
            <p:cNvPr id="130" name="Google Shape;130;p2"/>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 name="Google Shape;131;p2"/>
            <p:cNvPicPr preferRelativeResize="0"/>
            <p:nvPr/>
          </p:nvPicPr>
          <p:blipFill rotWithShape="1">
            <a:blip r:embed="rId4">
              <a:alphaModFix/>
            </a:blip>
            <a:srcRect b="320" l="0" r="0" t="0"/>
            <a:stretch/>
          </p:blipFill>
          <p:spPr>
            <a:xfrm rot="-5115457">
              <a:off x="686267" y="150511"/>
              <a:ext cx="3894400" cy="3902702"/>
            </a:xfrm>
            <a:prstGeom prst="rect">
              <a:avLst/>
            </a:prstGeom>
            <a:noFill/>
            <a:ln>
              <a:noFill/>
            </a:ln>
          </p:spPr>
        </p:pic>
      </p:grpSp>
      <p:grpSp>
        <p:nvGrpSpPr>
          <p:cNvPr id="132" name="Google Shape;132;p2"/>
          <p:cNvGrpSpPr/>
          <p:nvPr/>
        </p:nvGrpSpPr>
        <p:grpSpPr>
          <a:xfrm>
            <a:off x="16154400" y="-1007427"/>
            <a:ext cx="3545508" cy="3370302"/>
            <a:chOff x="0" y="0"/>
            <a:chExt cx="4727344" cy="4493736"/>
          </a:xfrm>
        </p:grpSpPr>
        <p:sp>
          <p:nvSpPr>
            <p:cNvPr id="133" name="Google Shape;133;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
            <p:cNvPicPr preferRelativeResize="0"/>
            <p:nvPr/>
          </p:nvPicPr>
          <p:blipFill rotWithShape="1">
            <a:blip r:embed="rId5">
              <a:alphaModFix/>
            </a:blip>
            <a:srcRect b="320" l="0" r="0" t="0"/>
            <a:stretch/>
          </p:blipFill>
          <p:spPr>
            <a:xfrm>
              <a:off x="0" y="0"/>
              <a:ext cx="4083272" cy="4091977"/>
            </a:xfrm>
            <a:prstGeom prst="rect">
              <a:avLst/>
            </a:prstGeom>
            <a:noFill/>
            <a:ln>
              <a:noFill/>
            </a:ln>
          </p:spPr>
        </p:pic>
      </p:grpSp>
      <p:sp>
        <p:nvSpPr>
          <p:cNvPr id="135" name="Google Shape;135;p2"/>
          <p:cNvSpPr txBox="1"/>
          <p:nvPr/>
        </p:nvSpPr>
        <p:spPr>
          <a:xfrm>
            <a:off x="4866887" y="2266994"/>
            <a:ext cx="4636129" cy="1091389"/>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6000">
                <a:solidFill>
                  <a:schemeClr val="lt1"/>
                </a:solidFill>
                <a:latin typeface="Arial"/>
                <a:ea typeface="Arial"/>
                <a:cs typeface="Arial"/>
                <a:sym typeface="Arial"/>
              </a:rPr>
              <a:t>Iteration 4</a:t>
            </a:r>
            <a:endParaRPr/>
          </a:p>
        </p:txBody>
      </p:sp>
      <p:grpSp>
        <p:nvGrpSpPr>
          <p:cNvPr id="136" name="Google Shape;136;p2"/>
          <p:cNvGrpSpPr/>
          <p:nvPr/>
        </p:nvGrpSpPr>
        <p:grpSpPr>
          <a:xfrm>
            <a:off x="1298688" y="5819139"/>
            <a:ext cx="3554343" cy="3413097"/>
            <a:chOff x="0" y="-1"/>
            <a:chExt cx="4739124" cy="4550798"/>
          </a:xfrm>
        </p:grpSpPr>
        <p:sp>
          <p:nvSpPr>
            <p:cNvPr id="137" name="Google Shape;137;p2"/>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2"/>
            <p:cNvPicPr preferRelativeResize="0"/>
            <p:nvPr/>
          </p:nvPicPr>
          <p:blipFill rotWithShape="1">
            <a:blip r:embed="rId6">
              <a:alphaModFix/>
            </a:blip>
            <a:srcRect b="320" l="0" r="0" t="0"/>
            <a:stretch/>
          </p:blipFill>
          <p:spPr>
            <a:xfrm rot="-5115457">
              <a:off x="686267" y="150511"/>
              <a:ext cx="3894400" cy="3902702"/>
            </a:xfrm>
            <a:prstGeom prst="rect">
              <a:avLst/>
            </a:prstGeom>
            <a:noFill/>
            <a:ln>
              <a:noFill/>
            </a:ln>
          </p:spPr>
        </p:pic>
      </p:grpSp>
      <p:sp>
        <p:nvSpPr>
          <p:cNvPr id="139" name="Google Shape;139;p2"/>
          <p:cNvSpPr txBox="1"/>
          <p:nvPr/>
        </p:nvSpPr>
        <p:spPr>
          <a:xfrm>
            <a:off x="4866887" y="5830569"/>
            <a:ext cx="4988724" cy="318144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4800">
                <a:solidFill>
                  <a:schemeClr val="lt1"/>
                </a:solidFill>
                <a:latin typeface="Arial"/>
                <a:ea typeface="Arial"/>
                <a:cs typeface="Arial"/>
                <a:sym typeface="Arial"/>
              </a:rPr>
              <a:t>Next Product Release: Tomorrow</a:t>
            </a:r>
            <a:endParaRPr/>
          </a:p>
        </p:txBody>
      </p:sp>
      <p:sp>
        <p:nvSpPr>
          <p:cNvPr id="140" name="Google Shape;140;p2"/>
          <p:cNvSpPr txBox="1"/>
          <p:nvPr/>
        </p:nvSpPr>
        <p:spPr>
          <a:xfrm>
            <a:off x="2759088" y="498894"/>
            <a:ext cx="15327423" cy="6771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400">
                <a:solidFill>
                  <a:schemeClr val="lt1"/>
                </a:solidFill>
                <a:latin typeface="Arial"/>
                <a:ea typeface="Arial"/>
                <a:cs typeface="Arial"/>
                <a:sym typeface="Arial"/>
              </a:rPr>
              <a:t>Project Update Dashboard – </a:t>
            </a:r>
            <a:r>
              <a:rPr b="1" lang="en-US" sz="4400">
                <a:solidFill>
                  <a:schemeClr val="dk1"/>
                </a:solidFill>
                <a:latin typeface="Arial"/>
                <a:ea typeface="Arial"/>
                <a:cs typeface="Arial"/>
                <a:sym typeface="Arial"/>
              </a:rPr>
              <a:t>Mobile App</a:t>
            </a:r>
            <a:endParaRPr/>
          </a:p>
        </p:txBody>
      </p:sp>
      <p:sp>
        <p:nvSpPr>
          <p:cNvPr id="141" name="Google Shape;141;p2"/>
          <p:cNvSpPr txBox="1"/>
          <p:nvPr/>
        </p:nvSpPr>
        <p:spPr>
          <a:xfrm>
            <a:off x="10200291" y="1975270"/>
            <a:ext cx="7014000" cy="831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Objective</a:t>
            </a:r>
            <a:r>
              <a:rPr lang="en-US" sz="2400">
                <a:solidFill>
                  <a:schemeClr val="dk1"/>
                </a:solidFill>
                <a:latin typeface="Arial"/>
                <a:ea typeface="Arial"/>
                <a:cs typeface="Arial"/>
                <a:sym typeface="Arial"/>
              </a:rPr>
              <a:t>: To </a:t>
            </a:r>
            <a:r>
              <a:rPr lang="en-US" sz="2400">
                <a:solidFill>
                  <a:schemeClr val="dk1"/>
                </a:solidFill>
              </a:rPr>
              <a:t>develop</a:t>
            </a:r>
            <a:r>
              <a:rPr lang="en-US" sz="2400">
                <a:solidFill>
                  <a:schemeClr val="dk1"/>
                </a:solidFill>
                <a:latin typeface="Arial"/>
                <a:ea typeface="Arial"/>
                <a:cs typeface="Arial"/>
                <a:sym typeface="Arial"/>
              </a:rPr>
              <a:t> a mobile app for potential and </a:t>
            </a:r>
            <a:r>
              <a:rPr lang="en-US" sz="2400">
                <a:solidFill>
                  <a:schemeClr val="dk1"/>
                </a:solidFill>
              </a:rPr>
              <a:t>existing</a:t>
            </a:r>
            <a:r>
              <a:rPr lang="en-US" sz="2400">
                <a:solidFill>
                  <a:schemeClr val="dk1"/>
                </a:solidFill>
              </a:rPr>
              <a:t> customers of SoliD</a:t>
            </a:r>
            <a:endParaRPr/>
          </a:p>
        </p:txBody>
      </p:sp>
      <p:sp>
        <p:nvSpPr>
          <p:cNvPr id="142" name="Google Shape;142;p2"/>
          <p:cNvSpPr txBox="1"/>
          <p:nvPr/>
        </p:nvSpPr>
        <p:spPr>
          <a:xfrm>
            <a:off x="10200291" y="2793737"/>
            <a:ext cx="7014000" cy="1569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Time</a:t>
            </a:r>
            <a:r>
              <a:rPr lang="en-US" sz="2400">
                <a:solidFill>
                  <a:schemeClr val="dk1"/>
                </a:solidFill>
                <a:latin typeface="Arial"/>
                <a:ea typeface="Arial"/>
                <a:cs typeface="Arial"/>
                <a:sym typeface="Arial"/>
              </a:rPr>
              <a:t>: </a:t>
            </a:r>
            <a:r>
              <a:rPr lang="en-US" sz="2400">
                <a:solidFill>
                  <a:schemeClr val="dk1"/>
                </a:solidFill>
              </a:rPr>
              <a:t>Iteration 4 is completed and is bound to release tomorrow as per the plan. Iteration 5 will start after the user feedback from beta users </a:t>
            </a:r>
            <a:endParaRPr/>
          </a:p>
        </p:txBody>
      </p:sp>
      <p:sp>
        <p:nvSpPr>
          <p:cNvPr id="143" name="Google Shape;143;p2"/>
          <p:cNvSpPr txBox="1"/>
          <p:nvPr/>
        </p:nvSpPr>
        <p:spPr>
          <a:xfrm>
            <a:off x="10200291" y="4212382"/>
            <a:ext cx="7014000" cy="1939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Updates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Bugs and issues are fixed from last release</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Positive feedback from beta users</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with product owner’s approval, iteration 4 will go live tomorrow</a:t>
            </a:r>
            <a:r>
              <a:rPr lang="en-US" sz="2400">
                <a:solidFill>
                  <a:schemeClr val="dk1"/>
                </a:solidFill>
                <a:latin typeface="Arial"/>
                <a:ea typeface="Arial"/>
                <a:cs typeface="Arial"/>
                <a:sym typeface="Arial"/>
              </a:rPr>
              <a:t> </a:t>
            </a:r>
            <a:endParaRPr/>
          </a:p>
        </p:txBody>
      </p:sp>
      <p:sp>
        <p:nvSpPr>
          <p:cNvPr id="144" name="Google Shape;144;p2"/>
          <p:cNvSpPr txBox="1"/>
          <p:nvPr/>
        </p:nvSpPr>
        <p:spPr>
          <a:xfrm>
            <a:off x="10200291" y="6144676"/>
            <a:ext cx="70140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Risks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No known risks by the end of iteration 4 completion</a:t>
            </a:r>
            <a:r>
              <a:rPr lang="en-US" sz="2400">
                <a:solidFill>
                  <a:schemeClr val="dk1"/>
                </a:solidFill>
                <a:latin typeface="Arial"/>
                <a:ea typeface="Arial"/>
                <a:cs typeface="Arial"/>
                <a:sym typeface="Arial"/>
              </a:rPr>
              <a:t> </a:t>
            </a:r>
            <a:endParaRPr/>
          </a:p>
        </p:txBody>
      </p:sp>
      <p:sp>
        <p:nvSpPr>
          <p:cNvPr id="145" name="Google Shape;145;p2"/>
          <p:cNvSpPr txBox="1"/>
          <p:nvPr/>
        </p:nvSpPr>
        <p:spPr>
          <a:xfrm>
            <a:off x="10200291" y="7300631"/>
            <a:ext cx="7014000" cy="3047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Project Next Steps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Iteration 5 starts day after the release of iteration 4</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Beta users to try out the iteration 4 </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Extension of product to regular user base</a:t>
            </a:r>
            <a:endParaRPr sz="2400">
              <a:solidFill>
                <a:schemeClr val="dk1"/>
              </a:solidFill>
            </a:endParaRPr>
          </a:p>
          <a:p>
            <a:pPr indent="-381000" lvl="1" marL="914400" marR="0" rtl="0" algn="l">
              <a:spcBef>
                <a:spcPts val="0"/>
              </a:spcBef>
              <a:spcAft>
                <a:spcPts val="0"/>
              </a:spcAft>
              <a:buClr>
                <a:schemeClr val="dk1"/>
              </a:buClr>
              <a:buSzPts val="2400"/>
              <a:buFont typeface="Arial"/>
              <a:buChar char="○"/>
            </a:pPr>
            <a:r>
              <a:rPr lang="en-US" sz="2400">
                <a:solidFill>
                  <a:schemeClr val="dk1"/>
                </a:solidFill>
              </a:rPr>
              <a:t>Keep monitoring the bug reports by beta users for iteration 4 till the release of iteration 5</a:t>
            </a:r>
            <a:r>
              <a:rPr lang="en-US" sz="2400">
                <a:solidFill>
                  <a:schemeClr val="dk1"/>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Kevin Dang</dc:creator>
</cp:coreProperties>
</file>