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94660" autoAdjust="0"/>
  </p:normalViewPr>
  <p:slideViewPr>
    <p:cSldViewPr snapToGrid="0">
      <p:cViewPr varScale="1">
        <p:scale>
          <a:sx n="96" d="100"/>
          <a:sy n="96" d="100"/>
        </p:scale>
        <p:origin x="-102" y="-2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05/09/2023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05/09/2023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05/09/2023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05/09/2023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cirp.org/journal/paperinformation.aspx?paperid=116228" TargetMode="External"/><Relationship Id="rId2" Type="http://schemas.openxmlformats.org/officeDocument/2006/relationships/hyperlink" Target="https://www.jstor.org/stable/256741" TargetMode="External"/><Relationship Id="rId1" Type="http://schemas.openxmlformats.org/officeDocument/2006/relationships/slideLayout" Target="../slideLayouts/slideLayout2.xml"/><Relationship Id="rId5" Type="http://schemas.openxmlformats.org/officeDocument/2006/relationships/hyperlink" Target="https://www.scirp.org/reference/referencespapers.aspx?referenceid=3204291" TargetMode="External"/><Relationship Id="rId4" Type="http://schemas.openxmlformats.org/officeDocument/2006/relationships/hyperlink" Target="https://www.mheducation.com/highered/product/staffing-organizations-judge-kammeyer-mueller/M9781260703054.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2249" y="384943"/>
            <a:ext cx="9144000" cy="1797818"/>
          </a:xfrm>
        </p:spPr>
        <p:txBody>
          <a:bodyPr>
            <a:normAutofit/>
          </a:bodyPr>
          <a:lstStyle/>
          <a:p>
            <a:r>
              <a:rPr lang="en-US" sz="4000" b="1" dirty="0"/>
              <a:t>Human Resource Business Project using Data Analytics</a:t>
            </a:r>
            <a:br>
              <a:rPr lang="en-US" sz="4000" b="1" dirty="0"/>
            </a:br>
            <a:endParaRPr lang="en-GB" sz="4000" dirty="0"/>
          </a:p>
        </p:txBody>
      </p:sp>
      <p:sp>
        <p:nvSpPr>
          <p:cNvPr id="4" name="TextBox 3"/>
          <p:cNvSpPr txBox="1"/>
          <p:nvPr/>
        </p:nvSpPr>
        <p:spPr>
          <a:xfrm>
            <a:off x="619432" y="2182761"/>
            <a:ext cx="11572568" cy="4247317"/>
          </a:xfrm>
          <a:prstGeom prst="rect">
            <a:avLst/>
          </a:prstGeom>
          <a:noFill/>
        </p:spPr>
        <p:txBody>
          <a:bodyPr wrap="square" rtlCol="0">
            <a:spAutoFit/>
          </a:bodyPr>
          <a:lstStyle/>
          <a:p>
            <a:pPr algn="ctr"/>
            <a:r>
              <a:rPr lang="en-GB" b="1" dirty="0"/>
              <a:t>Presented by,</a:t>
            </a:r>
          </a:p>
          <a:p>
            <a:pPr algn="ctr"/>
            <a:endParaRPr lang="en-GB" b="1" dirty="0"/>
          </a:p>
          <a:p>
            <a:pPr algn="ctr"/>
            <a:r>
              <a:rPr lang="en-GB" b="1" dirty="0" err="1" smtClean="0"/>
              <a:t>Amogh</a:t>
            </a:r>
            <a:r>
              <a:rPr lang="en-GB" b="1" dirty="0" smtClean="0"/>
              <a:t> Sridhar.</a:t>
            </a:r>
            <a:endParaRPr lang="en-GB" b="1" dirty="0"/>
          </a:p>
          <a:p>
            <a:pPr algn="ctr"/>
            <a:endParaRPr lang="en-GB" b="1" dirty="0"/>
          </a:p>
          <a:p>
            <a:pPr algn="ctr"/>
            <a:r>
              <a:rPr lang="en-GB" b="1" dirty="0" smtClean="0"/>
              <a:t>1KS22SCS01</a:t>
            </a:r>
            <a:endParaRPr lang="en-GB" b="1" dirty="0"/>
          </a:p>
          <a:p>
            <a:endParaRPr lang="en-GB" b="1" dirty="0"/>
          </a:p>
          <a:p>
            <a:pPr algn="ctr"/>
            <a:r>
              <a:rPr lang="en-GB" b="1" dirty="0"/>
              <a:t>For the </a:t>
            </a:r>
            <a:r>
              <a:rPr lang="en-GB" b="1" dirty="0" err="1"/>
              <a:t>fulfillment</a:t>
            </a:r>
            <a:r>
              <a:rPr lang="en-GB" b="1" dirty="0"/>
              <a:t> of </a:t>
            </a:r>
            <a:r>
              <a:rPr lang="en-GB" b="1" dirty="0" err="1" smtClean="0"/>
              <a:t>MTech</a:t>
            </a:r>
            <a:r>
              <a:rPr lang="en-GB" b="1" dirty="0" smtClean="0"/>
              <a:t> Mini Project</a:t>
            </a:r>
            <a:endParaRPr lang="en-GB" b="1" dirty="0"/>
          </a:p>
          <a:p>
            <a:endParaRPr lang="en-GB" b="1" dirty="0"/>
          </a:p>
          <a:p>
            <a:r>
              <a:rPr lang="en-GB" b="1" dirty="0"/>
              <a:t>Guide</a:t>
            </a:r>
          </a:p>
          <a:p>
            <a:endParaRPr lang="en-GB" dirty="0"/>
          </a:p>
          <a:p>
            <a:r>
              <a:rPr lang="en-US" b="1" dirty="0"/>
              <a:t>Dr. </a:t>
            </a:r>
            <a:r>
              <a:rPr lang="en-US" b="1" dirty="0" err="1"/>
              <a:t>Rekha</a:t>
            </a:r>
            <a:r>
              <a:rPr lang="en-US" b="1" dirty="0"/>
              <a:t> B </a:t>
            </a:r>
            <a:r>
              <a:rPr lang="en-US" b="1" dirty="0" err="1"/>
              <a:t>Venkatapur</a:t>
            </a:r>
            <a:r>
              <a:rPr lang="en-US" b="1" dirty="0"/>
              <a:t> </a:t>
            </a:r>
            <a:endParaRPr lang="en-GB" dirty="0"/>
          </a:p>
          <a:p>
            <a:r>
              <a:rPr lang="en-US" dirty="0"/>
              <a:t>Professor &amp; Head,</a:t>
            </a:r>
          </a:p>
          <a:p>
            <a:r>
              <a:rPr lang="en-US" dirty="0"/>
              <a:t>Dept. of Computer Science and Engineering</a:t>
            </a:r>
            <a:endParaRPr lang="en-GB" dirty="0"/>
          </a:p>
          <a:p>
            <a:r>
              <a:rPr lang="en-GB" dirty="0" smtClean="0"/>
              <a:t>KSIT, </a:t>
            </a:r>
            <a:r>
              <a:rPr lang="en-GB" dirty="0"/>
              <a:t>Bangalore</a:t>
            </a:r>
          </a:p>
          <a:p>
            <a:endParaRPr lang="en-GB"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			</a:t>
            </a:r>
            <a:r>
              <a:rPr lang="en-US" sz="2000" b="1" dirty="0" smtClean="0"/>
              <a:t>Fig :Pearson </a:t>
            </a:r>
            <a:r>
              <a:rPr lang="en-US" sz="2000" b="1" dirty="0"/>
              <a:t>Correlation Comparison</a:t>
            </a:r>
          </a:p>
          <a:p>
            <a:pPr marL="0" indent="0">
              <a:buNone/>
            </a:pPr>
            <a:endParaRPr lang="en-US" b="1" dirty="0"/>
          </a:p>
          <a:p>
            <a:pPr marL="0" indent="0">
              <a:buNone/>
            </a:pPr>
            <a:r>
              <a:rPr lang="en-US" b="1" dirty="0" smtClean="0"/>
              <a:t>3. Power Bi : </a:t>
            </a:r>
            <a:r>
              <a:rPr lang="en-US" sz="2400" dirty="0"/>
              <a:t>Power BI is a business analytics solution that lets you visualize your data and share insights across your </a:t>
            </a:r>
            <a:r>
              <a:rPr lang="en-US" sz="2400" dirty="0" smtClean="0"/>
              <a:t>organization. </a:t>
            </a:r>
            <a:r>
              <a:rPr lang="en-US" sz="2400" dirty="0"/>
              <a:t>Creating reports and dashboards that present data sets in multiple ways using visuals</a:t>
            </a:r>
            <a:endParaRPr lang="en-US" sz="2400" b="1" dirty="0"/>
          </a:p>
        </p:txBody>
      </p:sp>
      <p:pic>
        <p:nvPicPr>
          <p:cNvPr id="4" name="image6.jpeg"/>
          <p:cNvPicPr/>
          <p:nvPr/>
        </p:nvPicPr>
        <p:blipFill>
          <a:blip r:embed="rId2" cstate="print"/>
          <a:stretch>
            <a:fillRect/>
          </a:stretch>
        </p:blipFill>
        <p:spPr>
          <a:xfrm>
            <a:off x="2375452" y="517829"/>
            <a:ext cx="6748669" cy="2493728"/>
          </a:xfrm>
          <a:prstGeom prst="rect">
            <a:avLst/>
          </a:prstGeom>
        </p:spPr>
      </p:pic>
    </p:spTree>
    <p:extLst>
      <p:ext uri="{BB962C8B-B14F-4D97-AF65-F5344CB8AC3E}">
        <p14:creationId xmlns:p14="http://schemas.microsoft.com/office/powerpoint/2010/main" val="126050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77500" lnSpcReduction="20000"/>
          </a:bodyPr>
          <a:lstStyle/>
          <a:p>
            <a:pPr marL="0" indent="0">
              <a:buNone/>
            </a:pPr>
            <a:r>
              <a:rPr lang="en-US" b="1" dirty="0" smtClean="0"/>
              <a:t>Implementation: </a:t>
            </a:r>
            <a:r>
              <a:rPr lang="en-US" sz="2400" dirty="0"/>
              <a:t>Implementation is the process of converting a new system design into an operational one. </a:t>
            </a:r>
            <a:r>
              <a:rPr lang="en-US" sz="2400" dirty="0" smtClean="0"/>
              <a:t>It </a:t>
            </a:r>
            <a:r>
              <a:rPr lang="en-US" sz="2400" dirty="0"/>
              <a:t>is the key stage in achieving a successful new system</a:t>
            </a:r>
            <a:r>
              <a:rPr lang="en-US" sz="2400" dirty="0" smtClean="0"/>
              <a:t>.</a:t>
            </a:r>
          </a:p>
          <a:p>
            <a:pPr marL="0" indent="0">
              <a:buNone/>
            </a:pPr>
            <a:endParaRPr lang="en-US" sz="2400" b="1" dirty="0"/>
          </a:p>
          <a:p>
            <a:pPr marL="457200" lvl="2" indent="-457200">
              <a:spcBef>
                <a:spcPts val="1000"/>
              </a:spcBef>
              <a:buAutoNum type="arabicPeriod"/>
            </a:pPr>
            <a:r>
              <a:rPr lang="en-US" sz="2800" b="1" dirty="0" smtClean="0"/>
              <a:t>Dataset :  </a:t>
            </a:r>
            <a:r>
              <a:rPr lang="en-US" sz="2800" dirty="0"/>
              <a:t>Here we have used two datasets. One containing the </a:t>
            </a:r>
            <a:r>
              <a:rPr lang="en-US" sz="2800" b="1" dirty="0"/>
              <a:t>existing employees </a:t>
            </a:r>
            <a:r>
              <a:rPr lang="en-US" sz="2800" dirty="0"/>
              <a:t>and the other containing the </a:t>
            </a:r>
            <a:r>
              <a:rPr lang="en-US" sz="2800" b="1" dirty="0"/>
              <a:t>exiting employees</a:t>
            </a:r>
            <a:r>
              <a:rPr lang="en-US" sz="2800" dirty="0"/>
              <a:t>. There are </a:t>
            </a:r>
            <a:r>
              <a:rPr lang="en-US" sz="2800" dirty="0" smtClean="0"/>
              <a:t>existing </a:t>
            </a:r>
            <a:r>
              <a:rPr lang="en-US" sz="2800" dirty="0"/>
              <a:t>employees having data-columns like Employee ID, Satisfaction level (ranging from 0 to 1), Last Evaluation Score(ranging from 0 to 1), No of Projects at hand, Average Monthly Hours, Time Spent in Company(In Years), Work Accident(1 indicates they have committed an accident at work, 0 indicates they have not committed accident at work), Promotion Last 5 Years(0 indicates they haven’t got any promotion and 1 indicates they have got promotion), Department and Salary. Similarly we have </a:t>
            </a:r>
            <a:r>
              <a:rPr lang="en-US" sz="2800" dirty="0" smtClean="0"/>
              <a:t>exiting </a:t>
            </a:r>
            <a:r>
              <a:rPr lang="en-US" sz="2800" dirty="0"/>
              <a:t>employees and having similar </a:t>
            </a:r>
            <a:r>
              <a:rPr lang="en-US" sz="2800" dirty="0" smtClean="0"/>
              <a:t>data-columns.</a:t>
            </a:r>
          </a:p>
          <a:p>
            <a:pPr marL="0" lvl="2" indent="0">
              <a:spcBef>
                <a:spcPts val="1000"/>
              </a:spcBef>
              <a:buNone/>
            </a:pPr>
            <a:endParaRPr lang="en-US" sz="2200" dirty="0"/>
          </a:p>
          <a:p>
            <a:pPr marL="0" indent="0">
              <a:buNone/>
            </a:pPr>
            <a:r>
              <a:rPr lang="en-US" b="1" dirty="0" smtClean="0"/>
              <a:t>2.    Data Inspection: </a:t>
            </a:r>
            <a:r>
              <a:rPr lang="en-US" dirty="0" smtClean="0"/>
              <a:t>It involves </a:t>
            </a:r>
            <a:r>
              <a:rPr lang="en-US" dirty="0"/>
              <a:t>using the </a:t>
            </a:r>
            <a:r>
              <a:rPr lang="en-US" dirty="0" err="1"/>
              <a:t>dataframe</a:t>
            </a:r>
            <a:r>
              <a:rPr lang="en-US" dirty="0"/>
              <a:t> to extract the number of data-points(rows) </a:t>
            </a:r>
            <a:r>
              <a:rPr lang="en-US" dirty="0" smtClean="0"/>
              <a:t>and   attributes(columns</a:t>
            </a:r>
            <a:r>
              <a:rPr lang="en-US" dirty="0"/>
              <a:t>) in the two datasets. From Inspection, we have </a:t>
            </a:r>
            <a:r>
              <a:rPr lang="en-US" b="1" i="1" dirty="0"/>
              <a:t>11428 </a:t>
            </a:r>
            <a:r>
              <a:rPr lang="en-US" b="1" i="1" dirty="0" smtClean="0"/>
              <a:t>data-points</a:t>
            </a:r>
            <a:r>
              <a:rPr lang="en-US" b="1" i="1" dirty="0"/>
              <a:t> </a:t>
            </a:r>
            <a:r>
              <a:rPr lang="en-US" b="1" i="1" dirty="0" smtClean="0"/>
              <a:t>in </a:t>
            </a:r>
            <a:r>
              <a:rPr lang="en-US" b="1" i="1" dirty="0"/>
              <a:t>the </a:t>
            </a:r>
            <a:r>
              <a:rPr lang="en-US" b="1" i="1" dirty="0" smtClean="0"/>
              <a:t>  Existing </a:t>
            </a:r>
            <a:r>
              <a:rPr lang="en-US" b="1" i="1" dirty="0"/>
              <a:t>Employees dataset with 10 attributes</a:t>
            </a:r>
            <a:r>
              <a:rPr lang="en-US" dirty="0"/>
              <a:t>. Similarly we have </a:t>
            </a:r>
            <a:r>
              <a:rPr lang="en-US" b="1" i="1" dirty="0"/>
              <a:t>3571 data points in the Exiting Employee dataset with 10 </a:t>
            </a:r>
            <a:r>
              <a:rPr lang="en-US" b="1" i="1" dirty="0" smtClean="0"/>
              <a:t>attributes</a:t>
            </a:r>
          </a:p>
          <a:p>
            <a:pPr marL="0" indent="0">
              <a:buNone/>
            </a:pPr>
            <a:endParaRPr lang="en-US" sz="2400" b="1" i="1" dirty="0"/>
          </a:p>
          <a:p>
            <a:pPr marL="0" indent="0">
              <a:buNone/>
            </a:pPr>
            <a:r>
              <a:rPr lang="en-US" sz="3300" b="1" i="1" dirty="0" smtClean="0"/>
              <a:t>3.    </a:t>
            </a:r>
            <a:r>
              <a:rPr lang="en-US" sz="3000" b="1" dirty="0" smtClean="0"/>
              <a:t>Data Cleaning :  </a:t>
            </a:r>
            <a:r>
              <a:rPr lang="en-US" dirty="0"/>
              <a:t>Data cleaning involves checking for null and empty values in any of the attributes and data points. If the dataset contains null values we fill those values with predefined values. After cleaning the data the dataset contains valid data in all the attributes and data points</a:t>
            </a:r>
          </a:p>
          <a:p>
            <a:pPr marL="0" indent="0">
              <a:buNone/>
            </a:pPr>
            <a:endParaRPr lang="en-US" sz="2400" b="1" i="1" dirty="0" smtClean="0"/>
          </a:p>
          <a:p>
            <a:pPr marL="0" lvl="2" indent="0">
              <a:spcBef>
                <a:spcPts val="1000"/>
              </a:spcBef>
              <a:buNone/>
            </a:pPr>
            <a:endParaRPr lang="en-US" sz="2200" dirty="0"/>
          </a:p>
          <a:p>
            <a:pPr marL="0" lvl="2" indent="0">
              <a:spcBef>
                <a:spcPts val="1000"/>
              </a:spcBef>
              <a:buNone/>
            </a:pPr>
            <a:r>
              <a:rPr lang="en-US" sz="2800" b="1" dirty="0" smtClean="0"/>
              <a:t>4.    Data Exploration : </a:t>
            </a:r>
            <a:r>
              <a:rPr lang="en-US" sz="2800" dirty="0"/>
              <a:t>Metric used for data exploration is </a:t>
            </a:r>
            <a:r>
              <a:rPr lang="en-US" sz="2800" b="1" dirty="0"/>
              <a:t>Pearson Correlation Coefficient</a:t>
            </a:r>
            <a:r>
              <a:rPr lang="en-US" sz="2800" dirty="0"/>
              <a:t>. We begin by plotting a correlation </a:t>
            </a:r>
            <a:r>
              <a:rPr lang="en-US" sz="2800" dirty="0" smtClean="0"/>
              <a:t>heat-map</a:t>
            </a:r>
            <a:r>
              <a:rPr lang="en-US" sz="2800" dirty="0"/>
              <a:t>.</a:t>
            </a:r>
          </a:p>
          <a:p>
            <a:pPr marL="0" lvl="2" indent="0">
              <a:spcBef>
                <a:spcPts val="1000"/>
              </a:spcBef>
              <a:buNone/>
            </a:pPr>
            <a:endParaRPr lang="en-US" sz="2800" b="1" dirty="0"/>
          </a:p>
          <a:p>
            <a:pPr marL="0" lvl="2" indent="0">
              <a:spcBef>
                <a:spcPts val="1000"/>
              </a:spcBef>
              <a:buNone/>
            </a:pPr>
            <a:endParaRPr lang="en-US" sz="2200" b="1" dirty="0"/>
          </a:p>
          <a:p>
            <a:pPr marL="0" indent="0">
              <a:buNone/>
            </a:pPr>
            <a:endParaRPr lang="en-US" sz="2400" b="1" dirty="0"/>
          </a:p>
        </p:txBody>
      </p:sp>
    </p:spTree>
    <p:extLst>
      <p:ext uri="{BB962C8B-B14F-4D97-AF65-F5344CB8AC3E}">
        <p14:creationId xmlns:p14="http://schemas.microsoft.com/office/powerpoint/2010/main" val="387644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jpeg"/>
          <p:cNvPicPr>
            <a:picLocks noGrp="1"/>
          </p:cNvPicPr>
          <p:nvPr>
            <p:ph idx="1"/>
          </p:nvPr>
        </p:nvPicPr>
        <p:blipFill>
          <a:blip r:embed="rId2" cstate="print"/>
          <a:stretch>
            <a:fillRect/>
          </a:stretch>
        </p:blipFill>
        <p:spPr>
          <a:xfrm>
            <a:off x="1790700" y="347662"/>
            <a:ext cx="8610600" cy="5625755"/>
          </a:xfrm>
          <a:prstGeom prst="rect">
            <a:avLst/>
          </a:prstGeom>
        </p:spPr>
      </p:pic>
    </p:spTree>
    <p:extLst>
      <p:ext uri="{BB962C8B-B14F-4D97-AF65-F5344CB8AC3E}">
        <p14:creationId xmlns:p14="http://schemas.microsoft.com/office/powerpoint/2010/main" val="75327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endParaRPr lang="en-US" dirty="0" smtClean="0"/>
          </a:p>
          <a:p>
            <a:pPr lvl="0"/>
            <a:r>
              <a:rPr lang="en-US" sz="2400" dirty="0" smtClean="0"/>
              <a:t>Medium </a:t>
            </a:r>
            <a:r>
              <a:rPr lang="en-US" sz="2400" dirty="0"/>
              <a:t>Correlation of 0.45 exists between </a:t>
            </a:r>
            <a:r>
              <a:rPr lang="en-US" sz="2400" b="1" dirty="0"/>
              <a:t>job satisfaction level and time spent in company</a:t>
            </a:r>
            <a:r>
              <a:rPr lang="en-US" sz="2400" dirty="0"/>
              <a:t>, thus Satisfaction level increases or decreases as more time is spent in company.</a:t>
            </a:r>
          </a:p>
          <a:p>
            <a:r>
              <a:rPr lang="en-US" sz="2400" dirty="0"/>
              <a:t>Very High Correlation of 0.8 exists between </a:t>
            </a:r>
            <a:r>
              <a:rPr lang="en-US" sz="2400" b="1" dirty="0"/>
              <a:t>last evaluation score and time spent in the company(0.78), average monthly hours(0.83) and number of projects(0.8). </a:t>
            </a:r>
            <a:r>
              <a:rPr lang="en-US" sz="2400" dirty="0"/>
              <a:t>From this we can conclude that </a:t>
            </a:r>
            <a:endParaRPr lang="en-US" sz="2400" dirty="0" smtClean="0"/>
          </a:p>
          <a:p>
            <a:endParaRPr lang="en-US" sz="2400" dirty="0"/>
          </a:p>
          <a:p>
            <a:pPr lvl="1"/>
            <a:r>
              <a:rPr lang="en-US" dirty="0"/>
              <a:t>The More longer you stay in the Company higher the last Evaluation Score</a:t>
            </a:r>
            <a:endParaRPr lang="en-US" sz="2000" dirty="0"/>
          </a:p>
          <a:p>
            <a:pPr lvl="1"/>
            <a:r>
              <a:rPr lang="en-US" dirty="0"/>
              <a:t>The Shorter you stay in the company, the lower is your last Evaluation Score</a:t>
            </a:r>
            <a:endParaRPr lang="en-US" sz="2000" dirty="0"/>
          </a:p>
          <a:p>
            <a:pPr lvl="1"/>
            <a:r>
              <a:rPr lang="en-US" dirty="0"/>
              <a:t>The More average monthly hours accrued, the higher is your last evaluation Score</a:t>
            </a:r>
            <a:endParaRPr lang="en-US" sz="2000" dirty="0"/>
          </a:p>
          <a:p>
            <a:pPr lvl="1"/>
            <a:r>
              <a:rPr lang="en-US" dirty="0"/>
              <a:t>The fewer average monthly hours accrued, the lower is your last evaluation Score</a:t>
            </a:r>
            <a:endParaRPr lang="en-US" sz="2000" dirty="0"/>
          </a:p>
          <a:p>
            <a:pPr lvl="1"/>
            <a:r>
              <a:rPr lang="en-US" dirty="0"/>
              <a:t>The more number of projects undertaken, indicates a higher last evaluation Score</a:t>
            </a:r>
            <a:endParaRPr lang="en-US" sz="2000" dirty="0"/>
          </a:p>
          <a:p>
            <a:pPr lvl="1"/>
            <a:r>
              <a:rPr lang="en-US" dirty="0"/>
              <a:t>The lesser number of projects undertaken, indicates a low last evaluation Score</a:t>
            </a:r>
            <a:endParaRPr lang="en-US" sz="2000" dirty="0"/>
          </a:p>
          <a:p>
            <a:endParaRPr lang="en-US" sz="2400" dirty="0" smtClean="0"/>
          </a:p>
          <a:p>
            <a:r>
              <a:rPr lang="en-US" sz="2400" b="1" dirty="0"/>
              <a:t>Note : Probably the departing employees had less average monthly average hours, the number of projects and short stint in the company</a:t>
            </a:r>
            <a:endParaRPr lang="en-US" sz="2400" dirty="0"/>
          </a:p>
        </p:txBody>
      </p:sp>
    </p:spTree>
    <p:extLst>
      <p:ext uri="{BB962C8B-B14F-4D97-AF65-F5344CB8AC3E}">
        <p14:creationId xmlns:p14="http://schemas.microsoft.com/office/powerpoint/2010/main" val="1516243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096" y="248477"/>
            <a:ext cx="10724320" cy="2415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88" y="2653747"/>
            <a:ext cx="10853529" cy="223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888" y="4770783"/>
            <a:ext cx="10853528" cy="186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055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endParaRPr lang="en-US" dirty="0" smtClean="0"/>
          </a:p>
          <a:p>
            <a:r>
              <a:rPr lang="en-US" dirty="0" smtClean="0"/>
              <a:t>Only </a:t>
            </a:r>
            <a:r>
              <a:rPr lang="en-US" dirty="0"/>
              <a:t>19 out of 3571 Exiting employees have been promoted in the last 5 years. Report suggest that exiting employees have not been motivated to stay.</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74" y="1630016"/>
            <a:ext cx="11320669" cy="308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973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Results : </a:t>
            </a:r>
          </a:p>
          <a:p>
            <a:pPr marL="0" indent="0">
              <a:buNone/>
            </a:pPr>
            <a:endParaRPr lang="en-US" dirty="0"/>
          </a:p>
          <a:p>
            <a:pPr marL="457200" indent="-457200">
              <a:buAutoNum type="arabicPeriod"/>
            </a:pPr>
            <a:r>
              <a:rPr lang="en-US" sz="2400" dirty="0" smtClean="0"/>
              <a:t>Read the excel worksheet of </a:t>
            </a:r>
            <a:r>
              <a:rPr lang="en-US" sz="2400" b="1" dirty="0" smtClean="0"/>
              <a:t>exiting employees </a:t>
            </a:r>
            <a:r>
              <a:rPr lang="en-US" sz="2400" dirty="0" smtClean="0"/>
              <a:t>and convert to data-frame using Python Pandas Library</a:t>
            </a:r>
          </a:p>
          <a:p>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r>
              <a:rPr lang="en-US" sz="2400" dirty="0"/>
              <a:t>	</a:t>
            </a:r>
            <a:r>
              <a:rPr lang="en-US" sz="2400" dirty="0" smtClean="0"/>
              <a:t>			</a:t>
            </a:r>
          </a:p>
          <a:p>
            <a:pPr marL="0" indent="0">
              <a:buNone/>
            </a:pPr>
            <a:endParaRPr lang="en-US" sz="2400" dirty="0" smtClean="0"/>
          </a:p>
          <a:p>
            <a:pPr marL="0" indent="0">
              <a:buNone/>
            </a:pPr>
            <a:r>
              <a:rPr lang="en-US" sz="2400" dirty="0"/>
              <a:t>	</a:t>
            </a:r>
            <a:r>
              <a:rPr lang="en-US" sz="2400" dirty="0" smtClean="0"/>
              <a:t>			Figure </a:t>
            </a:r>
            <a:r>
              <a:rPr lang="en-US" sz="2400" dirty="0"/>
              <a:t>5.1: Dataset of Exiting Employees</a:t>
            </a:r>
          </a:p>
          <a:p>
            <a:pPr marL="0" indent="0">
              <a:buNone/>
            </a:pPr>
            <a:endParaRPr lang="en-US" sz="2400" dirty="0"/>
          </a:p>
          <a:p>
            <a:pPr marL="0" indent="0">
              <a:buNone/>
            </a:pPr>
            <a:endParaRPr lang="en-US" sz="2400" dirty="0" smtClean="0"/>
          </a:p>
        </p:txBody>
      </p:sp>
      <p:pic>
        <p:nvPicPr>
          <p:cNvPr id="4" name="image8.png"/>
          <p:cNvPicPr/>
          <p:nvPr/>
        </p:nvPicPr>
        <p:blipFill>
          <a:blip r:embed="rId2" cstate="print"/>
          <a:stretch>
            <a:fillRect/>
          </a:stretch>
        </p:blipFill>
        <p:spPr>
          <a:xfrm>
            <a:off x="1540565" y="1818861"/>
            <a:ext cx="9283148" cy="3488635"/>
          </a:xfrm>
          <a:prstGeom prst="rect">
            <a:avLst/>
          </a:prstGeom>
        </p:spPr>
      </p:pic>
    </p:spTree>
    <p:extLst>
      <p:ext uri="{BB962C8B-B14F-4D97-AF65-F5344CB8AC3E}">
        <p14:creationId xmlns:p14="http://schemas.microsoft.com/office/powerpoint/2010/main" val="295028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r>
              <a:rPr lang="en-US" sz="2400" dirty="0" smtClean="0"/>
              <a:t>2. </a:t>
            </a:r>
            <a:r>
              <a:rPr lang="en-US" sz="2400" dirty="0"/>
              <a:t>Read the excel worksheet of </a:t>
            </a:r>
            <a:r>
              <a:rPr lang="en-US" sz="2400" b="1" dirty="0" smtClean="0"/>
              <a:t>existing </a:t>
            </a:r>
            <a:r>
              <a:rPr lang="en-US" sz="2400" b="1" dirty="0"/>
              <a:t>employees </a:t>
            </a:r>
            <a:r>
              <a:rPr lang="en-US" sz="2400" dirty="0"/>
              <a:t>and convert to data-frame using Python Pandas Library</a:t>
            </a:r>
          </a:p>
          <a:p>
            <a:pPr marL="0" indent="0">
              <a:buNone/>
            </a:pPr>
            <a:endParaRPr lang="en-US" dirty="0"/>
          </a:p>
        </p:txBody>
      </p:sp>
      <p:pic>
        <p:nvPicPr>
          <p:cNvPr id="4" name="image9.png"/>
          <p:cNvPicPr/>
          <p:nvPr/>
        </p:nvPicPr>
        <p:blipFill>
          <a:blip r:embed="rId2" cstate="print"/>
          <a:stretch>
            <a:fillRect/>
          </a:stretch>
        </p:blipFill>
        <p:spPr>
          <a:xfrm>
            <a:off x="1302027" y="1639956"/>
            <a:ext cx="9173816" cy="4184373"/>
          </a:xfrm>
          <a:prstGeom prst="rect">
            <a:avLst/>
          </a:prstGeom>
        </p:spPr>
      </p:pic>
      <p:sp>
        <p:nvSpPr>
          <p:cNvPr id="5" name="Rectangle 4"/>
          <p:cNvSpPr/>
          <p:nvPr/>
        </p:nvSpPr>
        <p:spPr>
          <a:xfrm>
            <a:off x="2862470" y="6146560"/>
            <a:ext cx="5536095" cy="461665"/>
          </a:xfrm>
          <a:prstGeom prst="rect">
            <a:avLst/>
          </a:prstGeom>
        </p:spPr>
        <p:txBody>
          <a:bodyPr wrap="square">
            <a:spAutoFit/>
          </a:bodyPr>
          <a:lstStyle/>
          <a:p>
            <a:r>
              <a:rPr lang="en-US" sz="2400" dirty="0" smtClean="0"/>
              <a:t>Fig : Dataset </a:t>
            </a:r>
            <a:r>
              <a:rPr lang="en-US" sz="2400" dirty="0"/>
              <a:t>of Existing Employees</a:t>
            </a:r>
          </a:p>
        </p:txBody>
      </p:sp>
    </p:spTree>
    <p:extLst>
      <p:ext uri="{BB962C8B-B14F-4D97-AF65-F5344CB8AC3E}">
        <p14:creationId xmlns:p14="http://schemas.microsoft.com/office/powerpoint/2010/main" val="3747003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r>
              <a:rPr lang="en-US" sz="2400" dirty="0" smtClean="0"/>
              <a:t>3. Data Cleaning is done by checking for null and empty values.</a:t>
            </a:r>
            <a:endParaRPr lang="en-US" sz="2400" dirty="0"/>
          </a:p>
        </p:txBody>
      </p:sp>
      <p:pic>
        <p:nvPicPr>
          <p:cNvPr id="4" name="image10.png"/>
          <p:cNvPicPr/>
          <p:nvPr/>
        </p:nvPicPr>
        <p:blipFill>
          <a:blip r:embed="rId2" cstate="print"/>
          <a:stretch>
            <a:fillRect/>
          </a:stretch>
        </p:blipFill>
        <p:spPr>
          <a:xfrm>
            <a:off x="1351723" y="1371600"/>
            <a:ext cx="9471990" cy="4591878"/>
          </a:xfrm>
          <a:prstGeom prst="rect">
            <a:avLst/>
          </a:prstGeom>
        </p:spPr>
      </p:pic>
    </p:spTree>
    <p:extLst>
      <p:ext uri="{BB962C8B-B14F-4D97-AF65-F5344CB8AC3E}">
        <p14:creationId xmlns:p14="http://schemas.microsoft.com/office/powerpoint/2010/main" val="163311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4. </a:t>
            </a:r>
            <a:r>
              <a:rPr lang="en-US" b="1" dirty="0"/>
              <a:t>Data Analysis and Visualization by Checking Exiting </a:t>
            </a:r>
            <a:r>
              <a:rPr lang="en-US" b="1" dirty="0" smtClean="0"/>
              <a:t>Employees :</a:t>
            </a:r>
          </a:p>
          <a:p>
            <a:pPr marL="0" indent="0">
              <a:buNone/>
            </a:pPr>
            <a:endParaRPr lang="en-US" dirty="0"/>
          </a:p>
          <a:p>
            <a:pPr marL="514350" indent="-514350">
              <a:buAutoNum type="romanLcParenR"/>
            </a:pPr>
            <a:r>
              <a:rPr lang="en-US" sz="2400" dirty="0" smtClean="0"/>
              <a:t>By </a:t>
            </a:r>
            <a:r>
              <a:rPr lang="en-US" sz="2400" dirty="0"/>
              <a:t>Data analysis, </a:t>
            </a:r>
            <a:r>
              <a:rPr lang="en-US" sz="2400" b="1" dirty="0"/>
              <a:t>1567 employees </a:t>
            </a:r>
            <a:r>
              <a:rPr lang="en-US" sz="2400" dirty="0" smtClean="0"/>
              <a:t>have </a:t>
            </a:r>
            <a:r>
              <a:rPr lang="en-US" sz="2400" dirty="0"/>
              <a:t>resigned due to being limited to two </a:t>
            </a:r>
            <a:r>
              <a:rPr lang="en-US" sz="2400" dirty="0" smtClean="0"/>
              <a:t>projects</a:t>
            </a:r>
          </a:p>
          <a:p>
            <a:pPr marL="0" indent="0">
              <a:buNone/>
            </a:pPr>
            <a:endParaRPr lang="en-US" sz="2400" dirty="0"/>
          </a:p>
          <a:p>
            <a:pPr marL="0" indent="0">
              <a:buNone/>
            </a:pPr>
            <a:endParaRPr lang="en-US" sz="2400" dirty="0"/>
          </a:p>
        </p:txBody>
      </p:sp>
      <p:pic>
        <p:nvPicPr>
          <p:cNvPr id="4" name="image11.jpeg"/>
          <p:cNvPicPr/>
          <p:nvPr/>
        </p:nvPicPr>
        <p:blipFill>
          <a:blip r:embed="rId2" cstate="print"/>
          <a:stretch>
            <a:fillRect/>
          </a:stretch>
        </p:blipFill>
        <p:spPr>
          <a:xfrm>
            <a:off x="815008" y="1441174"/>
            <a:ext cx="10336695" cy="4621695"/>
          </a:xfrm>
          <a:prstGeom prst="rect">
            <a:avLst/>
          </a:prstGeom>
        </p:spPr>
      </p:pic>
      <p:sp>
        <p:nvSpPr>
          <p:cNvPr id="5" name="Rectangle 4"/>
          <p:cNvSpPr/>
          <p:nvPr/>
        </p:nvSpPr>
        <p:spPr>
          <a:xfrm>
            <a:off x="3783495" y="6206269"/>
            <a:ext cx="6096000" cy="646331"/>
          </a:xfrm>
          <a:prstGeom prst="rect">
            <a:avLst/>
          </a:prstGeom>
        </p:spPr>
        <p:txBody>
          <a:bodyPr>
            <a:spAutoFit/>
          </a:bodyPr>
          <a:lstStyle/>
          <a:p>
            <a:r>
              <a:rPr lang="en-US" b="1" dirty="0"/>
              <a:t>Figure </a:t>
            </a:r>
            <a:r>
              <a:rPr lang="en-US" b="1" dirty="0" smtClean="0"/>
              <a:t>: </a:t>
            </a:r>
            <a:r>
              <a:rPr lang="en-US" b="1" dirty="0"/>
              <a:t>Employee Resigning due to Number of Projects Assigned</a:t>
            </a:r>
          </a:p>
        </p:txBody>
      </p:sp>
    </p:spTree>
    <p:extLst>
      <p:ext uri="{BB962C8B-B14F-4D97-AF65-F5344CB8AC3E}">
        <p14:creationId xmlns:p14="http://schemas.microsoft.com/office/powerpoint/2010/main" val="164633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a:buFont typeface="Wingdings" pitchFamily="2" charset="2"/>
              <a:buChar char="Ø"/>
            </a:pPr>
            <a:r>
              <a:rPr lang="en-US" b="1" dirty="0"/>
              <a:t>Table of </a:t>
            </a:r>
            <a:r>
              <a:rPr lang="en-US" b="1" dirty="0" smtClean="0"/>
              <a:t>Contents</a:t>
            </a:r>
          </a:p>
          <a:p>
            <a:pPr>
              <a:buFont typeface="Wingdings" pitchFamily="2" charset="2"/>
              <a:buChar char="Ø"/>
            </a:pPr>
            <a:endParaRPr lang="en-US" dirty="0"/>
          </a:p>
          <a:p>
            <a:r>
              <a:rPr lang="en-US" dirty="0"/>
              <a:t>Introduction</a:t>
            </a:r>
          </a:p>
          <a:p>
            <a:endParaRPr lang="en-US" dirty="0"/>
          </a:p>
          <a:p>
            <a:r>
              <a:rPr lang="en-US" dirty="0"/>
              <a:t>Literature </a:t>
            </a:r>
            <a:r>
              <a:rPr lang="en-US" dirty="0" smtClean="0"/>
              <a:t>review</a:t>
            </a:r>
          </a:p>
          <a:p>
            <a:endParaRPr lang="en-US" dirty="0" smtClean="0"/>
          </a:p>
          <a:p>
            <a:r>
              <a:rPr lang="en-US" dirty="0" smtClean="0"/>
              <a:t>Objectives of Work</a:t>
            </a:r>
          </a:p>
          <a:p>
            <a:pPr marL="0" indent="0">
              <a:buNone/>
            </a:pPr>
            <a:endParaRPr lang="en-US" dirty="0"/>
          </a:p>
          <a:p>
            <a:r>
              <a:rPr lang="en-US" dirty="0" smtClean="0"/>
              <a:t>Technology Used</a:t>
            </a:r>
          </a:p>
          <a:p>
            <a:pPr marL="0" indent="0">
              <a:buNone/>
            </a:pPr>
            <a:endParaRPr lang="en-US" dirty="0"/>
          </a:p>
          <a:p>
            <a:r>
              <a:rPr lang="en-US" dirty="0" smtClean="0"/>
              <a:t>Implementation</a:t>
            </a:r>
          </a:p>
          <a:p>
            <a:endParaRPr lang="en-US" dirty="0"/>
          </a:p>
          <a:p>
            <a:r>
              <a:rPr lang="en-US" dirty="0" smtClean="0"/>
              <a:t>Results</a:t>
            </a:r>
          </a:p>
          <a:p>
            <a:endParaRPr lang="en-US" dirty="0"/>
          </a:p>
          <a:p>
            <a:r>
              <a:rPr lang="en-US" dirty="0" smtClean="0"/>
              <a:t>Conclusion and Future Scope</a:t>
            </a:r>
            <a:endParaRPr lang="en-US" dirty="0"/>
          </a:p>
        </p:txBody>
      </p:sp>
    </p:spTree>
    <p:extLst>
      <p:ext uri="{BB962C8B-B14F-4D97-AF65-F5344CB8AC3E}">
        <p14:creationId xmlns:p14="http://schemas.microsoft.com/office/powerpoint/2010/main" val="531152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3.jpeg"/>
          <p:cNvPicPr>
            <a:picLocks noGrp="1"/>
          </p:cNvPicPr>
          <p:nvPr>
            <p:ph idx="1"/>
          </p:nvPr>
        </p:nvPicPr>
        <p:blipFill>
          <a:blip r:embed="rId2" cstate="print"/>
          <a:stretch>
            <a:fillRect/>
          </a:stretch>
        </p:blipFill>
        <p:spPr>
          <a:xfrm>
            <a:off x="566530" y="494679"/>
            <a:ext cx="11191461" cy="3659878"/>
          </a:xfrm>
          <a:prstGeom prst="rect">
            <a:avLst/>
          </a:prstGeom>
        </p:spPr>
      </p:pic>
      <p:sp>
        <p:nvSpPr>
          <p:cNvPr id="5" name="Rectangle 4"/>
          <p:cNvSpPr/>
          <p:nvPr/>
        </p:nvSpPr>
        <p:spPr>
          <a:xfrm>
            <a:off x="3415729" y="4317760"/>
            <a:ext cx="4704558" cy="369332"/>
          </a:xfrm>
          <a:prstGeom prst="rect">
            <a:avLst/>
          </a:prstGeom>
        </p:spPr>
        <p:txBody>
          <a:bodyPr wrap="none">
            <a:spAutoFit/>
          </a:bodyPr>
          <a:lstStyle/>
          <a:p>
            <a:r>
              <a:rPr lang="en-US" b="1" dirty="0"/>
              <a:t>Snippet for Data Visualization Using </a:t>
            </a:r>
            <a:r>
              <a:rPr lang="en-US" b="1" dirty="0" err="1"/>
              <a:t>MatPlotLib</a:t>
            </a:r>
            <a:endParaRPr lang="en-US" b="1" dirty="0"/>
          </a:p>
        </p:txBody>
      </p:sp>
    </p:spTree>
    <p:extLst>
      <p:ext uri="{BB962C8B-B14F-4D97-AF65-F5344CB8AC3E}">
        <p14:creationId xmlns:p14="http://schemas.microsoft.com/office/powerpoint/2010/main" val="3075252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jpeg"/>
          <p:cNvPicPr>
            <a:picLocks noGrp="1"/>
          </p:cNvPicPr>
          <p:nvPr>
            <p:ph idx="1"/>
          </p:nvPr>
        </p:nvPicPr>
        <p:blipFill>
          <a:blip r:embed="rId2" cstate="print"/>
          <a:stretch>
            <a:fillRect/>
          </a:stretch>
        </p:blipFill>
        <p:spPr>
          <a:xfrm>
            <a:off x="1262890" y="195469"/>
            <a:ext cx="9248775" cy="5334000"/>
          </a:xfrm>
          <a:prstGeom prst="rect">
            <a:avLst/>
          </a:prstGeom>
        </p:spPr>
      </p:pic>
      <p:sp>
        <p:nvSpPr>
          <p:cNvPr id="5" name="Rectangle 4"/>
          <p:cNvSpPr/>
          <p:nvPr/>
        </p:nvSpPr>
        <p:spPr>
          <a:xfrm>
            <a:off x="2083905" y="5829157"/>
            <a:ext cx="6096000" cy="646331"/>
          </a:xfrm>
          <a:prstGeom prst="rect">
            <a:avLst/>
          </a:prstGeom>
        </p:spPr>
        <p:txBody>
          <a:bodyPr>
            <a:spAutoFit/>
          </a:bodyPr>
          <a:lstStyle/>
          <a:p>
            <a:r>
              <a:rPr lang="en-US" b="1" dirty="0"/>
              <a:t>Figure </a:t>
            </a:r>
            <a:r>
              <a:rPr lang="en-US" b="1" dirty="0" smtClean="0"/>
              <a:t>: </a:t>
            </a:r>
            <a:r>
              <a:rPr lang="en-US" b="1" dirty="0"/>
              <a:t>Employee Resigning due to Projects Assigned(Visualization using </a:t>
            </a:r>
            <a:r>
              <a:rPr lang="en-US" b="1" dirty="0" err="1" smtClean="0"/>
              <a:t>MatPlotLib</a:t>
            </a:r>
            <a:r>
              <a:rPr lang="en-US" b="1" dirty="0" smtClean="0"/>
              <a:t>)</a:t>
            </a:r>
            <a:endParaRPr lang="en-US" b="1" dirty="0"/>
          </a:p>
        </p:txBody>
      </p:sp>
    </p:spTree>
    <p:extLst>
      <p:ext uri="{BB962C8B-B14F-4D97-AF65-F5344CB8AC3E}">
        <p14:creationId xmlns:p14="http://schemas.microsoft.com/office/powerpoint/2010/main" val="3179455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jpeg"/>
          <p:cNvPicPr>
            <a:picLocks noGrp="1"/>
          </p:cNvPicPr>
          <p:nvPr>
            <p:ph idx="1"/>
          </p:nvPr>
        </p:nvPicPr>
        <p:blipFill>
          <a:blip r:embed="rId2" cstate="print"/>
          <a:stretch>
            <a:fillRect/>
          </a:stretch>
        </p:blipFill>
        <p:spPr>
          <a:xfrm>
            <a:off x="367540" y="327991"/>
            <a:ext cx="11039475" cy="5009322"/>
          </a:xfrm>
          <a:prstGeom prst="rect">
            <a:avLst/>
          </a:prstGeom>
        </p:spPr>
      </p:pic>
      <p:sp>
        <p:nvSpPr>
          <p:cNvPr id="5" name="Rectangle 4"/>
          <p:cNvSpPr/>
          <p:nvPr/>
        </p:nvSpPr>
        <p:spPr>
          <a:xfrm>
            <a:off x="2560983" y="5491227"/>
            <a:ext cx="6096000" cy="646331"/>
          </a:xfrm>
          <a:prstGeom prst="rect">
            <a:avLst/>
          </a:prstGeom>
        </p:spPr>
        <p:txBody>
          <a:bodyPr>
            <a:spAutoFit/>
          </a:bodyPr>
          <a:lstStyle/>
          <a:p>
            <a:r>
              <a:rPr lang="en-US" b="1" dirty="0"/>
              <a:t>Employee Resigning due to Projects Assigned(Data Visualization using POWERBI)</a:t>
            </a:r>
            <a:endParaRPr lang="en-US" b="1" dirty="0"/>
          </a:p>
        </p:txBody>
      </p:sp>
    </p:spTree>
    <p:extLst>
      <p:ext uri="{BB962C8B-B14F-4D97-AF65-F5344CB8AC3E}">
        <p14:creationId xmlns:p14="http://schemas.microsoft.com/office/powerpoint/2010/main" val="2813008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lvl="2" indent="0">
              <a:spcBef>
                <a:spcPts val="1000"/>
              </a:spcBef>
              <a:buNone/>
            </a:pPr>
            <a:r>
              <a:rPr lang="en-US" dirty="0" smtClean="0"/>
              <a:t>ii) </a:t>
            </a:r>
            <a:r>
              <a:rPr lang="en-US" sz="2400" dirty="0"/>
              <a:t>By Data analysis, Most Employees who have spent </a:t>
            </a:r>
            <a:r>
              <a:rPr lang="en-US" sz="2400" b="1" dirty="0"/>
              <a:t>3 Years </a:t>
            </a:r>
            <a:r>
              <a:rPr lang="en-US" sz="2400" dirty="0"/>
              <a:t>in the Company have resigned.</a:t>
            </a:r>
          </a:p>
          <a:p>
            <a:pPr marL="0" indent="0">
              <a:buNone/>
            </a:pPr>
            <a:endParaRPr lang="en-US" dirty="0"/>
          </a:p>
        </p:txBody>
      </p:sp>
      <p:pic>
        <p:nvPicPr>
          <p:cNvPr id="4" name="image15.jpeg"/>
          <p:cNvPicPr/>
          <p:nvPr/>
        </p:nvPicPr>
        <p:blipFill>
          <a:blip r:embed="rId2" cstate="print"/>
          <a:stretch>
            <a:fillRect/>
          </a:stretch>
        </p:blipFill>
        <p:spPr>
          <a:xfrm>
            <a:off x="2266124" y="993913"/>
            <a:ext cx="7812156" cy="4383157"/>
          </a:xfrm>
          <a:prstGeom prst="rect">
            <a:avLst/>
          </a:prstGeom>
        </p:spPr>
      </p:pic>
      <p:sp>
        <p:nvSpPr>
          <p:cNvPr id="5" name="Rectangle 4"/>
          <p:cNvSpPr/>
          <p:nvPr/>
        </p:nvSpPr>
        <p:spPr>
          <a:xfrm>
            <a:off x="3124202" y="5630374"/>
            <a:ext cx="6096000" cy="646331"/>
          </a:xfrm>
          <a:prstGeom prst="rect">
            <a:avLst/>
          </a:prstGeom>
        </p:spPr>
        <p:txBody>
          <a:bodyPr>
            <a:spAutoFit/>
          </a:bodyPr>
          <a:lstStyle/>
          <a:p>
            <a:r>
              <a:rPr lang="en-US" b="1" dirty="0"/>
              <a:t>Figure </a:t>
            </a:r>
            <a:r>
              <a:rPr lang="en-US" b="1" dirty="0" smtClean="0"/>
              <a:t>: </a:t>
            </a:r>
            <a:r>
              <a:rPr lang="en-US" b="1" dirty="0"/>
              <a:t>Employee Resigning due to Time Spent in the Company(</a:t>
            </a:r>
            <a:r>
              <a:rPr lang="en-US" b="1" dirty="0" err="1"/>
              <a:t>MatPlotLib</a:t>
            </a:r>
            <a:r>
              <a:rPr lang="en-US" b="1" dirty="0"/>
              <a:t>)</a:t>
            </a:r>
          </a:p>
        </p:txBody>
      </p:sp>
    </p:spTree>
    <p:extLst>
      <p:ext uri="{BB962C8B-B14F-4D97-AF65-F5344CB8AC3E}">
        <p14:creationId xmlns:p14="http://schemas.microsoft.com/office/powerpoint/2010/main" val="3040079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6.jpeg"/>
          <p:cNvPicPr>
            <a:picLocks noGrp="1"/>
          </p:cNvPicPr>
          <p:nvPr>
            <p:ph idx="1"/>
          </p:nvPr>
        </p:nvPicPr>
        <p:blipFill>
          <a:blip r:embed="rId2" cstate="print"/>
          <a:stretch>
            <a:fillRect/>
          </a:stretch>
        </p:blipFill>
        <p:spPr>
          <a:xfrm>
            <a:off x="397772" y="463204"/>
            <a:ext cx="11058525" cy="5152405"/>
          </a:xfrm>
          <a:prstGeom prst="rect">
            <a:avLst/>
          </a:prstGeom>
        </p:spPr>
      </p:pic>
      <p:sp>
        <p:nvSpPr>
          <p:cNvPr id="5" name="Rectangle 4"/>
          <p:cNvSpPr/>
          <p:nvPr/>
        </p:nvSpPr>
        <p:spPr>
          <a:xfrm>
            <a:off x="2908852" y="5779461"/>
            <a:ext cx="6096000" cy="646331"/>
          </a:xfrm>
          <a:prstGeom prst="rect">
            <a:avLst/>
          </a:prstGeom>
        </p:spPr>
        <p:txBody>
          <a:bodyPr>
            <a:spAutoFit/>
          </a:bodyPr>
          <a:lstStyle/>
          <a:p>
            <a:r>
              <a:rPr lang="en-US" b="1" dirty="0"/>
              <a:t>Figure </a:t>
            </a:r>
            <a:r>
              <a:rPr lang="en-US" b="1" dirty="0" smtClean="0"/>
              <a:t>: </a:t>
            </a:r>
            <a:r>
              <a:rPr lang="en-US" b="1" dirty="0"/>
              <a:t>Employee Resigning due to Time Spent in the Company(</a:t>
            </a:r>
            <a:r>
              <a:rPr lang="en-US" b="1" dirty="0" err="1"/>
              <a:t>PowerBI</a:t>
            </a:r>
            <a:r>
              <a:rPr lang="en-US" b="1" dirty="0"/>
              <a:t>)</a:t>
            </a:r>
          </a:p>
        </p:txBody>
      </p:sp>
    </p:spTree>
    <p:extLst>
      <p:ext uri="{BB962C8B-B14F-4D97-AF65-F5344CB8AC3E}">
        <p14:creationId xmlns:p14="http://schemas.microsoft.com/office/powerpoint/2010/main" val="259941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r>
              <a:rPr lang="en-US" dirty="0" smtClean="0"/>
              <a:t>iii) </a:t>
            </a:r>
            <a:r>
              <a:rPr lang="en-US" sz="2400" dirty="0"/>
              <a:t>By Data analysis, Most Employees who have worked an </a:t>
            </a:r>
            <a:r>
              <a:rPr lang="en-US" sz="2400" b="1" dirty="0"/>
              <a:t>Average of 125 to 150 Hours Per Month </a:t>
            </a:r>
            <a:r>
              <a:rPr lang="en-US" sz="2400" dirty="0"/>
              <a:t>have Resigned</a:t>
            </a:r>
            <a:endParaRPr lang="en-US" sz="2400" dirty="0"/>
          </a:p>
        </p:txBody>
      </p:sp>
      <p:pic>
        <p:nvPicPr>
          <p:cNvPr id="4" name="image17.jpeg"/>
          <p:cNvPicPr/>
          <p:nvPr/>
        </p:nvPicPr>
        <p:blipFill>
          <a:blip r:embed="rId2" cstate="print"/>
          <a:stretch>
            <a:fillRect/>
          </a:stretch>
        </p:blipFill>
        <p:spPr>
          <a:xfrm>
            <a:off x="1759225" y="1313967"/>
            <a:ext cx="8408505" cy="4251946"/>
          </a:xfrm>
          <a:prstGeom prst="rect">
            <a:avLst/>
          </a:prstGeom>
        </p:spPr>
      </p:pic>
      <p:sp>
        <p:nvSpPr>
          <p:cNvPr id="5" name="Rectangle 4"/>
          <p:cNvSpPr/>
          <p:nvPr/>
        </p:nvSpPr>
        <p:spPr>
          <a:xfrm>
            <a:off x="3147392" y="5565913"/>
            <a:ext cx="6096000" cy="1200329"/>
          </a:xfrm>
          <a:prstGeom prst="rect">
            <a:avLst/>
          </a:prstGeom>
        </p:spPr>
        <p:txBody>
          <a:bodyPr>
            <a:spAutoFit/>
          </a:bodyPr>
          <a:lstStyle/>
          <a:p>
            <a:r>
              <a:rPr lang="en-US" b="1" dirty="0"/>
              <a:t>Figure </a:t>
            </a:r>
            <a:r>
              <a:rPr lang="en-US" b="1" dirty="0" smtClean="0"/>
              <a:t>: </a:t>
            </a:r>
            <a:r>
              <a:rPr lang="en-US" b="1" dirty="0"/>
              <a:t>Employee Resigning due to Average Monthly Hours in the Company(</a:t>
            </a:r>
            <a:r>
              <a:rPr lang="en-US" b="1" dirty="0" err="1"/>
              <a:t>MatPlotLib</a:t>
            </a:r>
            <a:r>
              <a:rPr lang="en-US" b="1" dirty="0"/>
              <a:t>)</a:t>
            </a:r>
          </a:p>
          <a:p>
            <a:r>
              <a:rPr lang="en-US" dirty="0"/>
              <a:t/>
            </a:r>
            <a:br>
              <a:rPr lang="en-US" dirty="0"/>
            </a:br>
            <a:endParaRPr lang="en-US" dirty="0"/>
          </a:p>
        </p:txBody>
      </p:sp>
    </p:spTree>
    <p:extLst>
      <p:ext uri="{BB962C8B-B14F-4D97-AF65-F5344CB8AC3E}">
        <p14:creationId xmlns:p14="http://schemas.microsoft.com/office/powerpoint/2010/main" val="3743906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8.jpeg"/>
          <p:cNvPicPr>
            <a:picLocks noGrp="1"/>
          </p:cNvPicPr>
          <p:nvPr>
            <p:ph idx="1"/>
          </p:nvPr>
        </p:nvPicPr>
        <p:blipFill>
          <a:blip r:embed="rId2" cstate="print"/>
          <a:stretch>
            <a:fillRect/>
          </a:stretch>
        </p:blipFill>
        <p:spPr>
          <a:xfrm>
            <a:off x="756616" y="104775"/>
            <a:ext cx="10420350" cy="5734050"/>
          </a:xfrm>
          <a:prstGeom prst="rect">
            <a:avLst/>
          </a:prstGeom>
        </p:spPr>
      </p:pic>
      <p:sp>
        <p:nvSpPr>
          <p:cNvPr id="5" name="Rectangle 4"/>
          <p:cNvSpPr/>
          <p:nvPr/>
        </p:nvSpPr>
        <p:spPr>
          <a:xfrm>
            <a:off x="2799522" y="5928548"/>
            <a:ext cx="6096000" cy="646331"/>
          </a:xfrm>
          <a:prstGeom prst="rect">
            <a:avLst/>
          </a:prstGeom>
        </p:spPr>
        <p:txBody>
          <a:bodyPr>
            <a:spAutoFit/>
          </a:bodyPr>
          <a:lstStyle/>
          <a:p>
            <a:r>
              <a:rPr lang="en-US" b="1" dirty="0"/>
              <a:t>Figure </a:t>
            </a:r>
            <a:r>
              <a:rPr lang="en-US" b="1" dirty="0" smtClean="0"/>
              <a:t>: </a:t>
            </a:r>
            <a:r>
              <a:rPr lang="en-US" b="1" dirty="0"/>
              <a:t>Employee Resigning due to Average Monthly Hours in the Company(</a:t>
            </a:r>
            <a:r>
              <a:rPr lang="en-US" b="1" dirty="0" err="1"/>
              <a:t>PowerBI</a:t>
            </a:r>
            <a:r>
              <a:rPr lang="en-US" b="1" dirty="0"/>
              <a:t>)</a:t>
            </a:r>
          </a:p>
        </p:txBody>
      </p:sp>
    </p:spTree>
    <p:extLst>
      <p:ext uri="{BB962C8B-B14F-4D97-AF65-F5344CB8AC3E}">
        <p14:creationId xmlns:p14="http://schemas.microsoft.com/office/powerpoint/2010/main" val="2005094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lvl="2" indent="0">
              <a:spcBef>
                <a:spcPts val="1000"/>
              </a:spcBef>
              <a:buNone/>
            </a:pPr>
            <a:endParaRPr lang="en-US" dirty="0" smtClean="0"/>
          </a:p>
          <a:p>
            <a:pPr marL="0" lvl="2" indent="0">
              <a:spcBef>
                <a:spcPts val="1000"/>
              </a:spcBef>
              <a:buNone/>
            </a:pPr>
            <a:r>
              <a:rPr lang="en-US" sz="2400" dirty="0" smtClean="0"/>
              <a:t>iv) </a:t>
            </a:r>
            <a:r>
              <a:rPr lang="en-US" sz="2400" dirty="0"/>
              <a:t>By Data analysis, Most Employees with </a:t>
            </a:r>
            <a:r>
              <a:rPr lang="en-US" sz="2400" b="1" dirty="0"/>
              <a:t>Low Salary </a:t>
            </a:r>
            <a:r>
              <a:rPr lang="en-US" sz="2400" dirty="0"/>
              <a:t>are resigning from the company for better opportunities.</a:t>
            </a:r>
          </a:p>
          <a:p>
            <a:pPr marL="0" indent="0">
              <a:buNone/>
            </a:pPr>
            <a:endParaRPr lang="en-US" dirty="0"/>
          </a:p>
        </p:txBody>
      </p:sp>
      <p:pic>
        <p:nvPicPr>
          <p:cNvPr id="4" name="image20.jpeg"/>
          <p:cNvPicPr/>
          <p:nvPr/>
        </p:nvPicPr>
        <p:blipFill>
          <a:blip r:embed="rId2" cstate="print"/>
          <a:stretch>
            <a:fillRect/>
          </a:stretch>
        </p:blipFill>
        <p:spPr>
          <a:xfrm>
            <a:off x="2007704" y="1273505"/>
            <a:ext cx="7772400" cy="4292408"/>
          </a:xfrm>
          <a:prstGeom prst="rect">
            <a:avLst/>
          </a:prstGeom>
        </p:spPr>
      </p:pic>
      <p:sp>
        <p:nvSpPr>
          <p:cNvPr id="5" name="Rectangle 4"/>
          <p:cNvSpPr/>
          <p:nvPr/>
        </p:nvSpPr>
        <p:spPr>
          <a:xfrm>
            <a:off x="2845904" y="5868913"/>
            <a:ext cx="6096000" cy="646331"/>
          </a:xfrm>
          <a:prstGeom prst="rect">
            <a:avLst/>
          </a:prstGeom>
        </p:spPr>
        <p:txBody>
          <a:bodyPr>
            <a:spAutoFit/>
          </a:bodyPr>
          <a:lstStyle/>
          <a:p>
            <a:r>
              <a:rPr lang="en-US" b="1" dirty="0" smtClean="0"/>
              <a:t>Figure: </a:t>
            </a:r>
            <a:r>
              <a:rPr lang="en-US" b="1" dirty="0"/>
              <a:t>Employee Resigning due to Low Salary in the Company(</a:t>
            </a:r>
            <a:r>
              <a:rPr lang="en-US" b="1" dirty="0" err="1"/>
              <a:t>MatPlotLib</a:t>
            </a:r>
            <a:r>
              <a:rPr lang="en-US" b="1" dirty="0"/>
              <a:t>)</a:t>
            </a:r>
          </a:p>
        </p:txBody>
      </p:sp>
    </p:spTree>
    <p:extLst>
      <p:ext uri="{BB962C8B-B14F-4D97-AF65-F5344CB8AC3E}">
        <p14:creationId xmlns:p14="http://schemas.microsoft.com/office/powerpoint/2010/main" val="2611229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80861" y="5749643"/>
            <a:ext cx="6096000" cy="646331"/>
          </a:xfrm>
          <a:prstGeom prst="rect">
            <a:avLst/>
          </a:prstGeom>
        </p:spPr>
        <p:txBody>
          <a:bodyPr>
            <a:spAutoFit/>
          </a:bodyPr>
          <a:lstStyle/>
          <a:p>
            <a:r>
              <a:rPr lang="en-US" b="1" dirty="0" smtClean="0"/>
              <a:t>Figure: </a:t>
            </a:r>
            <a:r>
              <a:rPr lang="en-US" b="1" dirty="0"/>
              <a:t>Employee Resigning due to Low Salary in the Company(</a:t>
            </a:r>
            <a:r>
              <a:rPr lang="en-US" b="1" dirty="0" err="1"/>
              <a:t>PowerBI</a:t>
            </a:r>
            <a:r>
              <a:rPr lang="en-US" b="1" dirty="0"/>
              <a:t>)</a:t>
            </a:r>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05" y="431938"/>
            <a:ext cx="11777870" cy="516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8129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lvl="2" indent="0">
              <a:spcBef>
                <a:spcPts val="1000"/>
              </a:spcBef>
              <a:buNone/>
            </a:pPr>
            <a:endParaRPr lang="en-US" dirty="0" smtClean="0"/>
          </a:p>
          <a:p>
            <a:pPr marL="0" lvl="2" indent="0">
              <a:spcBef>
                <a:spcPts val="1000"/>
              </a:spcBef>
              <a:buNone/>
            </a:pPr>
            <a:r>
              <a:rPr lang="en-US" sz="2400" dirty="0" smtClean="0"/>
              <a:t>v) </a:t>
            </a:r>
            <a:r>
              <a:rPr lang="en-US" sz="2400" dirty="0"/>
              <a:t>By Data analysis, Most Employees with </a:t>
            </a:r>
            <a:r>
              <a:rPr lang="en-US" sz="2400" b="1" dirty="0"/>
              <a:t>Last Evaluation Score less than 0.6 out of 1 </a:t>
            </a:r>
            <a:r>
              <a:rPr lang="en-US" sz="2400" dirty="0"/>
              <a:t>are resigning from the company.</a:t>
            </a:r>
          </a:p>
          <a:p>
            <a:pPr marL="0" indent="0">
              <a:buNone/>
            </a:pPr>
            <a:endParaRPr lang="en-US" dirty="0"/>
          </a:p>
        </p:txBody>
      </p:sp>
      <p:pic>
        <p:nvPicPr>
          <p:cNvPr id="4" name="image21.jpeg"/>
          <p:cNvPicPr/>
          <p:nvPr/>
        </p:nvPicPr>
        <p:blipFill>
          <a:blip r:embed="rId2" cstate="print"/>
          <a:stretch>
            <a:fillRect/>
          </a:stretch>
        </p:blipFill>
        <p:spPr>
          <a:xfrm>
            <a:off x="1908313" y="1193205"/>
            <a:ext cx="8199783" cy="4472098"/>
          </a:xfrm>
          <a:prstGeom prst="rect">
            <a:avLst/>
          </a:prstGeom>
        </p:spPr>
      </p:pic>
      <p:sp>
        <p:nvSpPr>
          <p:cNvPr id="5" name="Rectangle 4"/>
          <p:cNvSpPr/>
          <p:nvPr/>
        </p:nvSpPr>
        <p:spPr>
          <a:xfrm>
            <a:off x="2829339" y="5819217"/>
            <a:ext cx="6096000" cy="646331"/>
          </a:xfrm>
          <a:prstGeom prst="rect">
            <a:avLst/>
          </a:prstGeom>
        </p:spPr>
        <p:txBody>
          <a:bodyPr>
            <a:spAutoFit/>
          </a:bodyPr>
          <a:lstStyle/>
          <a:p>
            <a:r>
              <a:rPr lang="en-US" b="1" dirty="0"/>
              <a:t>Figure </a:t>
            </a:r>
            <a:r>
              <a:rPr lang="en-US" b="1" dirty="0" smtClean="0"/>
              <a:t>: </a:t>
            </a:r>
            <a:r>
              <a:rPr lang="en-US" b="1" dirty="0"/>
              <a:t>Employee Resigning due to Low Evaluation Score in the Company(</a:t>
            </a:r>
            <a:r>
              <a:rPr lang="en-US" b="1" dirty="0" err="1"/>
              <a:t>MatPlotLib</a:t>
            </a:r>
            <a:r>
              <a:rPr lang="en-US" b="1" dirty="0"/>
              <a:t>)</a:t>
            </a:r>
          </a:p>
        </p:txBody>
      </p:sp>
    </p:spTree>
    <p:extLst>
      <p:ext uri="{BB962C8B-B14F-4D97-AF65-F5344CB8AC3E}">
        <p14:creationId xmlns:p14="http://schemas.microsoft.com/office/powerpoint/2010/main" val="302698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Introduction:</a:t>
            </a:r>
          </a:p>
          <a:p>
            <a:pPr>
              <a:buFont typeface="Wingdings" pitchFamily="2" charset="2"/>
              <a:buChar char="v"/>
            </a:pPr>
            <a:endParaRPr lang="en-US" b="1" dirty="0"/>
          </a:p>
          <a:p>
            <a:pPr>
              <a:buFont typeface="Wingdings" pitchFamily="2" charset="2"/>
              <a:buChar char="v"/>
            </a:pPr>
            <a:endParaRPr lang="en-US" b="1" dirty="0" smtClean="0"/>
          </a:p>
          <a:p>
            <a:pPr marL="514350" indent="-514350">
              <a:buFont typeface="+mj-lt"/>
              <a:buAutoNum type="arabicPeriod"/>
            </a:pPr>
            <a:r>
              <a:rPr lang="en-US" sz="2400" dirty="0"/>
              <a:t>Human Resource Management is the process of recruiting, selecting, inducting employees, providing orientation, imparting training and development, appraising the performance of </a:t>
            </a:r>
            <a:r>
              <a:rPr lang="en-US" sz="2400" dirty="0" smtClean="0"/>
              <a:t>employees and </a:t>
            </a:r>
            <a:r>
              <a:rPr lang="en-US" sz="2400" dirty="0"/>
              <a:t>providing benefits, motivating employees, maintaining proper relations with </a:t>
            </a:r>
            <a:r>
              <a:rPr lang="en-US" sz="2400" dirty="0" smtClean="0"/>
              <a:t>employees.</a:t>
            </a:r>
          </a:p>
          <a:p>
            <a:pPr marL="514350" indent="-514350">
              <a:buFont typeface="+mj-lt"/>
              <a:buAutoNum type="arabicPeriod"/>
            </a:pPr>
            <a:endParaRPr lang="en-US" sz="2400" dirty="0"/>
          </a:p>
          <a:p>
            <a:pPr marL="514350" indent="-514350">
              <a:buFont typeface="+mj-lt"/>
              <a:buAutoNum type="arabicPeriod"/>
            </a:pPr>
            <a:r>
              <a:rPr lang="en-US" sz="2400" dirty="0"/>
              <a:t>The role of HRM practices are to manage the people within a workplace to achieve the organization’s mission and reinforce the culture</a:t>
            </a:r>
            <a:r>
              <a:rPr lang="en-US" sz="2400" dirty="0" smtClean="0"/>
              <a:t>.</a:t>
            </a:r>
          </a:p>
          <a:p>
            <a:pPr marL="514350" indent="-514350">
              <a:buFont typeface="+mj-lt"/>
              <a:buAutoNum type="arabicPeriod"/>
            </a:pPr>
            <a:endParaRPr lang="en-US" sz="2400" dirty="0"/>
          </a:p>
          <a:p>
            <a:pPr marL="514350" indent="-514350">
              <a:buFont typeface="+mj-lt"/>
              <a:buAutoNum type="arabicPeriod"/>
            </a:pPr>
            <a:r>
              <a:rPr lang="en-US" sz="2400" dirty="0"/>
              <a:t>When done effectively, HR managers can help recruit new professionals who have skills necessary to further the company’s goals as well as aid with the training and development of current employees to meet objectives</a:t>
            </a:r>
          </a:p>
          <a:p>
            <a:pPr marL="514350" indent="-514350">
              <a:buFont typeface="+mj-lt"/>
              <a:buAutoNum type="arabicPeriod"/>
            </a:pPr>
            <a:endParaRPr lang="en-US" sz="2400" dirty="0"/>
          </a:p>
          <a:p>
            <a:pPr marL="514350" indent="-514350">
              <a:buFont typeface="+mj-lt"/>
              <a:buAutoNum type="arabicPeriod"/>
            </a:pPr>
            <a:endParaRPr lang="en-US" dirty="0"/>
          </a:p>
        </p:txBody>
      </p:sp>
    </p:spTree>
    <p:extLst>
      <p:ext uri="{BB962C8B-B14F-4D97-AF65-F5344CB8AC3E}">
        <p14:creationId xmlns:p14="http://schemas.microsoft.com/office/powerpoint/2010/main" val="2583908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lvl="2" indent="0">
              <a:spcBef>
                <a:spcPts val="1000"/>
              </a:spcBef>
              <a:buNone/>
            </a:pPr>
            <a:r>
              <a:rPr lang="en-US" sz="2400" dirty="0" smtClean="0"/>
              <a:t>vi)</a:t>
            </a:r>
            <a:r>
              <a:rPr lang="en-US" sz="2400" dirty="0"/>
              <a:t> By Data analysis, the Resigning Employees </a:t>
            </a:r>
            <a:r>
              <a:rPr lang="en-US" sz="2400" b="1" dirty="0"/>
              <a:t>have worked more Average Hours/month, Spent more years and worked on more projects than the current Employees. But they have left the company due to only 19 out of 3571 receiving promotion in the company</a:t>
            </a:r>
          </a:p>
          <a:p>
            <a:pPr marL="0" indent="0">
              <a:buNone/>
            </a:pPr>
            <a:endParaRPr lang="en-US" dirty="0"/>
          </a:p>
        </p:txBody>
      </p:sp>
      <p:pic>
        <p:nvPicPr>
          <p:cNvPr id="4" name="image23.jpeg"/>
          <p:cNvPicPr/>
          <p:nvPr/>
        </p:nvPicPr>
        <p:blipFill>
          <a:blip r:embed="rId2" cstate="print"/>
          <a:stretch>
            <a:fillRect/>
          </a:stretch>
        </p:blipFill>
        <p:spPr>
          <a:xfrm>
            <a:off x="1252330" y="1699591"/>
            <a:ext cx="8557591" cy="4860235"/>
          </a:xfrm>
          <a:prstGeom prst="rect">
            <a:avLst/>
          </a:prstGeom>
        </p:spPr>
      </p:pic>
    </p:spTree>
    <p:extLst>
      <p:ext uri="{BB962C8B-B14F-4D97-AF65-F5344CB8AC3E}">
        <p14:creationId xmlns:p14="http://schemas.microsoft.com/office/powerpoint/2010/main" val="2809917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4.png"/>
          <p:cNvPicPr>
            <a:picLocks noGrp="1"/>
          </p:cNvPicPr>
          <p:nvPr>
            <p:ph idx="1"/>
          </p:nvPr>
        </p:nvPicPr>
        <p:blipFill>
          <a:blip r:embed="rId2" cstate="print"/>
          <a:stretch>
            <a:fillRect/>
          </a:stretch>
        </p:blipFill>
        <p:spPr>
          <a:xfrm>
            <a:off x="924340" y="417444"/>
            <a:ext cx="10028583" cy="1868557"/>
          </a:xfrm>
          <a:prstGeom prst="rect">
            <a:avLst/>
          </a:prstGeom>
        </p:spPr>
      </p:pic>
      <p:sp>
        <p:nvSpPr>
          <p:cNvPr id="5" name="Rectangle 4"/>
          <p:cNvSpPr/>
          <p:nvPr/>
        </p:nvSpPr>
        <p:spPr>
          <a:xfrm>
            <a:off x="2342321" y="3016383"/>
            <a:ext cx="7547113" cy="369332"/>
          </a:xfrm>
          <a:prstGeom prst="rect">
            <a:avLst/>
          </a:prstGeom>
        </p:spPr>
        <p:txBody>
          <a:bodyPr wrap="square">
            <a:spAutoFit/>
          </a:bodyPr>
          <a:lstStyle/>
          <a:p>
            <a:r>
              <a:rPr lang="en-US" b="1" dirty="0" smtClean="0"/>
              <a:t>Figure: </a:t>
            </a:r>
            <a:r>
              <a:rPr lang="en-US" b="1" dirty="0"/>
              <a:t>Employee Resigning due to No Promotion in the Company</a:t>
            </a:r>
          </a:p>
        </p:txBody>
      </p:sp>
    </p:spTree>
    <p:extLst>
      <p:ext uri="{BB962C8B-B14F-4D97-AF65-F5344CB8AC3E}">
        <p14:creationId xmlns:p14="http://schemas.microsoft.com/office/powerpoint/2010/main" val="3357745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5.jpeg"/>
          <p:cNvPicPr>
            <a:picLocks noGrp="1"/>
          </p:cNvPicPr>
          <p:nvPr>
            <p:ph idx="1"/>
          </p:nvPr>
        </p:nvPicPr>
        <p:blipFill>
          <a:blip r:embed="rId2" cstate="print"/>
          <a:stretch>
            <a:fillRect/>
          </a:stretch>
        </p:blipFill>
        <p:spPr>
          <a:xfrm>
            <a:off x="455336" y="367126"/>
            <a:ext cx="11411986" cy="5089457"/>
          </a:xfrm>
          <a:prstGeom prst="rect">
            <a:avLst/>
          </a:prstGeom>
        </p:spPr>
      </p:pic>
      <p:sp>
        <p:nvSpPr>
          <p:cNvPr id="5" name="Rectangle 4"/>
          <p:cNvSpPr/>
          <p:nvPr/>
        </p:nvSpPr>
        <p:spPr>
          <a:xfrm>
            <a:off x="2292627" y="5640961"/>
            <a:ext cx="6096000" cy="369332"/>
          </a:xfrm>
          <a:prstGeom prst="rect">
            <a:avLst/>
          </a:prstGeom>
        </p:spPr>
        <p:txBody>
          <a:bodyPr>
            <a:spAutoFit/>
          </a:bodyPr>
          <a:lstStyle/>
          <a:p>
            <a:r>
              <a:rPr lang="en-US" b="1" dirty="0" smtClean="0"/>
              <a:t>Figure:</a:t>
            </a:r>
            <a:r>
              <a:rPr lang="en-US" b="1" dirty="0"/>
              <a:t>	</a:t>
            </a:r>
            <a:r>
              <a:rPr lang="en-US" b="1" dirty="0" smtClean="0"/>
              <a:t>Employee Resigning</a:t>
            </a:r>
            <a:r>
              <a:rPr lang="en-US" b="1" dirty="0"/>
              <a:t> </a:t>
            </a:r>
            <a:r>
              <a:rPr lang="en-US" b="1" dirty="0" smtClean="0"/>
              <a:t>due to Promotion(Power BI)</a:t>
            </a:r>
            <a:endParaRPr lang="en-US" b="1" dirty="0"/>
          </a:p>
        </p:txBody>
      </p:sp>
    </p:spTree>
    <p:extLst>
      <p:ext uri="{BB962C8B-B14F-4D97-AF65-F5344CB8AC3E}">
        <p14:creationId xmlns:p14="http://schemas.microsoft.com/office/powerpoint/2010/main" val="270091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lvl="2" indent="0">
              <a:spcBef>
                <a:spcPts val="1000"/>
              </a:spcBef>
              <a:buNone/>
            </a:pPr>
            <a:endParaRPr lang="en-US" dirty="0" smtClean="0"/>
          </a:p>
          <a:p>
            <a:pPr marL="0" lvl="2" indent="0">
              <a:spcBef>
                <a:spcPts val="1000"/>
              </a:spcBef>
              <a:buNone/>
            </a:pPr>
            <a:r>
              <a:rPr lang="en-US" sz="2400" dirty="0" smtClean="0"/>
              <a:t>vii) </a:t>
            </a:r>
            <a:r>
              <a:rPr lang="en-US" sz="2400" dirty="0"/>
              <a:t>Data Analysis of which type of employees may leave the company Next?</a:t>
            </a:r>
          </a:p>
          <a:p>
            <a:pPr marL="0" indent="0">
              <a:buNone/>
            </a:pPr>
            <a:r>
              <a:rPr lang="en-US" sz="2400" dirty="0"/>
              <a:t>By Analysis of all the attributes, We take the maximum of all the count of employees resigned due to no of projects, total years worked, average monthly hours, salary, evaluation score, promotion and divide the value by 3571 which gives us the percentage of all employees who may leave next due to number of projects, total years worked, average monthly hours, salary, evaluation score, promotion. After analyzing we get the following results :</a:t>
            </a:r>
          </a:p>
          <a:p>
            <a:pPr marL="0" indent="0">
              <a:buNone/>
            </a:pPr>
            <a:endParaRPr lang="en-US" dirty="0"/>
          </a:p>
        </p:txBody>
      </p:sp>
      <p:pic>
        <p:nvPicPr>
          <p:cNvPr id="4" name="image26.jpeg"/>
          <p:cNvPicPr/>
          <p:nvPr/>
        </p:nvPicPr>
        <p:blipFill>
          <a:blip r:embed="rId2" cstate="print"/>
          <a:stretch>
            <a:fillRect/>
          </a:stretch>
        </p:blipFill>
        <p:spPr>
          <a:xfrm>
            <a:off x="1451113" y="2534477"/>
            <a:ext cx="9173817" cy="4144618"/>
          </a:xfrm>
          <a:prstGeom prst="rect">
            <a:avLst/>
          </a:prstGeom>
        </p:spPr>
      </p:pic>
    </p:spTree>
    <p:extLst>
      <p:ext uri="{BB962C8B-B14F-4D97-AF65-F5344CB8AC3E}">
        <p14:creationId xmlns:p14="http://schemas.microsoft.com/office/powerpoint/2010/main" val="2507684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1296" y="474217"/>
            <a:ext cx="8994913" cy="5797373"/>
          </a:xfrm>
          <a:prstGeom prst="rect">
            <a:avLst/>
          </a:prstGeom>
          <a:noFill/>
          <a:ln>
            <a:noFill/>
          </a:ln>
        </p:spPr>
      </p:pic>
    </p:spTree>
    <p:extLst>
      <p:ext uri="{BB962C8B-B14F-4D97-AF65-F5344CB8AC3E}">
        <p14:creationId xmlns:p14="http://schemas.microsoft.com/office/powerpoint/2010/main" val="3451928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a:t>HR ANALYTICS USING POWERBI</a:t>
            </a: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21296" y="556592"/>
            <a:ext cx="8984973" cy="5983356"/>
          </a:xfrm>
          <a:prstGeom prst="rect">
            <a:avLst/>
          </a:prstGeom>
          <a:noFill/>
          <a:ln>
            <a:noFill/>
          </a:ln>
        </p:spPr>
      </p:pic>
    </p:spTree>
    <p:extLst>
      <p:ext uri="{BB962C8B-B14F-4D97-AF65-F5344CB8AC3E}">
        <p14:creationId xmlns:p14="http://schemas.microsoft.com/office/powerpoint/2010/main" val="3608985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a:t>CONCLUSION AND FUTURE </a:t>
            </a:r>
            <a:r>
              <a:rPr lang="en-US" b="1" dirty="0" smtClean="0"/>
              <a:t>SCOPE :</a:t>
            </a:r>
          </a:p>
          <a:p>
            <a:pPr marL="0" indent="0">
              <a:buNone/>
            </a:pPr>
            <a:endParaRPr lang="en-US" sz="2400" dirty="0" smtClean="0"/>
          </a:p>
          <a:p>
            <a:pPr marL="0" indent="0">
              <a:buNone/>
            </a:pPr>
            <a:r>
              <a:rPr lang="en-US" sz="2400" dirty="0" smtClean="0"/>
              <a:t>The </a:t>
            </a:r>
            <a:r>
              <a:rPr lang="en-US" sz="2400" dirty="0"/>
              <a:t>employment landscape is expected to alter in many ways in </a:t>
            </a:r>
            <a:r>
              <a:rPr lang="en-US" sz="2400" dirty="0" smtClean="0"/>
              <a:t>2023</a:t>
            </a:r>
          </a:p>
          <a:p>
            <a:pPr marL="0" indent="0">
              <a:buNone/>
            </a:pPr>
            <a:endParaRPr lang="en-US" sz="2400" dirty="0"/>
          </a:p>
          <a:p>
            <a:pPr marL="0" lvl="1" indent="0">
              <a:spcBef>
                <a:spcPts val="1000"/>
              </a:spcBef>
              <a:buNone/>
            </a:pPr>
            <a:r>
              <a:rPr lang="en-US" sz="2400" dirty="0" smtClean="0"/>
              <a:t>1) </a:t>
            </a:r>
            <a:r>
              <a:rPr lang="en-US" b="1" dirty="0"/>
              <a:t>Hybrid model to thrive, not just </a:t>
            </a:r>
            <a:r>
              <a:rPr lang="en-US" b="1" dirty="0" smtClean="0"/>
              <a:t>survive : </a:t>
            </a:r>
            <a:r>
              <a:rPr lang="en-US" dirty="0"/>
              <a:t>The pandemic redefined work culture with rapid digital transformation. Professionals now prefer flexibility in their work, and this trend is expected to broaden its scope in the days to come. </a:t>
            </a:r>
            <a:endParaRPr lang="en-US" b="1" dirty="0"/>
          </a:p>
          <a:p>
            <a:pPr marL="0" indent="0">
              <a:buNone/>
            </a:pPr>
            <a:endParaRPr lang="en-US" sz="2400" dirty="0" smtClean="0"/>
          </a:p>
          <a:p>
            <a:pPr marL="0" lvl="1" indent="0">
              <a:spcBef>
                <a:spcPts val="1000"/>
              </a:spcBef>
              <a:buNone/>
            </a:pPr>
            <a:r>
              <a:rPr lang="en-US" sz="2400" dirty="0" smtClean="0"/>
              <a:t>2) </a:t>
            </a:r>
            <a:r>
              <a:rPr lang="en-US" b="1" dirty="0"/>
              <a:t>Promote overall well-being</a:t>
            </a:r>
            <a:r>
              <a:rPr lang="en-US" b="1" dirty="0" smtClean="0"/>
              <a:t>: </a:t>
            </a:r>
            <a:r>
              <a:rPr lang="en-US" dirty="0"/>
              <a:t>In order to attract and retain top talent, organizations must focus on creating a positive employee experience at all stages of the employment journey, including job postings to onboarding and beyond.</a:t>
            </a:r>
          </a:p>
          <a:p>
            <a:pPr marL="0" lvl="1" indent="0">
              <a:spcBef>
                <a:spcPts val="1000"/>
              </a:spcBef>
              <a:buNone/>
            </a:pPr>
            <a:endParaRPr lang="en-US" b="1" dirty="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502422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10000"/>
          </a:bodyPr>
          <a:lstStyle/>
          <a:p>
            <a:pPr marL="0" indent="0">
              <a:buNone/>
            </a:pPr>
            <a:r>
              <a:rPr lang="en-US" sz="3300" b="1" dirty="0" smtClean="0"/>
              <a:t>REFERENCES :</a:t>
            </a:r>
            <a:endParaRPr lang="en-US" sz="3300" b="1" dirty="0"/>
          </a:p>
          <a:p>
            <a:pPr marL="0" indent="0">
              <a:buNone/>
            </a:pPr>
            <a:endParaRPr lang="en-US" dirty="0"/>
          </a:p>
          <a:p>
            <a:pPr lvl="0"/>
            <a:r>
              <a:rPr lang="en-US" dirty="0"/>
              <a:t>M. A. </a:t>
            </a:r>
            <a:r>
              <a:rPr lang="en-US" dirty="0" err="1"/>
              <a:t>Huselid</a:t>
            </a:r>
            <a:r>
              <a:rPr lang="en-US" dirty="0"/>
              <a:t>, “The Impact of Human Resource Management Practices on Turnover, Productivity, and Corporate Financial Performance,” </a:t>
            </a:r>
            <a:r>
              <a:rPr lang="en-US" i="1" dirty="0"/>
              <a:t>The Academy of Management Journal</a:t>
            </a:r>
            <a:r>
              <a:rPr lang="en-US" dirty="0"/>
              <a:t>, vol. 38, no. 3, pp. 635–672, 1995. [Online]. Available: </a:t>
            </a:r>
            <a:r>
              <a:rPr lang="en-US" dirty="0">
                <a:hlinkClick r:id="rId2"/>
              </a:rPr>
              <a:t>https://www.jstor.org/</a:t>
            </a:r>
            <a:r>
              <a:rPr lang="en-US" dirty="0"/>
              <a:t> </a:t>
            </a:r>
            <a:r>
              <a:rPr lang="en-US" dirty="0">
                <a:hlinkClick r:id="rId2"/>
              </a:rPr>
              <a:t>stable/256741</a:t>
            </a:r>
            <a:endParaRPr lang="en-US" dirty="0"/>
          </a:p>
          <a:p>
            <a:pPr lvl="0"/>
            <a:r>
              <a:rPr lang="en-US" dirty="0"/>
              <a:t>M. T. </a:t>
            </a:r>
            <a:r>
              <a:rPr lang="en-US" dirty="0" err="1"/>
              <a:t>Tessema</a:t>
            </a:r>
            <a:r>
              <a:rPr lang="en-US" dirty="0"/>
              <a:t>, G. </a:t>
            </a:r>
            <a:r>
              <a:rPr lang="en-US" dirty="0" err="1"/>
              <a:t>Tesfom</a:t>
            </a:r>
            <a:r>
              <a:rPr lang="en-US" dirty="0"/>
              <a:t>, M. A. Faircloth, M. </a:t>
            </a:r>
            <a:r>
              <a:rPr lang="en-US" dirty="0" err="1"/>
              <a:t>Tesfagiorgis</a:t>
            </a:r>
            <a:r>
              <a:rPr lang="en-US" dirty="0"/>
              <a:t>, and P. </a:t>
            </a:r>
            <a:r>
              <a:rPr lang="en-US" dirty="0" err="1"/>
              <a:t>Teckle</a:t>
            </a:r>
            <a:r>
              <a:rPr lang="en-US" dirty="0"/>
              <a:t>, “The “Great Resignation”: Causes, Consequences, and Creative HR Management Strategies,” </a:t>
            </a:r>
            <a:r>
              <a:rPr lang="en-US" i="1" dirty="0"/>
              <a:t>Journal of Human Resource and Sustainability Studies</a:t>
            </a:r>
            <a:r>
              <a:rPr lang="en-US" dirty="0"/>
              <a:t>, vol. 10, no. 1, pp. 161–178, Feb. 2022. [Online]. Available: </a:t>
            </a:r>
            <a:r>
              <a:rPr lang="en-US" dirty="0">
                <a:hlinkClick r:id="rId3"/>
              </a:rPr>
              <a:t>https://www.scirp.org/journal/paperinformation.aspx?paperid=</a:t>
            </a:r>
            <a:r>
              <a:rPr lang="en-US" dirty="0"/>
              <a:t> </a:t>
            </a:r>
            <a:r>
              <a:rPr lang="en-US" dirty="0">
                <a:hlinkClick r:id="rId3"/>
              </a:rPr>
              <a:t>116228</a:t>
            </a:r>
            <a:endParaRPr lang="en-US" dirty="0"/>
          </a:p>
          <a:p>
            <a:pPr lvl="0"/>
            <a:r>
              <a:rPr lang="en-US" i="1" dirty="0" err="1"/>
              <a:t>Staflng</a:t>
            </a:r>
            <a:r>
              <a:rPr lang="en-US" i="1" dirty="0"/>
              <a:t> Organizations</a:t>
            </a:r>
            <a:r>
              <a:rPr lang="en-US" dirty="0"/>
              <a:t>, Jan. 2021. [Online]. Available: </a:t>
            </a:r>
            <a:r>
              <a:rPr lang="en-US" dirty="0">
                <a:hlinkClick r:id="rId4"/>
              </a:rPr>
              <a:t>https://www.mheducation.com/</a:t>
            </a:r>
            <a:r>
              <a:rPr lang="en-US" dirty="0"/>
              <a:t> </a:t>
            </a:r>
            <a:r>
              <a:rPr lang="en-US" dirty="0" err="1">
                <a:hlinkClick r:id="rId4"/>
              </a:rPr>
              <a:t>highered</a:t>
            </a:r>
            <a:r>
              <a:rPr lang="en-US" dirty="0">
                <a:hlinkClick r:id="rId4"/>
              </a:rPr>
              <a:t>/product/staffing-organizations-judge-</a:t>
            </a:r>
            <a:r>
              <a:rPr lang="en-US" dirty="0" err="1">
                <a:hlinkClick r:id="rId4"/>
              </a:rPr>
              <a:t>kammeyer</a:t>
            </a:r>
            <a:r>
              <a:rPr lang="en-US" dirty="0">
                <a:hlinkClick r:id="rId4"/>
              </a:rPr>
              <a:t>-</a:t>
            </a:r>
            <a:r>
              <a:rPr lang="en-US" dirty="0" err="1">
                <a:hlinkClick r:id="rId4"/>
              </a:rPr>
              <a:t>mueller</a:t>
            </a:r>
            <a:r>
              <a:rPr lang="en-US" dirty="0">
                <a:hlinkClick r:id="rId4"/>
              </a:rPr>
              <a:t>/M9781260703054.</a:t>
            </a:r>
            <a:r>
              <a:rPr lang="en-US" dirty="0"/>
              <a:t> </a:t>
            </a:r>
            <a:r>
              <a:rPr lang="en-US" dirty="0">
                <a:hlinkClick r:id="rId4"/>
              </a:rPr>
              <a:t>html</a:t>
            </a:r>
            <a:endParaRPr lang="en-US" dirty="0"/>
          </a:p>
          <a:p>
            <a:pPr lvl="0"/>
            <a:r>
              <a:rPr lang="en-US" dirty="0"/>
              <a:t>“</a:t>
            </a:r>
            <a:r>
              <a:rPr lang="en-US" dirty="0" err="1"/>
              <a:t>Agovino</a:t>
            </a:r>
            <a:r>
              <a:rPr lang="en-US" dirty="0"/>
              <a:t>, T. (2021). The Pandemic Put an End to the Five-Day, 9-to-5,   In- Office Workweek. So Where Do Businesses Go from Here HR Magazine, 66, 33-39. - References - Scientific Research Publishing.” [Online]. Available: </a:t>
            </a:r>
            <a:r>
              <a:rPr lang="en-US" dirty="0">
                <a:hlinkClick r:id="rId5"/>
              </a:rPr>
              <a:t>https:</a:t>
            </a:r>
            <a:endParaRPr lang="en-US" dirty="0"/>
          </a:p>
          <a:p>
            <a:r>
              <a:rPr lang="en-US" dirty="0">
                <a:hlinkClick r:id="rId5"/>
              </a:rPr>
              <a:t>//www.scirp.org/reference/referencespapers.aspx?referenceid=3204291</a:t>
            </a:r>
            <a:endParaRPr lang="en-US" dirty="0"/>
          </a:p>
          <a:p>
            <a:pPr lvl="0"/>
            <a:r>
              <a:rPr lang="en-US" dirty="0"/>
              <a:t>K. Allman, “Career matters: ‘the great resignation’ sweeping workplaces around the world.” </a:t>
            </a:r>
            <a:r>
              <a:rPr lang="en-US" i="1" dirty="0"/>
              <a:t>LSJ: Law Society of NSW Journal</a:t>
            </a:r>
            <a:r>
              <a:rPr lang="en-US" dirty="0"/>
              <a:t>, vol. 10, no. 81, pp. 46–47., 2021.</a:t>
            </a:r>
          </a:p>
          <a:p>
            <a:pPr lvl="0"/>
            <a:r>
              <a:rPr lang="en-US" dirty="0"/>
              <a:t>S. </a:t>
            </a:r>
            <a:r>
              <a:rPr lang="en-US" dirty="0" err="1"/>
              <a:t>Dua</a:t>
            </a:r>
            <a:r>
              <a:rPr lang="en-US" dirty="0"/>
              <a:t> and X. Du, “Data mining and machine learning in </a:t>
            </a:r>
            <a:r>
              <a:rPr lang="en-US" dirty="0" err="1"/>
              <a:t>cybersecurity</a:t>
            </a:r>
            <a:r>
              <a:rPr lang="en-US" dirty="0"/>
              <a:t>,” 2011.</a:t>
            </a:r>
          </a:p>
          <a:p>
            <a:pPr marL="0" indent="0">
              <a:buNone/>
            </a:pPr>
            <a:endParaRPr lang="en-US" dirty="0"/>
          </a:p>
        </p:txBody>
      </p:sp>
    </p:spTree>
    <p:extLst>
      <p:ext uri="{BB962C8B-B14F-4D97-AF65-F5344CB8AC3E}">
        <p14:creationId xmlns:p14="http://schemas.microsoft.com/office/powerpoint/2010/main" val="245633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Objectives of Human Resource Management :</a:t>
            </a:r>
          </a:p>
          <a:p>
            <a:pPr marL="0" indent="0">
              <a:buNone/>
            </a:pPr>
            <a:endParaRPr lang="en-US" dirty="0"/>
          </a:p>
          <a:p>
            <a:pPr marL="514350" indent="-514350">
              <a:buFont typeface="+mj-lt"/>
              <a:buAutoNum type="arabicPeriod"/>
            </a:pPr>
            <a:endParaRPr lang="en-US" sz="2500" b="1" dirty="0" smtClean="0"/>
          </a:p>
          <a:p>
            <a:pPr marL="514350" indent="-514350">
              <a:buFont typeface="+mj-lt"/>
              <a:buAutoNum type="arabicPeriod"/>
            </a:pPr>
            <a:r>
              <a:rPr lang="en-US" sz="2500" b="1" dirty="0" smtClean="0"/>
              <a:t>Societal objectives</a:t>
            </a:r>
          </a:p>
          <a:p>
            <a:pPr marL="514350" indent="-514350">
              <a:buFont typeface="+mj-lt"/>
              <a:buAutoNum type="arabicPeriod"/>
            </a:pPr>
            <a:endParaRPr lang="en-US" sz="2500" b="1" dirty="0"/>
          </a:p>
          <a:p>
            <a:pPr marL="514350" indent="-514350">
              <a:buFont typeface="+mj-lt"/>
              <a:buAutoNum type="arabicPeriod"/>
            </a:pPr>
            <a:r>
              <a:rPr lang="en-US" sz="2500" b="1" dirty="0"/>
              <a:t>Organizational </a:t>
            </a:r>
            <a:r>
              <a:rPr lang="en-US" sz="2500" b="1" dirty="0" smtClean="0"/>
              <a:t>objectives</a:t>
            </a:r>
          </a:p>
          <a:p>
            <a:pPr marL="514350" indent="-514350">
              <a:buFont typeface="+mj-lt"/>
              <a:buAutoNum type="arabicPeriod"/>
            </a:pPr>
            <a:endParaRPr lang="en-US" sz="2500" b="1" dirty="0"/>
          </a:p>
          <a:p>
            <a:pPr marL="514350" indent="-514350">
              <a:buFont typeface="+mj-lt"/>
              <a:buAutoNum type="arabicPeriod"/>
            </a:pPr>
            <a:r>
              <a:rPr lang="en-US" sz="2500" b="1" dirty="0"/>
              <a:t>Personal objectives</a:t>
            </a:r>
            <a:r>
              <a:rPr lang="en-US" sz="2500" dirty="0" smtClean="0"/>
              <a:t> </a:t>
            </a:r>
          </a:p>
          <a:p>
            <a:pPr marL="0" indent="0">
              <a:buNone/>
            </a:pPr>
            <a:endParaRPr lang="en-US" sz="2500" dirty="0"/>
          </a:p>
          <a:p>
            <a:pPr marL="514350" indent="-514350">
              <a:buFont typeface="+mj-lt"/>
              <a:buAutoNum type="arabicPeriod"/>
            </a:pPr>
            <a:r>
              <a:rPr lang="en-US" sz="2500" b="1" dirty="0"/>
              <a:t>Functional objectives: </a:t>
            </a:r>
            <a:endParaRPr lang="en-US" sz="2500" dirty="0" smtClean="0"/>
          </a:p>
          <a:p>
            <a:pPr marL="514350" indent="-514350">
              <a:buFont typeface="+mj-lt"/>
              <a:buAutoNum type="arabicPeriod"/>
            </a:pPr>
            <a:endParaRPr lang="en-US" dirty="0" smtClean="0"/>
          </a:p>
          <a:p>
            <a:pPr marL="514350" indent="-514350">
              <a:buFont typeface="+mj-lt"/>
              <a:buAutoNum type="arabicPeriod"/>
            </a:pPr>
            <a:endParaRPr lang="en-US" dirty="0"/>
          </a:p>
        </p:txBody>
      </p:sp>
      <p:pic>
        <p:nvPicPr>
          <p:cNvPr id="4" name="image4.jpeg"/>
          <p:cNvPicPr/>
          <p:nvPr/>
        </p:nvPicPr>
        <p:blipFill>
          <a:blip r:embed="rId2" cstate="print"/>
          <a:stretch>
            <a:fillRect/>
          </a:stretch>
        </p:blipFill>
        <p:spPr>
          <a:xfrm>
            <a:off x="6559826" y="1172817"/>
            <a:ext cx="4581939" cy="4572000"/>
          </a:xfrm>
          <a:prstGeom prst="rect">
            <a:avLst/>
          </a:prstGeom>
        </p:spPr>
      </p:pic>
    </p:spTree>
    <p:extLst>
      <p:ext uri="{BB962C8B-B14F-4D97-AF65-F5344CB8AC3E}">
        <p14:creationId xmlns:p14="http://schemas.microsoft.com/office/powerpoint/2010/main" val="3373892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3200" b="1" dirty="0" smtClean="0"/>
              <a:t>Literature Review: </a:t>
            </a:r>
          </a:p>
          <a:p>
            <a:pPr marL="0" indent="0">
              <a:buNone/>
            </a:pPr>
            <a:endParaRPr lang="en-US" sz="3200" b="1" dirty="0"/>
          </a:p>
          <a:p>
            <a:pPr marL="514350" lvl="1" indent="-514350">
              <a:spcBef>
                <a:spcPts val="1000"/>
              </a:spcBef>
              <a:buFont typeface="+mj-lt"/>
              <a:buAutoNum type="arabicPeriod"/>
            </a:pPr>
            <a:r>
              <a:rPr lang="en-US" b="1" dirty="0" smtClean="0"/>
              <a:t>Introduction :  </a:t>
            </a:r>
            <a:r>
              <a:rPr lang="en-US" dirty="0"/>
              <a:t>human resources are believed to be the most critical resources that organizations need in order to achieve their </a:t>
            </a:r>
            <a:r>
              <a:rPr lang="en-US" dirty="0" smtClean="0"/>
              <a:t>goals.</a:t>
            </a:r>
          </a:p>
          <a:p>
            <a:pPr marL="514350" lvl="1" indent="-514350">
              <a:spcBef>
                <a:spcPts val="1000"/>
              </a:spcBef>
              <a:buFont typeface="+mj-lt"/>
              <a:buAutoNum type="arabicPeriod"/>
            </a:pPr>
            <a:endParaRPr lang="en-US" dirty="0"/>
          </a:p>
          <a:p>
            <a:pPr marL="514350" lvl="1" indent="-514350">
              <a:spcBef>
                <a:spcPts val="1000"/>
              </a:spcBef>
              <a:buFont typeface="+mj-lt"/>
              <a:buAutoNum type="arabicPeriod"/>
            </a:pPr>
            <a:r>
              <a:rPr lang="en-US" b="1" dirty="0"/>
              <a:t>The Causes of the </a:t>
            </a:r>
            <a:r>
              <a:rPr lang="en-US" b="1" i="1" dirty="0"/>
              <a:t>Great Resignation</a:t>
            </a:r>
            <a:endParaRPr lang="en-US" dirty="0"/>
          </a:p>
          <a:p>
            <a:pPr marL="514350" lvl="1" indent="-514350">
              <a:spcBef>
                <a:spcPts val="1000"/>
              </a:spcBef>
              <a:buFont typeface="+mj-lt"/>
              <a:buAutoNum type="romanLcPeriod"/>
            </a:pPr>
            <a:endParaRPr lang="en-US" dirty="0" smtClean="0"/>
          </a:p>
          <a:p>
            <a:pPr marL="514350" lvl="1" indent="-514350">
              <a:spcBef>
                <a:spcPts val="1000"/>
              </a:spcBef>
              <a:buFont typeface="+mj-lt"/>
              <a:buAutoNum type="romanLcPeriod"/>
            </a:pPr>
            <a:r>
              <a:rPr lang="en-US" dirty="0"/>
              <a:t>The COVID-19 Pandemic</a:t>
            </a:r>
          </a:p>
          <a:p>
            <a:pPr marL="514350" lvl="1" indent="-514350">
              <a:spcBef>
                <a:spcPts val="1000"/>
              </a:spcBef>
              <a:buFont typeface="+mj-lt"/>
              <a:buAutoNum type="romanLcPeriod"/>
            </a:pPr>
            <a:r>
              <a:rPr lang="en-US" dirty="0"/>
              <a:t>The Current Employee-Driven Labor Market</a:t>
            </a:r>
          </a:p>
          <a:p>
            <a:pPr marL="514350" lvl="1" indent="-514350">
              <a:spcBef>
                <a:spcPts val="1000"/>
              </a:spcBef>
              <a:buFont typeface="+mj-lt"/>
              <a:buAutoNum type="romanLcPeriod"/>
            </a:pPr>
            <a:r>
              <a:rPr lang="en-US" dirty="0"/>
              <a:t>The Lack of Required Organizational Support for Employees</a:t>
            </a:r>
            <a:r>
              <a:rPr lang="en-US" dirty="0" smtClean="0"/>
              <a:t> </a:t>
            </a:r>
          </a:p>
          <a:p>
            <a:pPr marL="514350" lvl="1" indent="-514350">
              <a:spcBef>
                <a:spcPts val="1000"/>
              </a:spcBef>
              <a:buFont typeface="+mj-lt"/>
              <a:buAutoNum type="romanLcPeriod"/>
            </a:pPr>
            <a:endParaRPr lang="en-US" dirty="0"/>
          </a:p>
          <a:p>
            <a:pPr marL="0" lvl="1" indent="0">
              <a:spcBef>
                <a:spcPts val="1000"/>
              </a:spcBef>
              <a:buNone/>
            </a:pPr>
            <a:r>
              <a:rPr lang="en-US" dirty="0" smtClean="0"/>
              <a:t>3. </a:t>
            </a:r>
            <a:r>
              <a:rPr lang="en-US" b="1" dirty="0"/>
              <a:t>Strategies for Minimizing Employees Resignation</a:t>
            </a:r>
          </a:p>
          <a:p>
            <a:pPr marL="342900" lvl="1" indent="-342900">
              <a:spcBef>
                <a:spcPts val="1000"/>
              </a:spcBef>
            </a:pPr>
            <a:r>
              <a:rPr lang="en-US" dirty="0"/>
              <a:t> </a:t>
            </a:r>
            <a:r>
              <a:rPr lang="en-US" dirty="0" smtClean="0"/>
              <a:t> </a:t>
            </a:r>
            <a:r>
              <a:rPr lang="en-US" dirty="0"/>
              <a:t>Providing Flexible Work Arrangements (FWAs)</a:t>
            </a:r>
          </a:p>
          <a:p>
            <a:pPr marL="0" lvl="1" indent="0">
              <a:spcBef>
                <a:spcPts val="1000"/>
              </a:spcBef>
              <a:buNone/>
            </a:pPr>
            <a:endParaRPr lang="en-US" dirty="0"/>
          </a:p>
          <a:p>
            <a:pPr marL="0" indent="0">
              <a:buNone/>
            </a:pPr>
            <a:endParaRPr lang="en-US" sz="3200" b="1" dirty="0" smtClean="0"/>
          </a:p>
          <a:p>
            <a:pPr marL="0" indent="0">
              <a:buNone/>
            </a:pPr>
            <a:endParaRPr lang="en-US" sz="3200" b="1" dirty="0"/>
          </a:p>
        </p:txBody>
      </p:sp>
    </p:spTree>
    <p:extLst>
      <p:ext uri="{BB962C8B-B14F-4D97-AF65-F5344CB8AC3E}">
        <p14:creationId xmlns:p14="http://schemas.microsoft.com/office/powerpoint/2010/main" val="425333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Objectives of Work : </a:t>
            </a:r>
          </a:p>
          <a:p>
            <a:pPr marL="514350" indent="-514350">
              <a:buFont typeface="+mj-lt"/>
              <a:buAutoNum type="arabicPeriod"/>
            </a:pPr>
            <a:endParaRPr lang="en-US" b="1" dirty="0"/>
          </a:p>
          <a:p>
            <a:pPr marL="0" indent="0">
              <a:buNone/>
            </a:pPr>
            <a:r>
              <a:rPr lang="en-US" sz="2400" dirty="0" smtClean="0"/>
              <a:t>1. To, understand the reason behind employee resignation. </a:t>
            </a:r>
          </a:p>
          <a:p>
            <a:pPr marL="514350" indent="-514350">
              <a:buFont typeface="+mj-lt"/>
              <a:buAutoNum type="arabicPeriod"/>
            </a:pPr>
            <a:endParaRPr lang="en-US" sz="2400" dirty="0"/>
          </a:p>
          <a:p>
            <a:pPr marL="0" lvl="0" indent="0">
              <a:buNone/>
            </a:pPr>
            <a:r>
              <a:rPr lang="en-US" sz="2400" dirty="0" smtClean="0"/>
              <a:t>2.</a:t>
            </a:r>
            <a:r>
              <a:rPr lang="en-US" sz="2400" dirty="0"/>
              <a:t> What type of employees are leaving?</a:t>
            </a:r>
          </a:p>
          <a:p>
            <a:pPr marL="0" indent="0">
              <a:buNone/>
            </a:pPr>
            <a:endParaRPr lang="en-US" sz="2400" dirty="0" smtClean="0"/>
          </a:p>
          <a:p>
            <a:pPr marL="0" lvl="0" indent="0">
              <a:buNone/>
            </a:pPr>
            <a:r>
              <a:rPr lang="en-US" sz="2400" dirty="0" smtClean="0"/>
              <a:t>3. </a:t>
            </a:r>
            <a:r>
              <a:rPr lang="en-US" sz="2400" dirty="0"/>
              <a:t>Which employees are prone to leave next</a:t>
            </a:r>
            <a:r>
              <a:rPr lang="en-US" sz="2400" dirty="0" smtClean="0"/>
              <a:t>?</a:t>
            </a:r>
          </a:p>
          <a:p>
            <a:pPr marL="0" lvl="0" indent="0">
              <a:buNone/>
            </a:pPr>
            <a:endParaRPr lang="en-US" sz="2400" dirty="0"/>
          </a:p>
          <a:p>
            <a:pPr marL="0" lvl="0" indent="0">
              <a:buNone/>
            </a:pPr>
            <a:r>
              <a:rPr lang="en-US" sz="2400" dirty="0" smtClean="0"/>
              <a:t>4. To understand the consequences of employee resignation.</a:t>
            </a:r>
            <a:endParaRPr lang="en-US" sz="2400" dirty="0"/>
          </a:p>
          <a:p>
            <a:pPr marL="0" indent="0">
              <a:buNone/>
            </a:pPr>
            <a:endParaRPr lang="en-US" sz="2400" dirty="0"/>
          </a:p>
        </p:txBody>
      </p:sp>
    </p:spTree>
    <p:extLst>
      <p:ext uri="{BB962C8B-B14F-4D97-AF65-F5344CB8AC3E}">
        <p14:creationId xmlns:p14="http://schemas.microsoft.com/office/powerpoint/2010/main" val="1164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Technology Used : </a:t>
            </a:r>
          </a:p>
          <a:p>
            <a:pPr marL="0" indent="0">
              <a:buNone/>
            </a:pPr>
            <a:endParaRPr lang="en-US" dirty="0"/>
          </a:p>
          <a:p>
            <a:pPr marL="457200" lvl="1" indent="-457200">
              <a:spcBef>
                <a:spcPts val="1000"/>
              </a:spcBef>
              <a:buAutoNum type="arabicPeriod"/>
            </a:pPr>
            <a:r>
              <a:rPr lang="en-US" b="1" dirty="0" smtClean="0"/>
              <a:t>Data Analytics : </a:t>
            </a:r>
            <a:r>
              <a:rPr lang="en-US" dirty="0"/>
              <a:t>Data analytics is the collection, transformation, and organization of data in order to draw conclusions, make predictions, and drive informed decision making. </a:t>
            </a:r>
            <a:endParaRPr lang="en-US" dirty="0" smtClean="0"/>
          </a:p>
          <a:p>
            <a:pPr marL="0" indent="0">
              <a:buNone/>
            </a:pPr>
            <a:r>
              <a:rPr lang="en-US" sz="2500" dirty="0"/>
              <a:t>Together, these four types of data analytics can help an organization make data-driven decisions. At a glance, each of them tells us the following:</a:t>
            </a:r>
          </a:p>
          <a:p>
            <a:pPr marL="0" indent="0">
              <a:buNone/>
            </a:pPr>
            <a:endParaRPr lang="en-US" sz="2500" dirty="0"/>
          </a:p>
          <a:p>
            <a:pPr lvl="2"/>
            <a:r>
              <a:rPr lang="en-US" sz="2500" b="1" dirty="0"/>
              <a:t>Descriptive analytics </a:t>
            </a:r>
            <a:r>
              <a:rPr lang="en-US" sz="2500" dirty="0"/>
              <a:t>tell us what happened.</a:t>
            </a:r>
          </a:p>
          <a:p>
            <a:pPr marL="0" indent="0">
              <a:buNone/>
            </a:pPr>
            <a:endParaRPr lang="en-US" sz="2500" dirty="0"/>
          </a:p>
          <a:p>
            <a:pPr lvl="2"/>
            <a:r>
              <a:rPr lang="en-US" sz="2500" b="1" dirty="0"/>
              <a:t>Diagnostic analytics </a:t>
            </a:r>
            <a:r>
              <a:rPr lang="en-US" sz="2500" dirty="0"/>
              <a:t>tell us why something happened.</a:t>
            </a:r>
          </a:p>
          <a:p>
            <a:pPr marL="0" indent="0">
              <a:buNone/>
            </a:pPr>
            <a:endParaRPr lang="en-US" sz="2500" dirty="0"/>
          </a:p>
          <a:p>
            <a:pPr lvl="2"/>
            <a:r>
              <a:rPr lang="en-US" sz="2500" b="1" dirty="0"/>
              <a:t>Predictive analytics </a:t>
            </a:r>
            <a:r>
              <a:rPr lang="en-US" sz="2500" dirty="0"/>
              <a:t>tell us what will likely happen in the future.</a:t>
            </a:r>
          </a:p>
          <a:p>
            <a:pPr marL="0" indent="0">
              <a:buNone/>
            </a:pPr>
            <a:endParaRPr lang="en-US" sz="2500" dirty="0"/>
          </a:p>
          <a:p>
            <a:pPr lvl="2"/>
            <a:r>
              <a:rPr lang="en-US" sz="2500" b="1" dirty="0"/>
              <a:t>Prescriptive analytics </a:t>
            </a:r>
            <a:r>
              <a:rPr lang="en-US" sz="2500" dirty="0"/>
              <a:t>tell us how to act.</a:t>
            </a:r>
          </a:p>
          <a:p>
            <a:pPr marL="0" lvl="1" indent="0">
              <a:spcBef>
                <a:spcPts val="1000"/>
              </a:spcBef>
              <a:buNone/>
            </a:pPr>
            <a:endParaRPr lang="en-US" b="1" dirty="0" smtClean="0"/>
          </a:p>
          <a:p>
            <a:pPr marL="0" indent="0">
              <a:buNone/>
            </a:pPr>
            <a:endParaRPr lang="en-US" dirty="0"/>
          </a:p>
        </p:txBody>
      </p:sp>
    </p:spTree>
    <p:extLst>
      <p:ext uri="{BB962C8B-B14F-4D97-AF65-F5344CB8AC3E}">
        <p14:creationId xmlns:p14="http://schemas.microsoft.com/office/powerpoint/2010/main" val="389619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Tools and Techniques Used :</a:t>
            </a:r>
          </a:p>
          <a:p>
            <a:pPr marL="0" indent="0">
              <a:buNone/>
            </a:pPr>
            <a:endParaRPr lang="en-US" dirty="0"/>
          </a:p>
          <a:p>
            <a:pPr marL="0" indent="0">
              <a:buNone/>
            </a:pPr>
            <a:r>
              <a:rPr lang="en-US" dirty="0" smtClean="0"/>
              <a:t>1. </a:t>
            </a:r>
            <a:r>
              <a:rPr lang="en-US" b="1" dirty="0"/>
              <a:t>Data analytics </a:t>
            </a:r>
            <a:r>
              <a:rPr lang="en-US" b="1" dirty="0" smtClean="0"/>
              <a:t>: </a:t>
            </a:r>
            <a:endParaRPr lang="en-US" b="1" dirty="0"/>
          </a:p>
        </p:txBody>
      </p:sp>
      <p:pic>
        <p:nvPicPr>
          <p:cNvPr id="4" name="image5.jpeg"/>
          <p:cNvPicPr/>
          <p:nvPr/>
        </p:nvPicPr>
        <p:blipFill>
          <a:blip r:embed="rId2" cstate="print"/>
          <a:stretch>
            <a:fillRect/>
          </a:stretch>
        </p:blipFill>
        <p:spPr>
          <a:xfrm>
            <a:off x="2445026" y="2087217"/>
            <a:ext cx="6033051" cy="2355574"/>
          </a:xfrm>
          <a:prstGeom prst="rect">
            <a:avLst/>
          </a:prstGeom>
        </p:spPr>
      </p:pic>
      <p:sp>
        <p:nvSpPr>
          <p:cNvPr id="5" name="TextBox 4"/>
          <p:cNvSpPr txBox="1"/>
          <p:nvPr/>
        </p:nvSpPr>
        <p:spPr>
          <a:xfrm>
            <a:off x="0" y="4880113"/>
            <a:ext cx="12192000" cy="2292935"/>
          </a:xfrm>
          <a:prstGeom prst="rect">
            <a:avLst/>
          </a:prstGeom>
          <a:noFill/>
        </p:spPr>
        <p:txBody>
          <a:bodyPr wrap="square" rtlCol="0">
            <a:spAutoFit/>
          </a:bodyPr>
          <a:lstStyle/>
          <a:p>
            <a:pPr marL="0" lvl="2"/>
            <a:r>
              <a:rPr lang="en-US" sz="2500" dirty="0" smtClean="0"/>
              <a:t>2. </a:t>
            </a:r>
            <a:r>
              <a:rPr lang="en-US" sz="2800" b="1" dirty="0"/>
              <a:t>Pearson correlation </a:t>
            </a:r>
            <a:r>
              <a:rPr lang="en-US" sz="2800" b="1" dirty="0" smtClean="0"/>
              <a:t>method:  </a:t>
            </a:r>
            <a:r>
              <a:rPr lang="en-US" sz="2400" dirty="0"/>
              <a:t>The Pearson product moment correlation coefficient can be described as a way to measure the strength of a linear relationship between two </a:t>
            </a:r>
            <a:r>
              <a:rPr lang="en-US" sz="2400" dirty="0" smtClean="0"/>
              <a:t>variables.</a:t>
            </a:r>
          </a:p>
          <a:p>
            <a:pPr marL="0" lvl="2"/>
            <a:endParaRPr lang="en-US" sz="2400" b="1" dirty="0"/>
          </a:p>
          <a:p>
            <a:pPr marL="0" lvl="2"/>
            <a:r>
              <a:rPr lang="en-US" sz="2400" dirty="0"/>
              <a:t>That is, Pearson correlation coefficient identifies whether:</a:t>
            </a:r>
          </a:p>
          <a:p>
            <a:pPr marL="0" lvl="2"/>
            <a:endParaRPr lang="en-US" sz="2400" b="1" dirty="0"/>
          </a:p>
          <a:p>
            <a:endParaRPr lang="en-US" dirty="0"/>
          </a:p>
        </p:txBody>
      </p:sp>
    </p:spTree>
    <p:extLst>
      <p:ext uri="{BB962C8B-B14F-4D97-AF65-F5344CB8AC3E}">
        <p14:creationId xmlns:p14="http://schemas.microsoft.com/office/powerpoint/2010/main" val="154944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1371600" lvl="3" indent="0">
              <a:buNone/>
            </a:pPr>
            <a:endParaRPr lang="en-US" sz="2500" dirty="0" smtClean="0"/>
          </a:p>
          <a:p>
            <a:pPr lvl="3"/>
            <a:r>
              <a:rPr lang="en-US" sz="2400" b="1" i="1" dirty="0" smtClean="0"/>
              <a:t>There </a:t>
            </a:r>
            <a:r>
              <a:rPr lang="en-US" sz="2400" b="1" i="1" dirty="0"/>
              <a:t>is a positive correlation between the two variables</a:t>
            </a:r>
            <a:r>
              <a:rPr lang="en-US" sz="2400" dirty="0" smtClean="0"/>
              <a:t>.(+1) </a:t>
            </a:r>
            <a:r>
              <a:rPr lang="en-US" sz="2400" dirty="0"/>
              <a:t>That is, whether an increase in employee projects is associated with an increase in employee satisfaction.</a:t>
            </a:r>
          </a:p>
          <a:p>
            <a:pPr lvl="3"/>
            <a:r>
              <a:rPr lang="en-US" sz="2400" b="1" i="1" dirty="0"/>
              <a:t>There is a negative correlation between the two variables</a:t>
            </a:r>
            <a:r>
              <a:rPr lang="en-US" sz="2400" dirty="0" smtClean="0"/>
              <a:t>.(-1) </a:t>
            </a:r>
            <a:r>
              <a:rPr lang="en-US" sz="2400" dirty="0"/>
              <a:t>More specifically, whether a rise in projects is associated with a reduction in employee satisfaction, or vice versa.</a:t>
            </a:r>
          </a:p>
          <a:p>
            <a:pPr lvl="3"/>
            <a:r>
              <a:rPr lang="en-US" sz="2400" b="1" i="1" dirty="0"/>
              <a:t>There is no relationship between the variables</a:t>
            </a:r>
            <a:r>
              <a:rPr lang="en-US" sz="2400" dirty="0" smtClean="0"/>
              <a:t>.(0) </a:t>
            </a:r>
            <a:r>
              <a:rPr lang="en-US" sz="2400" dirty="0"/>
              <a:t>In other words, changes in employee projects and employee satisfaction are unrelated to one </a:t>
            </a:r>
            <a:r>
              <a:rPr lang="en-US" sz="2400" dirty="0" err="1"/>
              <a:t>another.Insight</a:t>
            </a:r>
            <a:r>
              <a:rPr lang="en-US" sz="2400" dirty="0"/>
              <a:t> into this relationship is a first step in understanding how variables of interest might relate to one another, and could also prompt further causal investigation</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185160125"/>
              </p:ext>
            </p:extLst>
          </p:nvPr>
        </p:nvGraphicFramePr>
        <p:xfrm>
          <a:off x="2625449" y="4119543"/>
          <a:ext cx="5709920" cy="1973820"/>
        </p:xfrm>
        <a:graphic>
          <a:graphicData uri="http://schemas.openxmlformats.org/drawingml/2006/table">
            <a:tbl>
              <a:tblPr firstRow="1" firstCol="1" lastRow="1" lastCol="1" bandRow="1" bandCol="1">
                <a:tableStyleId>{5C22544A-7EE6-4342-B048-85BDC9FD1C3A}</a:tableStyleId>
              </a:tblPr>
              <a:tblGrid>
                <a:gridCol w="2854960"/>
                <a:gridCol w="2854960"/>
              </a:tblGrid>
              <a:tr h="328970">
                <a:tc>
                  <a:txBody>
                    <a:bodyPr/>
                    <a:lstStyle/>
                    <a:p>
                      <a:pPr marL="653415" marR="652780" algn="ctr">
                        <a:spcBef>
                          <a:spcPts val="405"/>
                        </a:spcBef>
                        <a:spcAft>
                          <a:spcPts val="0"/>
                        </a:spcAft>
                      </a:pPr>
                      <a:r>
                        <a:rPr lang="en-US" sz="1250" dirty="0">
                          <a:effectLst/>
                        </a:rPr>
                        <a:t>Correlation</a:t>
                      </a:r>
                      <a:r>
                        <a:rPr lang="en-US" sz="1250" spc="165" dirty="0">
                          <a:effectLst/>
                        </a:rPr>
                        <a:t> </a:t>
                      </a:r>
                      <a:r>
                        <a:rPr lang="en-US" sz="1250" dirty="0">
                          <a:effectLst/>
                        </a:rPr>
                        <a:t>Coefficient</a:t>
                      </a:r>
                      <a:endParaRPr lang="en-US" sz="1100" dirty="0">
                        <a:effectLst/>
                        <a:latin typeface="Times New Roman"/>
                        <a:ea typeface="Times New Roman"/>
                        <a:cs typeface="Times New Roman"/>
                      </a:endParaRPr>
                    </a:p>
                  </a:txBody>
                  <a:tcPr marL="0" marR="0" marT="0" marB="0"/>
                </a:tc>
                <a:tc>
                  <a:txBody>
                    <a:bodyPr/>
                    <a:lstStyle/>
                    <a:p>
                      <a:pPr marL="653415" marR="648335" algn="ctr">
                        <a:spcBef>
                          <a:spcPts val="405"/>
                        </a:spcBef>
                        <a:spcAft>
                          <a:spcPts val="0"/>
                        </a:spcAft>
                      </a:pPr>
                      <a:r>
                        <a:rPr lang="en-US" sz="1250">
                          <a:effectLst/>
                        </a:rPr>
                        <a:t>Analysis</a:t>
                      </a:r>
                      <a:endParaRPr lang="en-US" sz="1100">
                        <a:effectLst/>
                        <a:latin typeface="Times New Roman"/>
                        <a:ea typeface="Times New Roman"/>
                        <a:cs typeface="Times New Roman"/>
                      </a:endParaRPr>
                    </a:p>
                  </a:txBody>
                  <a:tcPr marL="0" marR="0" marT="0" marB="0"/>
                </a:tc>
              </a:tr>
              <a:tr h="328970">
                <a:tc>
                  <a:txBody>
                    <a:bodyPr/>
                    <a:lstStyle/>
                    <a:p>
                      <a:pPr marL="1129030" marR="0" algn="l">
                        <a:spcBef>
                          <a:spcPts val="405"/>
                        </a:spcBef>
                        <a:spcAft>
                          <a:spcPts val="0"/>
                        </a:spcAft>
                      </a:pPr>
                      <a:r>
                        <a:rPr lang="en-US" sz="1250">
                          <a:effectLst/>
                        </a:rPr>
                        <a:t>0.0</a:t>
                      </a:r>
                      <a:r>
                        <a:rPr lang="en-US" sz="1250" spc="-15">
                          <a:effectLst/>
                        </a:rPr>
                        <a:t> </a:t>
                      </a:r>
                      <a:r>
                        <a:rPr lang="en-US" sz="1250">
                          <a:effectLst/>
                        </a:rPr>
                        <a:t>to</a:t>
                      </a:r>
                      <a:r>
                        <a:rPr lang="en-US" sz="1250" spc="-15">
                          <a:effectLst/>
                        </a:rPr>
                        <a:t> </a:t>
                      </a:r>
                      <a:r>
                        <a:rPr lang="en-US" sz="1250">
                          <a:effectLst/>
                        </a:rPr>
                        <a:t>0.1</a:t>
                      </a:r>
                      <a:endParaRPr lang="en-US" sz="1100">
                        <a:effectLst/>
                        <a:latin typeface="Times New Roman"/>
                        <a:ea typeface="Times New Roman"/>
                        <a:cs typeface="Times New Roman"/>
                      </a:endParaRPr>
                    </a:p>
                  </a:txBody>
                  <a:tcPr marL="0" marR="0" marT="0" marB="0"/>
                </a:tc>
                <a:tc>
                  <a:txBody>
                    <a:bodyPr/>
                    <a:lstStyle/>
                    <a:p>
                      <a:pPr marL="653415" marR="648335" algn="ctr">
                        <a:spcBef>
                          <a:spcPts val="405"/>
                        </a:spcBef>
                        <a:spcAft>
                          <a:spcPts val="0"/>
                        </a:spcAft>
                      </a:pPr>
                      <a:r>
                        <a:rPr lang="en-US" sz="1250">
                          <a:effectLst/>
                        </a:rPr>
                        <a:t>No</a:t>
                      </a:r>
                      <a:r>
                        <a:rPr lang="en-US" sz="1250" spc="-25">
                          <a:effectLst/>
                        </a:rPr>
                        <a:t> </a:t>
                      </a:r>
                      <a:r>
                        <a:rPr lang="en-US" sz="1250">
                          <a:effectLst/>
                        </a:rPr>
                        <a:t>correlation</a:t>
                      </a:r>
                      <a:endParaRPr lang="en-US" sz="1100">
                        <a:effectLst/>
                        <a:latin typeface="Times New Roman"/>
                        <a:ea typeface="Times New Roman"/>
                        <a:cs typeface="Times New Roman"/>
                      </a:endParaRPr>
                    </a:p>
                  </a:txBody>
                  <a:tcPr marL="0" marR="0" marT="0" marB="0"/>
                </a:tc>
              </a:tr>
              <a:tr h="328970">
                <a:tc>
                  <a:txBody>
                    <a:bodyPr/>
                    <a:lstStyle/>
                    <a:p>
                      <a:pPr marL="1129030" marR="0" algn="l">
                        <a:spcBef>
                          <a:spcPts val="400"/>
                        </a:spcBef>
                        <a:spcAft>
                          <a:spcPts val="0"/>
                        </a:spcAft>
                      </a:pPr>
                      <a:r>
                        <a:rPr lang="en-US" sz="1250">
                          <a:effectLst/>
                        </a:rPr>
                        <a:t>0.1</a:t>
                      </a:r>
                      <a:r>
                        <a:rPr lang="en-US" sz="1250" spc="-15">
                          <a:effectLst/>
                        </a:rPr>
                        <a:t> </a:t>
                      </a:r>
                      <a:r>
                        <a:rPr lang="en-US" sz="1250">
                          <a:effectLst/>
                        </a:rPr>
                        <a:t>to</a:t>
                      </a:r>
                      <a:r>
                        <a:rPr lang="en-US" sz="1250" spc="-15">
                          <a:effectLst/>
                        </a:rPr>
                        <a:t> </a:t>
                      </a:r>
                      <a:r>
                        <a:rPr lang="en-US" sz="1250">
                          <a:effectLst/>
                        </a:rPr>
                        <a:t>0.3</a:t>
                      </a:r>
                      <a:endParaRPr lang="en-US" sz="1100">
                        <a:effectLst/>
                        <a:latin typeface="Times New Roman"/>
                        <a:ea typeface="Times New Roman"/>
                        <a:cs typeface="Times New Roman"/>
                      </a:endParaRPr>
                    </a:p>
                  </a:txBody>
                  <a:tcPr marL="0" marR="0" marT="0" marB="0"/>
                </a:tc>
                <a:tc>
                  <a:txBody>
                    <a:bodyPr/>
                    <a:lstStyle/>
                    <a:p>
                      <a:pPr marL="653415" marR="648335" algn="ctr">
                        <a:spcBef>
                          <a:spcPts val="400"/>
                        </a:spcBef>
                        <a:spcAft>
                          <a:spcPts val="0"/>
                        </a:spcAft>
                      </a:pPr>
                      <a:r>
                        <a:rPr lang="en-US" sz="1250">
                          <a:effectLst/>
                        </a:rPr>
                        <a:t>Low</a:t>
                      </a:r>
                      <a:r>
                        <a:rPr lang="en-US" sz="1250" spc="-35">
                          <a:effectLst/>
                        </a:rPr>
                        <a:t> </a:t>
                      </a:r>
                      <a:r>
                        <a:rPr lang="en-US" sz="1250">
                          <a:effectLst/>
                        </a:rPr>
                        <a:t>Correlation</a:t>
                      </a:r>
                      <a:endParaRPr lang="en-US" sz="1100">
                        <a:effectLst/>
                        <a:latin typeface="Times New Roman"/>
                        <a:ea typeface="Times New Roman"/>
                        <a:cs typeface="Times New Roman"/>
                      </a:endParaRPr>
                    </a:p>
                  </a:txBody>
                  <a:tcPr marL="0" marR="0" marT="0" marB="0"/>
                </a:tc>
              </a:tr>
              <a:tr h="328970">
                <a:tc>
                  <a:txBody>
                    <a:bodyPr/>
                    <a:lstStyle/>
                    <a:p>
                      <a:pPr marL="1129030" marR="0" algn="l">
                        <a:spcBef>
                          <a:spcPts val="400"/>
                        </a:spcBef>
                        <a:spcAft>
                          <a:spcPts val="0"/>
                        </a:spcAft>
                      </a:pPr>
                      <a:r>
                        <a:rPr lang="en-US" sz="1250">
                          <a:effectLst/>
                        </a:rPr>
                        <a:t>0.3</a:t>
                      </a:r>
                      <a:r>
                        <a:rPr lang="en-US" sz="1250" spc="-15">
                          <a:effectLst/>
                        </a:rPr>
                        <a:t> </a:t>
                      </a:r>
                      <a:r>
                        <a:rPr lang="en-US" sz="1250">
                          <a:effectLst/>
                        </a:rPr>
                        <a:t>to</a:t>
                      </a:r>
                      <a:r>
                        <a:rPr lang="en-US" sz="1250" spc="-15">
                          <a:effectLst/>
                        </a:rPr>
                        <a:t> </a:t>
                      </a:r>
                      <a:r>
                        <a:rPr lang="en-US" sz="1250">
                          <a:effectLst/>
                        </a:rPr>
                        <a:t>0.5</a:t>
                      </a:r>
                      <a:endParaRPr lang="en-US" sz="1100">
                        <a:effectLst/>
                        <a:latin typeface="Times New Roman"/>
                        <a:ea typeface="Times New Roman"/>
                        <a:cs typeface="Times New Roman"/>
                      </a:endParaRPr>
                    </a:p>
                  </a:txBody>
                  <a:tcPr marL="0" marR="0" marT="0" marB="0"/>
                </a:tc>
                <a:tc>
                  <a:txBody>
                    <a:bodyPr/>
                    <a:lstStyle/>
                    <a:p>
                      <a:pPr marL="653415" marR="648335" algn="ctr">
                        <a:spcBef>
                          <a:spcPts val="400"/>
                        </a:spcBef>
                        <a:spcAft>
                          <a:spcPts val="0"/>
                        </a:spcAft>
                      </a:pPr>
                      <a:r>
                        <a:rPr lang="en-US" sz="1250" dirty="0">
                          <a:effectLst/>
                        </a:rPr>
                        <a:t>Medium</a:t>
                      </a:r>
                      <a:r>
                        <a:rPr lang="en-US" sz="1250" spc="-20" dirty="0">
                          <a:effectLst/>
                        </a:rPr>
                        <a:t> </a:t>
                      </a:r>
                      <a:r>
                        <a:rPr lang="en-US" sz="1250" dirty="0">
                          <a:effectLst/>
                        </a:rPr>
                        <a:t>Correlation</a:t>
                      </a:r>
                      <a:endParaRPr lang="en-US" sz="1100" dirty="0">
                        <a:effectLst/>
                        <a:latin typeface="Times New Roman"/>
                        <a:ea typeface="Times New Roman"/>
                        <a:cs typeface="Times New Roman"/>
                      </a:endParaRPr>
                    </a:p>
                  </a:txBody>
                  <a:tcPr marL="0" marR="0" marT="0" marB="0"/>
                </a:tc>
              </a:tr>
              <a:tr h="328970">
                <a:tc>
                  <a:txBody>
                    <a:bodyPr/>
                    <a:lstStyle/>
                    <a:p>
                      <a:pPr marL="1129030" marR="0" algn="l">
                        <a:spcBef>
                          <a:spcPts val="400"/>
                        </a:spcBef>
                        <a:spcAft>
                          <a:spcPts val="0"/>
                        </a:spcAft>
                      </a:pPr>
                      <a:r>
                        <a:rPr lang="en-US" sz="1250">
                          <a:effectLst/>
                        </a:rPr>
                        <a:t>0.5</a:t>
                      </a:r>
                      <a:r>
                        <a:rPr lang="en-US" sz="1250" spc="-15">
                          <a:effectLst/>
                        </a:rPr>
                        <a:t> </a:t>
                      </a:r>
                      <a:r>
                        <a:rPr lang="en-US" sz="1250">
                          <a:effectLst/>
                        </a:rPr>
                        <a:t>to</a:t>
                      </a:r>
                      <a:r>
                        <a:rPr lang="en-US" sz="1250" spc="-15">
                          <a:effectLst/>
                        </a:rPr>
                        <a:t> </a:t>
                      </a:r>
                      <a:r>
                        <a:rPr lang="en-US" sz="1250">
                          <a:effectLst/>
                        </a:rPr>
                        <a:t>0.7</a:t>
                      </a:r>
                      <a:endParaRPr lang="en-US" sz="1100">
                        <a:effectLst/>
                        <a:latin typeface="Times New Roman"/>
                        <a:ea typeface="Times New Roman"/>
                        <a:cs typeface="Times New Roman"/>
                      </a:endParaRPr>
                    </a:p>
                  </a:txBody>
                  <a:tcPr marL="0" marR="0" marT="0" marB="0"/>
                </a:tc>
                <a:tc>
                  <a:txBody>
                    <a:bodyPr/>
                    <a:lstStyle/>
                    <a:p>
                      <a:pPr marL="653415" marR="648335" algn="ctr">
                        <a:spcBef>
                          <a:spcPts val="400"/>
                        </a:spcBef>
                        <a:spcAft>
                          <a:spcPts val="0"/>
                        </a:spcAft>
                      </a:pPr>
                      <a:r>
                        <a:rPr lang="en-US" sz="1250">
                          <a:effectLst/>
                        </a:rPr>
                        <a:t>High</a:t>
                      </a:r>
                      <a:r>
                        <a:rPr lang="en-US" sz="1250" spc="-20">
                          <a:effectLst/>
                        </a:rPr>
                        <a:t> </a:t>
                      </a:r>
                      <a:r>
                        <a:rPr lang="en-US" sz="1250">
                          <a:effectLst/>
                        </a:rPr>
                        <a:t>Correlation</a:t>
                      </a:r>
                      <a:endParaRPr lang="en-US" sz="1100">
                        <a:effectLst/>
                        <a:latin typeface="Times New Roman"/>
                        <a:ea typeface="Times New Roman"/>
                        <a:cs typeface="Times New Roman"/>
                      </a:endParaRPr>
                    </a:p>
                  </a:txBody>
                  <a:tcPr marL="0" marR="0" marT="0" marB="0"/>
                </a:tc>
              </a:tr>
              <a:tr h="328970">
                <a:tc>
                  <a:txBody>
                    <a:bodyPr/>
                    <a:lstStyle/>
                    <a:p>
                      <a:pPr marL="1129030" marR="0" algn="l">
                        <a:spcBef>
                          <a:spcPts val="405"/>
                        </a:spcBef>
                        <a:spcAft>
                          <a:spcPts val="0"/>
                        </a:spcAft>
                      </a:pPr>
                      <a:r>
                        <a:rPr lang="en-US" sz="1250" dirty="0">
                          <a:effectLst/>
                        </a:rPr>
                        <a:t>0.7</a:t>
                      </a:r>
                      <a:r>
                        <a:rPr lang="en-US" sz="1250" spc="-15" dirty="0">
                          <a:effectLst/>
                        </a:rPr>
                        <a:t> </a:t>
                      </a:r>
                      <a:r>
                        <a:rPr lang="en-US" sz="1250" dirty="0">
                          <a:effectLst/>
                        </a:rPr>
                        <a:t>to</a:t>
                      </a:r>
                      <a:r>
                        <a:rPr lang="en-US" sz="1250" spc="-15" dirty="0">
                          <a:effectLst/>
                        </a:rPr>
                        <a:t> </a:t>
                      </a:r>
                      <a:r>
                        <a:rPr lang="en-US" sz="1250" dirty="0">
                          <a:effectLst/>
                        </a:rPr>
                        <a:t>1.0</a:t>
                      </a:r>
                      <a:endParaRPr lang="en-US" sz="1100" dirty="0">
                        <a:effectLst/>
                        <a:latin typeface="Times New Roman"/>
                        <a:ea typeface="Times New Roman"/>
                        <a:cs typeface="Times New Roman"/>
                      </a:endParaRPr>
                    </a:p>
                  </a:txBody>
                  <a:tcPr marL="0" marR="0" marT="0" marB="0"/>
                </a:tc>
                <a:tc>
                  <a:txBody>
                    <a:bodyPr/>
                    <a:lstStyle/>
                    <a:p>
                      <a:pPr marL="653415" marR="648335" algn="ctr">
                        <a:spcBef>
                          <a:spcPts val="405"/>
                        </a:spcBef>
                        <a:spcAft>
                          <a:spcPts val="0"/>
                        </a:spcAft>
                      </a:pPr>
                      <a:r>
                        <a:rPr lang="en-US" sz="1250" dirty="0">
                          <a:effectLst/>
                        </a:rPr>
                        <a:t>Very</a:t>
                      </a:r>
                      <a:r>
                        <a:rPr lang="en-US" sz="1250" spc="-45" dirty="0">
                          <a:effectLst/>
                        </a:rPr>
                        <a:t> </a:t>
                      </a:r>
                      <a:r>
                        <a:rPr lang="en-US" sz="1250" dirty="0">
                          <a:effectLst/>
                        </a:rPr>
                        <a:t>High</a:t>
                      </a:r>
                      <a:r>
                        <a:rPr lang="en-US" sz="1250" spc="-45" dirty="0">
                          <a:effectLst/>
                        </a:rPr>
                        <a:t> </a:t>
                      </a:r>
                      <a:r>
                        <a:rPr lang="en-US" sz="1250" dirty="0">
                          <a:effectLst/>
                        </a:rPr>
                        <a:t>Correlation</a:t>
                      </a:r>
                      <a:endParaRPr lang="en-US" sz="1100" dirty="0">
                        <a:effectLst/>
                        <a:latin typeface="Times New Roman"/>
                        <a:ea typeface="Times New Roman"/>
                        <a:cs typeface="Times New Roman"/>
                      </a:endParaRPr>
                    </a:p>
                  </a:txBody>
                  <a:tcPr marL="0" marR="0" marT="0" marB="0"/>
                </a:tc>
              </a:tr>
            </a:tbl>
          </a:graphicData>
        </a:graphic>
      </p:graphicFrame>
      <p:sp>
        <p:nvSpPr>
          <p:cNvPr id="5" name="Rectangle 1"/>
          <p:cNvSpPr>
            <a:spLocks noChangeArrowheads="1"/>
          </p:cNvSpPr>
          <p:nvPr/>
        </p:nvSpPr>
        <p:spPr bwMode="auto">
          <a:xfrm>
            <a:off x="3428149" y="6166467"/>
            <a:ext cx="56989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Table 4.1: Pearson Correlation </a:t>
            </a:r>
            <a:r>
              <a:rPr kumimoji="0" lang="en-US"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Coeffcient</a:t>
            </a: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Analysis</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43580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TotalTime>
  <Words>1863</Words>
  <Application>Microsoft Office PowerPoint</Application>
  <PresentationFormat>Custom</PresentationFormat>
  <Paragraphs>204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Human Resource Business Project using Data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45</cp:revision>
  <dcterms:created xsi:type="dcterms:W3CDTF">2023-07-29T04:19:15Z</dcterms:created>
  <dcterms:modified xsi:type="dcterms:W3CDTF">2023-09-05T04:50:32Z</dcterms:modified>
</cp:coreProperties>
</file>