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8" r:id="rId4"/>
    <p:sldId id="265" r:id="rId5"/>
    <p:sldId id="259" r:id="rId6"/>
    <p:sldId id="261" r:id="rId7"/>
    <p:sldId id="262" r:id="rId8"/>
    <p:sldId id="264" r:id="rId9"/>
    <p:sldId id="266" r:id="rId10"/>
    <p:sldId id="268" r:id="rId11"/>
    <p:sldId id="270" r:id="rId12"/>
    <p:sldId id="271" r:id="rId13"/>
    <p:sldId id="272" r:id="rId14"/>
    <p:sldId id="273" r:id="rId15"/>
    <p:sldId id="276"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358359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02C47C-74C8-468C-8ACE-8CCF4BD91C03}"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2568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651537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7745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048802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1558425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106427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864283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145525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424341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15591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2C47C-74C8-468C-8ACE-8CCF4BD91C03}"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7616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02C47C-74C8-468C-8ACE-8CCF4BD91C03}"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95225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63650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399284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02C47C-74C8-468C-8ACE-8CCF4BD91C03}" type="datetimeFigureOut">
              <a:rPr lang="en-IN" smtClean="0"/>
              <a:t>21-07-2024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37674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02C47C-74C8-468C-8ACE-8CCF4BD91C03}"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E77D5D-73A9-4CE4-9BFD-AE5DFF5C5952}" type="slidenum">
              <a:rPr lang="en-IN" smtClean="0"/>
              <a:t>‹#›</a:t>
            </a:fld>
            <a:endParaRPr lang="en-IN"/>
          </a:p>
        </p:txBody>
      </p:sp>
    </p:spTree>
    <p:extLst>
      <p:ext uri="{BB962C8B-B14F-4D97-AF65-F5344CB8AC3E}">
        <p14:creationId xmlns:p14="http://schemas.microsoft.com/office/powerpoint/2010/main" val="212013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02C47C-74C8-468C-8ACE-8CCF4BD91C03}" type="datetimeFigureOut">
              <a:rPr lang="en-IN" smtClean="0"/>
              <a:t>21-07-2024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77D5D-73A9-4CE4-9BFD-AE5DFF5C5952}" type="slidenum">
              <a:rPr lang="en-IN" smtClean="0"/>
              <a:t>‹#›</a:t>
            </a:fld>
            <a:endParaRPr lang="en-IN"/>
          </a:p>
        </p:txBody>
      </p:sp>
    </p:spTree>
    <p:extLst>
      <p:ext uri="{BB962C8B-B14F-4D97-AF65-F5344CB8AC3E}">
        <p14:creationId xmlns:p14="http://schemas.microsoft.com/office/powerpoint/2010/main" val="2207122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card-greeting-watercolor-2698364/"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6533-23DD-0EFF-DB9B-6C2FB6033DEF}"/>
              </a:ext>
            </a:extLst>
          </p:cNvPr>
          <p:cNvSpPr>
            <a:spLocks noGrp="1"/>
          </p:cNvSpPr>
          <p:nvPr>
            <p:ph type="ctrTitle"/>
          </p:nvPr>
        </p:nvSpPr>
        <p:spPr>
          <a:xfrm>
            <a:off x="1154955" y="1447801"/>
            <a:ext cx="8825658" cy="1678858"/>
          </a:xfrm>
        </p:spPr>
        <p:txBody>
          <a:bodyPr/>
          <a:lstStyle/>
          <a:p>
            <a:r>
              <a:rPr lang="en-US" sz="3600" dirty="0"/>
              <a:t>Market Makers: Analyzing Quantitative and Qualitative Data; Establishing, Validating and Enhancing Rules (potentially leveraging machine learning)-FINAL REPORT</a:t>
            </a:r>
            <a:endParaRPr lang="en-IN" sz="3600" dirty="0"/>
          </a:p>
        </p:txBody>
      </p:sp>
      <p:sp>
        <p:nvSpPr>
          <p:cNvPr id="3" name="Subtitle 2">
            <a:extLst>
              <a:ext uri="{FF2B5EF4-FFF2-40B4-BE49-F238E27FC236}">
                <a16:creationId xmlns:a16="http://schemas.microsoft.com/office/drawing/2014/main" id="{56775520-CE31-3B05-3CE4-2DD8C93A75A0}"/>
              </a:ext>
            </a:extLst>
          </p:cNvPr>
          <p:cNvSpPr>
            <a:spLocks noGrp="1"/>
          </p:cNvSpPr>
          <p:nvPr>
            <p:ph type="subTitle" idx="1"/>
          </p:nvPr>
        </p:nvSpPr>
        <p:spPr>
          <a:xfrm>
            <a:off x="1154955" y="3429000"/>
            <a:ext cx="8825658" cy="2209800"/>
          </a:xfrm>
        </p:spPr>
        <p:txBody>
          <a:bodyPr>
            <a:noAutofit/>
          </a:bodyPr>
          <a:lstStyle/>
          <a:p>
            <a:r>
              <a:rPr lang="en-US" dirty="0"/>
              <a:t>VISHNU CHEBOLU – 2022A7PS0124P –CS</a:t>
            </a:r>
          </a:p>
          <a:p>
            <a:r>
              <a:rPr lang="en-US" dirty="0" err="1"/>
              <a:t>Kshitiz</a:t>
            </a:r>
            <a:r>
              <a:rPr lang="en-US" dirty="0"/>
              <a:t> bhatta -2022A7PS0049P -CS</a:t>
            </a:r>
          </a:p>
          <a:p>
            <a:endParaRPr lang="en-US" dirty="0"/>
          </a:p>
          <a:p>
            <a:r>
              <a:rPr lang="en-US" dirty="0" err="1"/>
              <a:t>AlGOBULLS</a:t>
            </a:r>
            <a:r>
              <a:rPr lang="en-US" dirty="0"/>
              <a:t> , Mumbai</a:t>
            </a:r>
          </a:p>
          <a:p>
            <a:r>
              <a:rPr lang="en-US" dirty="0"/>
              <a:t>FIC: Dr. Pankaj ARORA</a:t>
            </a:r>
          </a:p>
        </p:txBody>
      </p:sp>
    </p:spTree>
    <p:extLst>
      <p:ext uri="{BB962C8B-B14F-4D97-AF65-F5344CB8AC3E}">
        <p14:creationId xmlns:p14="http://schemas.microsoft.com/office/powerpoint/2010/main" val="1253764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480-90A0-7E4C-B778-9E1E9F5FA1F5}"/>
              </a:ext>
            </a:extLst>
          </p:cNvPr>
          <p:cNvSpPr>
            <a:spLocks noGrp="1"/>
          </p:cNvSpPr>
          <p:nvPr>
            <p:ph type="ctrTitle"/>
          </p:nvPr>
        </p:nvSpPr>
        <p:spPr/>
        <p:txBody>
          <a:bodyPr/>
          <a:lstStyle/>
          <a:p>
            <a:br>
              <a:rPr lang="en-US" dirty="0"/>
            </a:br>
            <a:endParaRPr lang="en-IN" dirty="0"/>
          </a:p>
        </p:txBody>
      </p:sp>
      <p:sp>
        <p:nvSpPr>
          <p:cNvPr id="3" name="Subtitle 2">
            <a:extLst>
              <a:ext uri="{FF2B5EF4-FFF2-40B4-BE49-F238E27FC236}">
                <a16:creationId xmlns:a16="http://schemas.microsoft.com/office/drawing/2014/main" id="{EBABE3C0-39EE-C6AE-66C4-F2BA08900918}"/>
              </a:ext>
            </a:extLst>
          </p:cNvPr>
          <p:cNvSpPr>
            <a:spLocks noGrp="1"/>
          </p:cNvSpPr>
          <p:nvPr>
            <p:ph type="subTitle"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D81A18C-ABEE-414F-BFF1-EA22805CCB79}"/>
              </a:ext>
            </a:extLst>
          </p:cNvPr>
          <p:cNvPicPr>
            <a:picLocks noChangeAspect="1"/>
          </p:cNvPicPr>
          <p:nvPr/>
        </p:nvPicPr>
        <p:blipFill>
          <a:blip r:embed="rId2"/>
          <a:stretch>
            <a:fillRect/>
          </a:stretch>
        </p:blipFill>
        <p:spPr>
          <a:xfrm>
            <a:off x="1154955" y="334068"/>
            <a:ext cx="7821116" cy="4172532"/>
          </a:xfrm>
          <a:prstGeom prst="rect">
            <a:avLst/>
          </a:prstGeom>
        </p:spPr>
      </p:pic>
    </p:spTree>
    <p:extLst>
      <p:ext uri="{BB962C8B-B14F-4D97-AF65-F5344CB8AC3E}">
        <p14:creationId xmlns:p14="http://schemas.microsoft.com/office/powerpoint/2010/main" val="380678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9844-C377-6800-D250-92795F24ED9C}"/>
              </a:ext>
            </a:extLst>
          </p:cNvPr>
          <p:cNvSpPr>
            <a:spLocks noGrp="1"/>
          </p:cNvSpPr>
          <p:nvPr>
            <p:ph type="title"/>
          </p:nvPr>
        </p:nvSpPr>
        <p:spPr/>
        <p:txBody>
          <a:bodyPr/>
          <a:lstStyle/>
          <a:p>
            <a:r>
              <a:rPr lang="en-US" sz="2400" b="1" i="0" u="sng" dirty="0">
                <a:solidFill>
                  <a:srgbClr val="000000"/>
                </a:solidFill>
                <a:effectLst/>
                <a:latin typeface="Arial" panose="020B0604020202020204" pitchFamily="34" charset="0"/>
              </a:rPr>
              <a:t>QQQ</a:t>
            </a:r>
            <a:r>
              <a:rPr lang="en-US" sz="2400" b="0" i="0" u="none" strike="noStrike" dirty="0">
                <a:solidFill>
                  <a:srgbClr val="000000"/>
                </a:solidFill>
                <a:effectLst/>
                <a:latin typeface="Arial" panose="020B0604020202020204" pitchFamily="34" charset="0"/>
              </a:rPr>
              <a:t>:QQQ is an exchange-traded fund (ETF) that tracks the Nasdaq-100 Index, which includes 100 of the largest non-financial companies listed on the Nasdaq stock market.</a:t>
            </a:r>
            <a:endParaRPr lang="en-IN" sz="2400" dirty="0"/>
          </a:p>
        </p:txBody>
      </p:sp>
      <p:sp>
        <p:nvSpPr>
          <p:cNvPr id="3" name="Content Placeholder 2">
            <a:extLst>
              <a:ext uri="{FF2B5EF4-FFF2-40B4-BE49-F238E27FC236}">
                <a16:creationId xmlns:a16="http://schemas.microsoft.com/office/drawing/2014/main" id="{D9FD2045-1D6F-2E1E-BDAC-0217774D78E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88B0FDEA-0189-B0AF-13F0-C33876EC85BD}"/>
              </a:ext>
            </a:extLst>
          </p:cNvPr>
          <p:cNvPicPr>
            <a:picLocks noChangeAspect="1"/>
          </p:cNvPicPr>
          <p:nvPr/>
        </p:nvPicPr>
        <p:blipFill>
          <a:blip r:embed="rId2"/>
          <a:stretch>
            <a:fillRect/>
          </a:stretch>
        </p:blipFill>
        <p:spPr>
          <a:xfrm>
            <a:off x="1195763" y="2052918"/>
            <a:ext cx="8516539" cy="3219899"/>
          </a:xfrm>
          <a:prstGeom prst="rect">
            <a:avLst/>
          </a:prstGeom>
        </p:spPr>
      </p:pic>
    </p:spTree>
    <p:extLst>
      <p:ext uri="{BB962C8B-B14F-4D97-AF65-F5344CB8AC3E}">
        <p14:creationId xmlns:p14="http://schemas.microsoft.com/office/powerpoint/2010/main" val="84895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7948-296C-40FE-74ED-648443B6F25A}"/>
              </a:ext>
            </a:extLst>
          </p:cNvPr>
          <p:cNvSpPr>
            <a:spLocks noGrp="1"/>
          </p:cNvSpPr>
          <p:nvPr>
            <p:ph type="title"/>
          </p:nvPr>
        </p:nvSpPr>
        <p:spPr/>
        <p:txBody>
          <a:bodyPr/>
          <a:lstStyle/>
          <a:p>
            <a:r>
              <a:rPr lang="en-IN" sz="3600" dirty="0"/>
              <a:t>Intraday Strategy using GARCH Model</a:t>
            </a:r>
          </a:p>
        </p:txBody>
      </p:sp>
      <p:sp>
        <p:nvSpPr>
          <p:cNvPr id="3" name="Content Placeholder 2">
            <a:extLst>
              <a:ext uri="{FF2B5EF4-FFF2-40B4-BE49-F238E27FC236}">
                <a16:creationId xmlns:a16="http://schemas.microsoft.com/office/drawing/2014/main" id="{AA245A76-E99B-A267-D5C7-4D6DBDEEA23A}"/>
              </a:ext>
            </a:extLst>
          </p:cNvPr>
          <p:cNvSpPr>
            <a:spLocks noGrp="1"/>
          </p:cNvSpPr>
          <p:nvPr>
            <p:ph idx="1"/>
          </p:nvPr>
        </p:nvSpPr>
        <p:spPr>
          <a:xfrm>
            <a:off x="1103312" y="1363580"/>
            <a:ext cx="8946541" cy="4884820"/>
          </a:xfrm>
        </p:spPr>
        <p:txBody>
          <a:bodyPr/>
          <a:lstStyle/>
          <a:p>
            <a:pPr rtl="0">
              <a:spcBef>
                <a:spcPts val="0"/>
              </a:spcBef>
              <a:spcAft>
                <a:spcPts val="800"/>
              </a:spcAft>
            </a:pPr>
            <a:r>
              <a:rPr lang="en-US" sz="1800" b="0" i="0" u="none" strike="noStrike" dirty="0">
                <a:solidFill>
                  <a:srgbClr val="FFFF00"/>
                </a:solidFill>
                <a:effectLst/>
                <a:latin typeface="Arial" panose="020B0604020202020204" pitchFamily="34" charset="0"/>
              </a:rPr>
              <a:t>This approach involves buying and selling financial assets within the same trading day to profit for short-term price movements. Intraday traders use technical analysis, real-time data, and risk management techniques to make quick decisions, aiming to capitalize on market volatility.</a:t>
            </a:r>
            <a:endParaRPr lang="en-US" b="0" dirty="0">
              <a:solidFill>
                <a:srgbClr val="FFFF00"/>
              </a:solidFill>
              <a:effectLst/>
            </a:endParaRPr>
          </a:p>
          <a:p>
            <a:pPr rtl="0">
              <a:spcBef>
                <a:spcPts val="0"/>
              </a:spcBef>
              <a:spcAft>
                <a:spcPts val="800"/>
              </a:spcAft>
            </a:pPr>
            <a:r>
              <a:rPr lang="en-US" sz="1800" b="1" i="0" u="sng" dirty="0">
                <a:solidFill>
                  <a:srgbClr val="FFFF00"/>
                </a:solidFill>
                <a:effectLst/>
                <a:latin typeface="Arial" panose="020B0604020202020204" pitchFamily="34" charset="0"/>
              </a:rPr>
              <a:t>Flow:</a:t>
            </a:r>
            <a:endParaRPr lang="en-US" b="0" dirty="0">
              <a:solidFill>
                <a:srgbClr val="FFFF00"/>
              </a:solidFill>
              <a:effectLst/>
            </a:endParaRPr>
          </a:p>
          <a:p>
            <a:pPr rtl="0" fontAlgn="base">
              <a:spcBef>
                <a:spcPts val="0"/>
              </a:spcBef>
              <a:spcAft>
                <a:spcPts val="0"/>
              </a:spcAft>
              <a:buFont typeface="+mj-lt"/>
              <a:buAutoNum type="arabicPeriod"/>
            </a:pPr>
            <a:r>
              <a:rPr lang="en-US" sz="1800" b="0" i="0" u="none" strike="noStrike" dirty="0">
                <a:solidFill>
                  <a:srgbClr val="FFFF00"/>
                </a:solidFill>
                <a:effectLst/>
                <a:latin typeface="Arial" panose="020B0604020202020204" pitchFamily="34" charset="0"/>
              </a:rPr>
              <a:t>Load simulated daily data and simulated 5-minute data.</a:t>
            </a:r>
          </a:p>
          <a:p>
            <a:pPr rtl="0" fontAlgn="base">
              <a:spcBef>
                <a:spcPts val="0"/>
              </a:spcBef>
              <a:spcAft>
                <a:spcPts val="0"/>
              </a:spcAft>
              <a:buFont typeface="+mj-lt"/>
              <a:buAutoNum type="arabicPeriod"/>
            </a:pPr>
            <a:r>
              <a:rPr lang="en-US" sz="1800" b="0" i="0" u="none" strike="noStrike" dirty="0">
                <a:solidFill>
                  <a:srgbClr val="FFFF00"/>
                </a:solidFill>
                <a:effectLst/>
                <a:latin typeface="Arial" panose="020B0604020202020204" pitchFamily="34" charset="0"/>
              </a:rPr>
              <a:t>Define function to fit GARCH model and predicted volatility 1-day ahead in a rolling window.</a:t>
            </a:r>
          </a:p>
          <a:p>
            <a:pPr rtl="0" fontAlgn="base">
              <a:spcBef>
                <a:spcPts val="0"/>
              </a:spcBef>
              <a:spcAft>
                <a:spcPts val="0"/>
              </a:spcAft>
              <a:buFont typeface="+mj-lt"/>
              <a:buAutoNum type="arabicPeriod"/>
            </a:pPr>
            <a:r>
              <a:rPr lang="en-US" sz="1800" b="0" i="0" u="none" strike="noStrike" dirty="0">
                <a:solidFill>
                  <a:srgbClr val="FFFF00"/>
                </a:solidFill>
                <a:effectLst/>
                <a:latin typeface="Arial" panose="020B0604020202020204" pitchFamily="34" charset="0"/>
              </a:rPr>
              <a:t>Calculate prediction premium and form a daily signal on it.</a:t>
            </a:r>
          </a:p>
          <a:p>
            <a:pPr rtl="0" fontAlgn="base">
              <a:spcBef>
                <a:spcPts val="0"/>
              </a:spcBef>
              <a:spcAft>
                <a:spcPts val="0"/>
              </a:spcAft>
              <a:buFont typeface="+mj-lt"/>
              <a:buAutoNum type="arabicPeriod"/>
            </a:pPr>
            <a:r>
              <a:rPr lang="en-US" sz="1800" b="0" i="0" u="none" strike="noStrike" dirty="0">
                <a:solidFill>
                  <a:srgbClr val="FFFF00"/>
                </a:solidFill>
                <a:effectLst/>
                <a:latin typeface="Arial" panose="020B0604020202020204" pitchFamily="34" charset="0"/>
              </a:rPr>
              <a:t>Merge with intraday data and calculate intraday indicators to form the intraday signal.</a:t>
            </a:r>
          </a:p>
          <a:p>
            <a:pPr rtl="0" fontAlgn="base">
              <a:spcBef>
                <a:spcPts val="0"/>
              </a:spcBef>
              <a:spcAft>
                <a:spcPts val="800"/>
              </a:spcAft>
              <a:buFont typeface="+mj-lt"/>
              <a:buAutoNum type="arabicPeriod"/>
            </a:pPr>
            <a:r>
              <a:rPr lang="en-US" sz="1800" b="0" i="0" u="none" strike="noStrike" dirty="0">
                <a:solidFill>
                  <a:srgbClr val="FFFF00"/>
                </a:solidFill>
                <a:effectLst/>
                <a:latin typeface="Arial" panose="020B0604020202020204" pitchFamily="34" charset="0"/>
              </a:rPr>
              <a:t>Generate the position entry and hold until the end of the day.</a:t>
            </a:r>
          </a:p>
          <a:p>
            <a:pPr rtl="0" fontAlgn="base">
              <a:spcBef>
                <a:spcPts val="0"/>
              </a:spcBef>
              <a:spcAft>
                <a:spcPts val="800"/>
              </a:spcAft>
              <a:buFont typeface="+mj-lt"/>
              <a:buAutoNum type="arabicPeriod"/>
            </a:pPr>
            <a:r>
              <a:rPr lang="en-US" sz="1800" b="0" i="0" u="none" strike="noStrike" dirty="0">
                <a:solidFill>
                  <a:srgbClr val="FFFF00"/>
                </a:solidFill>
                <a:effectLst/>
                <a:latin typeface="Arial" panose="020B0604020202020204" pitchFamily="34" charset="0"/>
              </a:rPr>
              <a:t>Calculate final strategy returns.</a:t>
            </a:r>
          </a:p>
          <a:p>
            <a:endParaRPr lang="en-IN" dirty="0"/>
          </a:p>
        </p:txBody>
      </p:sp>
    </p:spTree>
    <p:extLst>
      <p:ext uri="{BB962C8B-B14F-4D97-AF65-F5344CB8AC3E}">
        <p14:creationId xmlns:p14="http://schemas.microsoft.com/office/powerpoint/2010/main" val="90746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7D22-2537-F11A-2B58-D0958612EFF0}"/>
              </a:ext>
            </a:extLst>
          </p:cNvPr>
          <p:cNvSpPr>
            <a:spLocks noGrp="1"/>
          </p:cNvSpPr>
          <p:nvPr>
            <p:ph type="title"/>
          </p:nvPr>
        </p:nvSpPr>
        <p:spPr>
          <a:xfrm>
            <a:off x="9115720" y="952106"/>
            <a:ext cx="2488676" cy="901141"/>
          </a:xfrm>
        </p:spPr>
        <p:txBody>
          <a:bodyPr/>
          <a:lstStyle/>
          <a:p>
            <a:r>
              <a:rPr lang="en-IN" dirty="0"/>
              <a:t>Signal plotted!</a:t>
            </a:r>
          </a:p>
        </p:txBody>
      </p:sp>
      <p:pic>
        <p:nvPicPr>
          <p:cNvPr id="5" name="Content Placeholder 4">
            <a:extLst>
              <a:ext uri="{FF2B5EF4-FFF2-40B4-BE49-F238E27FC236}">
                <a16:creationId xmlns:a16="http://schemas.microsoft.com/office/drawing/2014/main" id="{D118DF41-8B51-73CE-2AB5-B08E3729667E}"/>
              </a:ext>
            </a:extLst>
          </p:cNvPr>
          <p:cNvPicPr>
            <a:picLocks noGrp="1" noChangeAspect="1"/>
          </p:cNvPicPr>
          <p:nvPr>
            <p:ph idx="1"/>
          </p:nvPr>
        </p:nvPicPr>
        <p:blipFill>
          <a:blip r:embed="rId2"/>
          <a:stretch>
            <a:fillRect/>
          </a:stretch>
        </p:blipFill>
        <p:spPr>
          <a:xfrm>
            <a:off x="243864" y="254755"/>
            <a:ext cx="8535591" cy="2086266"/>
          </a:xfrm>
        </p:spPr>
      </p:pic>
      <p:pic>
        <p:nvPicPr>
          <p:cNvPr id="7" name="Picture 6">
            <a:extLst>
              <a:ext uri="{FF2B5EF4-FFF2-40B4-BE49-F238E27FC236}">
                <a16:creationId xmlns:a16="http://schemas.microsoft.com/office/drawing/2014/main" id="{87E4BDE0-A102-F227-FBD8-33E808D4E55D}"/>
              </a:ext>
            </a:extLst>
          </p:cNvPr>
          <p:cNvPicPr>
            <a:picLocks noChangeAspect="1"/>
          </p:cNvPicPr>
          <p:nvPr/>
        </p:nvPicPr>
        <p:blipFill>
          <a:blip r:embed="rId3"/>
          <a:stretch>
            <a:fillRect/>
          </a:stretch>
        </p:blipFill>
        <p:spPr>
          <a:xfrm>
            <a:off x="803224" y="2635023"/>
            <a:ext cx="7131108" cy="4222977"/>
          </a:xfrm>
          <a:prstGeom prst="rect">
            <a:avLst/>
          </a:prstGeom>
        </p:spPr>
      </p:pic>
    </p:spTree>
    <p:extLst>
      <p:ext uri="{BB962C8B-B14F-4D97-AF65-F5344CB8AC3E}">
        <p14:creationId xmlns:p14="http://schemas.microsoft.com/office/powerpoint/2010/main" val="263891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27AB-EF71-D46B-0AA3-2DFD6FB8F6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404F18-D598-1DE0-E86F-30DAE725FC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2F661A9-95F8-317B-45E7-380E925D4551}"/>
              </a:ext>
            </a:extLst>
          </p:cNvPr>
          <p:cNvPicPr>
            <a:picLocks noChangeAspect="1"/>
          </p:cNvPicPr>
          <p:nvPr/>
        </p:nvPicPr>
        <p:blipFill>
          <a:blip r:embed="rId2"/>
          <a:stretch>
            <a:fillRect/>
          </a:stretch>
        </p:blipFill>
        <p:spPr>
          <a:xfrm>
            <a:off x="950528" y="2199613"/>
            <a:ext cx="9397835" cy="4048786"/>
          </a:xfrm>
          <a:prstGeom prst="rect">
            <a:avLst/>
          </a:prstGeom>
        </p:spPr>
      </p:pic>
    </p:spTree>
    <p:extLst>
      <p:ext uri="{BB962C8B-B14F-4D97-AF65-F5344CB8AC3E}">
        <p14:creationId xmlns:p14="http://schemas.microsoft.com/office/powerpoint/2010/main" val="3814369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382F-A4C0-1EBB-8E66-EEDDBB1F573A}"/>
              </a:ext>
            </a:extLst>
          </p:cNvPr>
          <p:cNvSpPr>
            <a:spLocks noGrp="1"/>
          </p:cNvSpPr>
          <p:nvPr>
            <p:ph type="title"/>
          </p:nvPr>
        </p:nvSpPr>
        <p:spPr>
          <a:xfrm>
            <a:off x="646111" y="452718"/>
            <a:ext cx="9404723" cy="802341"/>
          </a:xfrm>
        </p:spPr>
        <p:txBody>
          <a:bodyPr/>
          <a:lstStyle/>
          <a:p>
            <a:r>
              <a:rPr lang="en-IN" dirty="0">
                <a:solidFill>
                  <a:srgbClr val="FFC000"/>
                </a:solidFill>
              </a:rPr>
              <a:t>Novelty</a:t>
            </a:r>
          </a:p>
        </p:txBody>
      </p:sp>
      <p:sp>
        <p:nvSpPr>
          <p:cNvPr id="3" name="Content Placeholder 2">
            <a:extLst>
              <a:ext uri="{FF2B5EF4-FFF2-40B4-BE49-F238E27FC236}">
                <a16:creationId xmlns:a16="http://schemas.microsoft.com/office/drawing/2014/main" id="{0792FA2A-B859-6EF8-E11B-CB6818A08996}"/>
              </a:ext>
            </a:extLst>
          </p:cNvPr>
          <p:cNvSpPr>
            <a:spLocks noGrp="1"/>
          </p:cNvSpPr>
          <p:nvPr>
            <p:ph idx="1"/>
          </p:nvPr>
        </p:nvSpPr>
        <p:spPr>
          <a:xfrm>
            <a:off x="1103312" y="1255060"/>
            <a:ext cx="8946541" cy="4993340"/>
          </a:xfrm>
        </p:spPr>
        <p:txBody>
          <a:bodyPr>
            <a:normAutofit lnSpcReduction="10000"/>
          </a:bodyPr>
          <a:lstStyle/>
          <a:p>
            <a:r>
              <a:rPr lang="en-US" dirty="0">
                <a:solidFill>
                  <a:srgbClr val="92D050"/>
                </a:solidFill>
              </a:rPr>
              <a:t>1. Behavioral Finance Analytics Cognitive Bias Detection: Develop models to detect and exploit market inefficiencies caused by common cognitive biases like overconfidence, loss aversion, or herd behavior among traders.</a:t>
            </a:r>
          </a:p>
          <a:p>
            <a:r>
              <a:rPr lang="en-US" dirty="0">
                <a:solidFill>
                  <a:srgbClr val="92D050"/>
                </a:solidFill>
              </a:rPr>
              <a:t>2. AI-Driven Market Sentiment Analysis with Deepfake Detection Advanced Sentiment Analysis: Create sophisticated AI models that not only analyze market sentiment from various sources but also detect deepfake news and misinformation, ensuring more reliable sentiment-based trading decisions.5. Blockchain and Smart Contracts for Trade Execution Decentralized Trading Platforms: Implement blockchain technology to create decentralized, transparent, and immutable trading platforms. Use smart contracts to automate and securely execute trades, settlements, and compliance checks in real-</a:t>
            </a:r>
            <a:r>
              <a:rPr lang="en-US" dirty="0" err="1">
                <a:solidFill>
                  <a:srgbClr val="92D050"/>
                </a:solidFill>
              </a:rPr>
              <a:t>time.These</a:t>
            </a:r>
            <a:r>
              <a:rPr lang="en-US" dirty="0">
                <a:solidFill>
                  <a:srgbClr val="92D050"/>
                </a:solidFill>
              </a:rPr>
              <a:t> ideas aim to push the boundaries of traditional algorithmic trading by integrating cutting-edge technologies and unconventional data sources.</a:t>
            </a:r>
            <a:endParaRPr lang="en-IN" dirty="0">
              <a:solidFill>
                <a:srgbClr val="92D050"/>
              </a:solidFill>
            </a:endParaRPr>
          </a:p>
        </p:txBody>
      </p:sp>
    </p:spTree>
    <p:extLst>
      <p:ext uri="{BB962C8B-B14F-4D97-AF65-F5344CB8AC3E}">
        <p14:creationId xmlns:p14="http://schemas.microsoft.com/office/powerpoint/2010/main" val="219103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0B22-44A6-1B05-09CA-EE07E3328ED1}"/>
              </a:ext>
            </a:extLst>
          </p:cNvPr>
          <p:cNvSpPr>
            <a:spLocks noGrp="1"/>
          </p:cNvSpPr>
          <p:nvPr>
            <p:ph type="title"/>
          </p:nvPr>
        </p:nvSpPr>
        <p:spPr/>
        <p:txBody>
          <a:bodyPr/>
          <a:lstStyle/>
          <a:p>
            <a:r>
              <a:rPr lang="en-IN" dirty="0"/>
              <a:t>Conclusion and recommendations</a:t>
            </a:r>
          </a:p>
        </p:txBody>
      </p:sp>
      <p:sp>
        <p:nvSpPr>
          <p:cNvPr id="3" name="Content Placeholder 2">
            <a:extLst>
              <a:ext uri="{FF2B5EF4-FFF2-40B4-BE49-F238E27FC236}">
                <a16:creationId xmlns:a16="http://schemas.microsoft.com/office/drawing/2014/main" id="{DDFA5EF7-63B5-97D8-66CD-154177820191}"/>
              </a:ext>
            </a:extLst>
          </p:cNvPr>
          <p:cNvSpPr>
            <a:spLocks noGrp="1"/>
          </p:cNvSpPr>
          <p:nvPr>
            <p:ph idx="1"/>
          </p:nvPr>
        </p:nvSpPr>
        <p:spPr>
          <a:xfrm>
            <a:off x="1103312" y="1379622"/>
            <a:ext cx="8946541" cy="4868778"/>
          </a:xfrm>
        </p:spPr>
        <p:txBody>
          <a:bodyPr>
            <a:normAutofit/>
          </a:bodyPr>
          <a:lstStyle/>
          <a:p>
            <a:pPr rtl="0">
              <a:spcBef>
                <a:spcPts val="0"/>
              </a:spcBef>
              <a:spcAft>
                <a:spcPts val="800"/>
              </a:spcAft>
            </a:pPr>
            <a:r>
              <a:rPr lang="en-US" sz="1800" b="0" i="0" u="none" strike="noStrike" dirty="0">
                <a:effectLst/>
                <a:latin typeface="Arial" panose="020B0604020202020204" pitchFamily="34" charset="0"/>
              </a:rPr>
              <a:t>We believe that HFT is a booming field in itself and though it might have relied on traditional algorithms up to this point, with ML and DL becoming research hotbeds, the potential to exploit them in HFTs/ MFTs is huge. We believe that we are truly naive to pass a consequential educated remark on the subject, but empirical data suggests that the move to ML-oriented trading is already on. </a:t>
            </a:r>
            <a:r>
              <a:rPr lang="en-US" sz="1800" b="0" i="0" u="none" strike="noStrike" baseline="30000" dirty="0">
                <a:effectLst/>
                <a:latin typeface="Arial" panose="020B0604020202020204" pitchFamily="34" charset="0"/>
              </a:rPr>
              <a:t>1</a:t>
            </a:r>
            <a:endParaRPr lang="en-US" b="0" dirty="0">
              <a:effectLst/>
            </a:endParaRPr>
          </a:p>
          <a:p>
            <a:pPr rtl="0">
              <a:spcBef>
                <a:spcPts val="0"/>
              </a:spcBef>
              <a:spcAft>
                <a:spcPts val="800"/>
              </a:spcAft>
            </a:pPr>
            <a:br>
              <a:rPr lang="en-US" b="0" dirty="0">
                <a:effectLst/>
              </a:rPr>
            </a:br>
            <a:r>
              <a:rPr lang="en-US" sz="1800" b="0" i="0" u="none" strike="noStrike" dirty="0">
                <a:effectLst/>
                <a:latin typeface="Arial" panose="020B0604020202020204" pitchFamily="34" charset="0"/>
              </a:rPr>
              <a:t>Thus, it is highly beneficial for the trading community if ML and DL, along with skills like competitive programming that encourage algorithmic thinking and boost problem solving skills be encouraged from college level.</a:t>
            </a:r>
            <a:endParaRPr lang="en-US" b="0" dirty="0">
              <a:effectLst/>
            </a:endParaRPr>
          </a:p>
          <a:p>
            <a:pPr rtl="0">
              <a:spcBef>
                <a:spcPts val="0"/>
              </a:spcBef>
              <a:spcAft>
                <a:spcPts val="800"/>
              </a:spcAft>
            </a:pPr>
            <a:br>
              <a:rPr lang="en-US" b="0" dirty="0">
                <a:effectLst/>
              </a:rPr>
            </a:br>
            <a:r>
              <a:rPr lang="en-US" sz="1800" b="0" i="0" u="none" strike="noStrike" dirty="0">
                <a:effectLst/>
                <a:latin typeface="Arial" panose="020B0604020202020204" pitchFamily="34" charset="0"/>
              </a:rPr>
              <a:t>Apart from this, the following remark is exclusively for the Indian educational scene. Quant culture should be encouraged at the undergrad level. </a:t>
            </a:r>
            <a:r>
              <a:rPr lang="en-US" sz="1800" b="0" i="0" u="none" strike="noStrike" dirty="0" err="1">
                <a:effectLst/>
                <a:latin typeface="Arial" panose="020B0604020202020204" pitchFamily="34" charset="0"/>
              </a:rPr>
              <a:t>AlgoTradingNinjas</a:t>
            </a:r>
            <a:r>
              <a:rPr lang="en-US" sz="1800" b="0" i="0" u="none" strike="noStrike" dirty="0">
                <a:effectLst/>
                <a:latin typeface="Arial" panose="020B0604020202020204" pitchFamily="34" charset="0"/>
              </a:rPr>
              <a:t>, a slack space created by </a:t>
            </a:r>
            <a:r>
              <a:rPr lang="en-US" sz="1800" b="0" i="0" u="none" strike="noStrike" dirty="0" err="1">
                <a:effectLst/>
                <a:latin typeface="Arial" panose="020B0604020202020204" pitchFamily="34" charset="0"/>
              </a:rPr>
              <a:t>AlgoBulls</a:t>
            </a:r>
            <a:r>
              <a:rPr lang="en-US" sz="1800" b="0" i="0" u="none" strike="noStrike" dirty="0">
                <a:effectLst/>
                <a:latin typeface="Arial" panose="020B0604020202020204" pitchFamily="34" charset="0"/>
              </a:rPr>
              <a:t> represents one such step in the positive direction.</a:t>
            </a:r>
            <a:br>
              <a:rPr lang="en-US" dirty="0"/>
            </a:br>
            <a:endParaRPr lang="en-IN" dirty="0"/>
          </a:p>
        </p:txBody>
      </p:sp>
    </p:spTree>
    <p:extLst>
      <p:ext uri="{BB962C8B-B14F-4D97-AF65-F5344CB8AC3E}">
        <p14:creationId xmlns:p14="http://schemas.microsoft.com/office/powerpoint/2010/main" val="293805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99B5-1F6A-4895-C8A1-AFF2CE950288}"/>
              </a:ext>
            </a:extLst>
          </p:cNvPr>
          <p:cNvSpPr>
            <a:spLocks noGrp="1"/>
          </p:cNvSpPr>
          <p:nvPr>
            <p:ph type="title"/>
          </p:nvPr>
        </p:nvSpPr>
        <p:spPr/>
        <p:txBody>
          <a:bodyPr/>
          <a:lstStyle/>
          <a:p>
            <a:r>
              <a:rPr lang="en-IN" dirty="0"/>
              <a:t>Questions/Discussion follows.</a:t>
            </a:r>
          </a:p>
        </p:txBody>
      </p:sp>
      <p:pic>
        <p:nvPicPr>
          <p:cNvPr id="5" name="Content Placeholder 4">
            <a:extLst>
              <a:ext uri="{FF2B5EF4-FFF2-40B4-BE49-F238E27FC236}">
                <a16:creationId xmlns:a16="http://schemas.microsoft.com/office/drawing/2014/main" id="{047B8851-A7AD-E69B-2206-E840CDF9889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19213" y="1977644"/>
            <a:ext cx="7088417" cy="4187486"/>
          </a:xfrm>
        </p:spPr>
      </p:pic>
    </p:spTree>
    <p:extLst>
      <p:ext uri="{BB962C8B-B14F-4D97-AF65-F5344CB8AC3E}">
        <p14:creationId xmlns:p14="http://schemas.microsoft.com/office/powerpoint/2010/main" val="172937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3B1F-78FA-D049-6CE9-0A3380C800B0}"/>
              </a:ext>
            </a:extLst>
          </p:cNvPr>
          <p:cNvSpPr>
            <a:spLocks noGrp="1"/>
          </p:cNvSpPr>
          <p:nvPr>
            <p:ph type="title"/>
          </p:nvPr>
        </p:nvSpPr>
        <p:spPr/>
        <p:txBody>
          <a:bodyPr/>
          <a:lstStyle/>
          <a:p>
            <a:r>
              <a:rPr lang="en-US" dirty="0"/>
              <a:t>The Projects</a:t>
            </a:r>
            <a:endParaRPr lang="en-IN" dirty="0"/>
          </a:p>
        </p:txBody>
      </p:sp>
      <p:sp>
        <p:nvSpPr>
          <p:cNvPr id="3" name="Content Placeholder 2">
            <a:extLst>
              <a:ext uri="{FF2B5EF4-FFF2-40B4-BE49-F238E27FC236}">
                <a16:creationId xmlns:a16="http://schemas.microsoft.com/office/drawing/2014/main" id="{567B267C-CC01-FBAE-715B-27F2C1A99D2C}"/>
              </a:ext>
            </a:extLst>
          </p:cNvPr>
          <p:cNvSpPr>
            <a:spLocks noGrp="1"/>
          </p:cNvSpPr>
          <p:nvPr>
            <p:ph idx="1"/>
          </p:nvPr>
        </p:nvSpPr>
        <p:spPr>
          <a:xfrm>
            <a:off x="645132" y="1199536"/>
            <a:ext cx="9404722" cy="5048864"/>
          </a:xfrm>
        </p:spPr>
        <p:txBody>
          <a:bodyPr>
            <a:normAutofit/>
          </a:bodyPr>
          <a:lstStyle/>
          <a:p>
            <a:pPr marL="0" indent="0">
              <a:buNone/>
            </a:pPr>
            <a:r>
              <a:rPr lang="en-US" sz="2400" dirty="0"/>
              <a:t>1)Preliminary Project- One which gave us the basic outline of the projects to come.</a:t>
            </a:r>
          </a:p>
          <a:p>
            <a:pPr marL="0" indent="0">
              <a:buNone/>
            </a:pPr>
            <a:r>
              <a:rPr lang="en-US" sz="2400" dirty="0"/>
              <a:t>This project dealt with </a:t>
            </a:r>
          </a:p>
          <a:p>
            <a:r>
              <a:rPr lang="en-US" sz="2400" dirty="0"/>
              <a:t>Analysis of stocks- Calculating the mean returns , percentage changes, drawdowns , logarithmic returns, simple returns, moving averages for short periods, moving averages for long periods etc..</a:t>
            </a:r>
          </a:p>
          <a:p>
            <a:r>
              <a:rPr lang="en-US" sz="2400" dirty="0"/>
              <a:t>Creating a strategy- Here we used Standard moving average strategy where in the strategy goes high when the short term moving average exceeds the long term moving average and vice versa.</a:t>
            </a:r>
          </a:p>
          <a:p>
            <a:r>
              <a:rPr lang="en-US" sz="2400" dirty="0" err="1"/>
              <a:t>Backtesting</a:t>
            </a:r>
            <a:r>
              <a:rPr lang="en-US" sz="2400" dirty="0"/>
              <a:t> the strategy- To check how the strategy fairs</a:t>
            </a:r>
          </a:p>
          <a:p>
            <a:pPr marL="0" indent="0">
              <a:buNone/>
            </a:pPr>
            <a:endParaRPr lang="en-US" sz="2400" dirty="0"/>
          </a:p>
        </p:txBody>
      </p:sp>
    </p:spTree>
    <p:extLst>
      <p:ext uri="{BB962C8B-B14F-4D97-AF65-F5344CB8AC3E}">
        <p14:creationId xmlns:p14="http://schemas.microsoft.com/office/powerpoint/2010/main" val="169053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D071-5AA1-05E0-027A-91E02A7A24A0}"/>
              </a:ext>
            </a:extLst>
          </p:cNvPr>
          <p:cNvSpPr>
            <a:spLocks noGrp="1"/>
          </p:cNvSpPr>
          <p:nvPr>
            <p:ph type="title"/>
          </p:nvPr>
        </p:nvSpPr>
        <p:spPr>
          <a:xfrm>
            <a:off x="646111" y="452718"/>
            <a:ext cx="9404723" cy="606061"/>
          </a:xfrm>
        </p:spPr>
        <p:txBody>
          <a:bodyPr/>
          <a:lstStyle/>
          <a:p>
            <a:pPr marL="742950" indent="-742950">
              <a:buFont typeface="Arial" panose="020B0604020202020204" pitchFamily="34" charset="0"/>
              <a:buChar char="•"/>
            </a:pPr>
            <a:r>
              <a:rPr lang="en-IN" sz="3200" dirty="0">
                <a:solidFill>
                  <a:srgbClr val="00B0F0"/>
                </a:solidFill>
              </a:rPr>
              <a:t>The strategy working and back-testing</a:t>
            </a:r>
            <a:r>
              <a:rPr lang="en-IN" sz="3200" dirty="0"/>
              <a:t>!</a:t>
            </a:r>
          </a:p>
        </p:txBody>
      </p:sp>
      <p:pic>
        <p:nvPicPr>
          <p:cNvPr id="1028" name="Picture 4">
            <a:extLst>
              <a:ext uri="{FF2B5EF4-FFF2-40B4-BE49-F238E27FC236}">
                <a16:creationId xmlns:a16="http://schemas.microsoft.com/office/drawing/2014/main" id="{0B9DF44E-2DA3-7803-B943-A0ABF91552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001" y="1235243"/>
            <a:ext cx="4602178" cy="48720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C913538-7881-AA59-ABB9-CEFBAAE42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472" y="1235243"/>
            <a:ext cx="5734050" cy="487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8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0E7D-2A75-B29B-A459-F2408DD3E318}"/>
              </a:ext>
            </a:extLst>
          </p:cNvPr>
          <p:cNvSpPr>
            <a:spLocks noGrp="1"/>
          </p:cNvSpPr>
          <p:nvPr>
            <p:ph type="title"/>
          </p:nvPr>
        </p:nvSpPr>
        <p:spPr>
          <a:xfrm>
            <a:off x="646111" y="452718"/>
            <a:ext cx="9404723" cy="958987"/>
          </a:xfrm>
        </p:spPr>
        <p:txBody>
          <a:bodyPr/>
          <a:lstStyle/>
          <a:p>
            <a:r>
              <a:rPr lang="en-IN" dirty="0"/>
              <a:t>Background- Rolling Regression</a:t>
            </a:r>
            <a:br>
              <a:rPr lang="en-IN" dirty="0"/>
            </a:br>
            <a:br>
              <a:rPr lang="en-IN" dirty="0"/>
            </a:br>
            <a:endParaRPr lang="en-IN" dirty="0"/>
          </a:p>
        </p:txBody>
      </p:sp>
      <p:sp>
        <p:nvSpPr>
          <p:cNvPr id="4" name="Content Placeholder 3">
            <a:extLst>
              <a:ext uri="{FF2B5EF4-FFF2-40B4-BE49-F238E27FC236}">
                <a16:creationId xmlns:a16="http://schemas.microsoft.com/office/drawing/2014/main" id="{DF78F829-9524-761A-A16E-E56EB4D7700D}"/>
              </a:ext>
            </a:extLst>
          </p:cNvPr>
          <p:cNvSpPr>
            <a:spLocks noGrp="1"/>
          </p:cNvSpPr>
          <p:nvPr>
            <p:ph idx="1"/>
          </p:nvPr>
        </p:nvSpPr>
        <p:spPr/>
        <p:txBody>
          <a:bodyPr>
            <a:normAutofit/>
          </a:bodyPr>
          <a:lstStyle/>
          <a:p>
            <a:pPr rtl="0">
              <a:spcBef>
                <a:spcPts val="0"/>
              </a:spcBef>
              <a:spcAft>
                <a:spcPts val="800"/>
              </a:spcAft>
            </a:pPr>
            <a:r>
              <a:rPr lang="en-US" sz="1800" b="0" i="0" u="none" strike="noStrike" dirty="0">
                <a:solidFill>
                  <a:srgbClr val="92D050"/>
                </a:solidFill>
                <a:effectLst/>
                <a:latin typeface="Arial" panose="020B0604020202020204" pitchFamily="34" charset="0"/>
              </a:rPr>
              <a:t>Rolling regressions are one of the simplest models for analyzing changing relationships among variables overtime. They use linear regression but allow the data set used to change over time. In most linear regression models, parameters are assumed to be time-invariant and thus should not change overtime. Rolling regressions estimate model parameters using a fixed window of time over the entire data set. A larger sample size, or window, used will result in fewer parameter estimates but use more observations.</a:t>
            </a:r>
            <a:endParaRPr lang="en-US" sz="1800" b="0" dirty="0">
              <a:solidFill>
                <a:srgbClr val="92D050"/>
              </a:solidFill>
              <a:effectLst/>
            </a:endParaRPr>
          </a:p>
          <a:p>
            <a:pPr rtl="0">
              <a:spcBef>
                <a:spcPts val="0"/>
              </a:spcBef>
              <a:spcAft>
                <a:spcPts val="800"/>
              </a:spcAft>
            </a:pPr>
            <a:r>
              <a:rPr lang="en-US" sz="1800" b="0" i="0" u="none" strike="noStrike" dirty="0">
                <a:solidFill>
                  <a:srgbClr val="92D050"/>
                </a:solidFill>
                <a:effectLst/>
                <a:latin typeface="Arial" panose="020B0604020202020204" pitchFamily="34" charset="0"/>
              </a:rPr>
              <a:t>When setting the width of your rolling regression you are also creating the starting position of your analysis given that it needs the a window sized amount of data begin. An expanding window can be used where instead of a constantly changing fixed window, the regression starts with a predetermined time and then continually adds in other observations until the entire data set is used.</a:t>
            </a:r>
            <a:br>
              <a:rPr lang="en-US" dirty="0"/>
            </a:br>
            <a:endParaRPr lang="en-IN" dirty="0"/>
          </a:p>
        </p:txBody>
      </p:sp>
    </p:spTree>
    <p:extLst>
      <p:ext uri="{BB962C8B-B14F-4D97-AF65-F5344CB8AC3E}">
        <p14:creationId xmlns:p14="http://schemas.microsoft.com/office/powerpoint/2010/main" val="419757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CF91-027B-9326-476E-CD6EF18E91AF}"/>
              </a:ext>
            </a:extLst>
          </p:cNvPr>
          <p:cNvSpPr>
            <a:spLocks noGrp="1"/>
          </p:cNvSpPr>
          <p:nvPr>
            <p:ph type="title"/>
          </p:nvPr>
        </p:nvSpPr>
        <p:spPr/>
        <p:txBody>
          <a:bodyPr/>
          <a:lstStyle/>
          <a:p>
            <a:r>
              <a:rPr lang="en-IN" dirty="0"/>
              <a:t>Background- K means clustering</a:t>
            </a:r>
          </a:p>
        </p:txBody>
      </p:sp>
      <p:pic>
        <p:nvPicPr>
          <p:cNvPr id="7" name="Picture 6">
            <a:extLst>
              <a:ext uri="{FF2B5EF4-FFF2-40B4-BE49-F238E27FC236}">
                <a16:creationId xmlns:a16="http://schemas.microsoft.com/office/drawing/2014/main" id="{9635FFFB-B8F5-DD72-9D3D-9D6A7C17FC3F}"/>
              </a:ext>
            </a:extLst>
          </p:cNvPr>
          <p:cNvPicPr>
            <a:picLocks noChangeAspect="1"/>
          </p:cNvPicPr>
          <p:nvPr/>
        </p:nvPicPr>
        <p:blipFill>
          <a:blip r:embed="rId2"/>
          <a:stretch>
            <a:fillRect/>
          </a:stretch>
        </p:blipFill>
        <p:spPr>
          <a:xfrm>
            <a:off x="2142147" y="1953060"/>
            <a:ext cx="6124948" cy="4452222"/>
          </a:xfrm>
          <a:prstGeom prst="rect">
            <a:avLst/>
          </a:prstGeom>
        </p:spPr>
      </p:pic>
      <p:sp>
        <p:nvSpPr>
          <p:cNvPr id="9" name="Content Placeholder 8">
            <a:extLst>
              <a:ext uri="{FF2B5EF4-FFF2-40B4-BE49-F238E27FC236}">
                <a16:creationId xmlns:a16="http://schemas.microsoft.com/office/drawing/2014/main" id="{E9E42EDC-9612-215F-78D7-31C7619E9C5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63048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B188-451F-2801-FA28-E7560AF42E36}"/>
              </a:ext>
            </a:extLst>
          </p:cNvPr>
          <p:cNvSpPr>
            <a:spLocks noGrp="1"/>
          </p:cNvSpPr>
          <p:nvPr>
            <p:ph type="title"/>
          </p:nvPr>
        </p:nvSpPr>
        <p:spPr>
          <a:xfrm>
            <a:off x="646111" y="452718"/>
            <a:ext cx="9404723" cy="702314"/>
          </a:xfrm>
        </p:spPr>
        <p:txBody>
          <a:bodyPr/>
          <a:lstStyle/>
          <a:p>
            <a:r>
              <a:rPr lang="en-IN" sz="3600" dirty="0"/>
              <a:t>Unsupervised Learning Trading Strategy</a:t>
            </a:r>
          </a:p>
        </p:txBody>
      </p:sp>
      <p:sp>
        <p:nvSpPr>
          <p:cNvPr id="4" name="Content Placeholder 3">
            <a:extLst>
              <a:ext uri="{FF2B5EF4-FFF2-40B4-BE49-F238E27FC236}">
                <a16:creationId xmlns:a16="http://schemas.microsoft.com/office/drawing/2014/main" id="{5D13C4F7-C554-B2D5-201F-133FABDF7666}"/>
              </a:ext>
            </a:extLst>
          </p:cNvPr>
          <p:cNvSpPr>
            <a:spLocks noGrp="1"/>
          </p:cNvSpPr>
          <p:nvPr>
            <p:ph idx="1"/>
          </p:nvPr>
        </p:nvSpPr>
        <p:spPr>
          <a:xfrm>
            <a:off x="1103312" y="1347538"/>
            <a:ext cx="8946541" cy="4900862"/>
          </a:xfrm>
        </p:spPr>
        <p:txBody>
          <a:bodyPr>
            <a:normAutofit/>
          </a:bodyPr>
          <a:lstStyle/>
          <a:p>
            <a:pPr rtl="0">
              <a:spcBef>
                <a:spcPts val="0"/>
              </a:spcBef>
              <a:spcAft>
                <a:spcPts val="800"/>
              </a:spcAft>
            </a:pPr>
            <a:r>
              <a:rPr lang="en-US" b="1" i="0" u="sng" dirty="0">
                <a:solidFill>
                  <a:srgbClr val="FFFF00"/>
                </a:solidFill>
                <a:effectLst/>
                <a:latin typeface="Arial" panose="020B0604020202020204" pitchFamily="34" charset="0"/>
              </a:rPr>
              <a:t>Flow:</a:t>
            </a:r>
            <a:endParaRPr lang="en-US" b="0" dirty="0">
              <a:solidFill>
                <a:srgbClr val="FFFF00"/>
              </a:solidFill>
              <a:effectLst/>
            </a:endParaRP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Download/Load SP500 stocks prices data.</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Calculate different features and indicators on each stock.</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Aggregate on monthly level and filter top 150 most liquid stocks.</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Calculate Monthly Returns for different time-horizons.</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Download </a:t>
            </a:r>
            <a:r>
              <a:rPr lang="en-US" b="0" i="0" u="none" strike="noStrike" dirty="0" err="1">
                <a:solidFill>
                  <a:srgbClr val="FFFF00"/>
                </a:solidFill>
                <a:effectLst/>
                <a:latin typeface="Arial" panose="020B0604020202020204" pitchFamily="34" charset="0"/>
              </a:rPr>
              <a:t>Fama</a:t>
            </a:r>
            <a:r>
              <a:rPr lang="en-US" b="0" i="0" u="none" strike="noStrike" dirty="0">
                <a:solidFill>
                  <a:srgbClr val="FFFF00"/>
                </a:solidFill>
                <a:effectLst/>
                <a:latin typeface="Arial" panose="020B0604020202020204" pitchFamily="34" charset="0"/>
              </a:rPr>
              <a:t>-French Factors and Calculate Rolling Factor Betas.</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For each month fit a K-Means Clustering Algorithm to group similar assets based on their features.</a:t>
            </a:r>
          </a:p>
          <a:p>
            <a:pPr rtl="0" fontAlgn="base">
              <a:spcBef>
                <a:spcPts val="0"/>
              </a:spcBef>
              <a:spcAft>
                <a:spcPts val="0"/>
              </a:spcAft>
              <a:buFont typeface="+mj-lt"/>
              <a:buAutoNum type="arabicPeriod"/>
            </a:pPr>
            <a:r>
              <a:rPr lang="en-US" b="0" i="0" u="none" strike="noStrike" dirty="0">
                <a:solidFill>
                  <a:srgbClr val="FFFF00"/>
                </a:solidFill>
                <a:effectLst/>
                <a:latin typeface="Arial" panose="020B0604020202020204" pitchFamily="34" charset="0"/>
              </a:rPr>
              <a:t>For each month select assets based on the cluster and form a portfolio based on Efficient Frontier max </a:t>
            </a:r>
            <a:r>
              <a:rPr lang="en-US" b="0" i="0" u="none" strike="noStrike" dirty="0" err="1">
                <a:solidFill>
                  <a:srgbClr val="FFFF00"/>
                </a:solidFill>
                <a:effectLst/>
                <a:latin typeface="Arial" panose="020B0604020202020204" pitchFamily="34" charset="0"/>
              </a:rPr>
              <a:t>sharpe</a:t>
            </a:r>
            <a:r>
              <a:rPr lang="en-US" b="0" i="0" u="none" strike="noStrike" dirty="0">
                <a:solidFill>
                  <a:srgbClr val="FFFF00"/>
                </a:solidFill>
                <a:effectLst/>
                <a:latin typeface="Arial" panose="020B0604020202020204" pitchFamily="34" charset="0"/>
              </a:rPr>
              <a:t> ratio optimization.</a:t>
            </a:r>
          </a:p>
          <a:p>
            <a:pPr rtl="0" fontAlgn="base">
              <a:spcBef>
                <a:spcPts val="0"/>
              </a:spcBef>
              <a:spcAft>
                <a:spcPts val="800"/>
              </a:spcAft>
              <a:buFont typeface="+mj-lt"/>
              <a:buAutoNum type="arabicPeriod"/>
            </a:pPr>
            <a:r>
              <a:rPr lang="en-US" b="0" i="0" u="none" strike="noStrike" dirty="0">
                <a:solidFill>
                  <a:srgbClr val="FFFF00"/>
                </a:solidFill>
                <a:effectLst/>
                <a:latin typeface="Arial" panose="020B0604020202020204" pitchFamily="34" charset="0"/>
              </a:rPr>
              <a:t>Visualize Portfolio returns and compare to SP500 returns.</a:t>
            </a:r>
          </a:p>
          <a:p>
            <a:r>
              <a:rPr lang="en-US" b="1" i="0" u="none" strike="noStrike" dirty="0">
                <a:solidFill>
                  <a:srgbClr val="FF0000"/>
                </a:solidFill>
                <a:effectLst/>
                <a:latin typeface="Arial" panose="020B0604020202020204" pitchFamily="34" charset="0"/>
              </a:rPr>
              <a:t>Limitation: </a:t>
            </a:r>
            <a:r>
              <a:rPr lang="en-US" b="0" i="0" u="none" strike="noStrike" dirty="0">
                <a:solidFill>
                  <a:srgbClr val="FF0000"/>
                </a:solidFill>
                <a:effectLst/>
                <a:latin typeface="Arial" panose="020B0604020202020204" pitchFamily="34" charset="0"/>
              </a:rPr>
              <a:t>We are going to use the most recent SP500 Stocks list , which means that there may be a survivorship bias in the list</a:t>
            </a:r>
            <a:r>
              <a:rPr lang="en-US" b="0" i="0" u="none" strike="noStrike" dirty="0">
                <a:solidFill>
                  <a:srgbClr val="FFFF00"/>
                </a:solidFill>
                <a:effectLst/>
                <a:latin typeface="Arial" panose="020B0604020202020204" pitchFamily="34" charset="0"/>
              </a:rPr>
              <a:t>.</a:t>
            </a:r>
            <a:endParaRPr lang="en-IN" dirty="0">
              <a:solidFill>
                <a:srgbClr val="FFFF00"/>
              </a:solidFill>
            </a:endParaRPr>
          </a:p>
        </p:txBody>
      </p:sp>
    </p:spTree>
    <p:extLst>
      <p:ext uri="{BB962C8B-B14F-4D97-AF65-F5344CB8AC3E}">
        <p14:creationId xmlns:p14="http://schemas.microsoft.com/office/powerpoint/2010/main" val="137275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5B4C-9085-D7F8-1D65-C9041DB8CFEF}"/>
              </a:ext>
            </a:extLst>
          </p:cNvPr>
          <p:cNvSpPr>
            <a:spLocks noGrp="1"/>
          </p:cNvSpPr>
          <p:nvPr>
            <p:ph type="title"/>
          </p:nvPr>
        </p:nvSpPr>
        <p:spPr/>
        <p:txBody>
          <a:bodyPr/>
          <a:lstStyle/>
          <a:p>
            <a:r>
              <a:rPr lang="en-IN" sz="2800" dirty="0"/>
              <a:t>Time Crunch: Can’t Explain Everything</a:t>
            </a:r>
            <a:br>
              <a:rPr lang="en-IN" sz="2800" dirty="0"/>
            </a:br>
            <a:r>
              <a:rPr lang="en-IN" sz="2800" dirty="0"/>
              <a:t>       … </a:t>
            </a:r>
            <a:br>
              <a:rPr lang="en-IN" sz="2800" dirty="0"/>
            </a:br>
            <a:r>
              <a:rPr lang="en-IN" sz="2800" dirty="0"/>
              <a:t>                  But will explain the key concepts used</a:t>
            </a:r>
            <a:br>
              <a:rPr lang="en-IN" dirty="0"/>
            </a:br>
            <a:endParaRPr lang="en-IN" dirty="0"/>
          </a:p>
        </p:txBody>
      </p:sp>
      <p:pic>
        <p:nvPicPr>
          <p:cNvPr id="5" name="Content Placeholder 4">
            <a:extLst>
              <a:ext uri="{FF2B5EF4-FFF2-40B4-BE49-F238E27FC236}">
                <a16:creationId xmlns:a16="http://schemas.microsoft.com/office/drawing/2014/main" id="{4671BE6A-A33A-36CC-31A7-DF2FEC1945C4}"/>
              </a:ext>
            </a:extLst>
          </p:cNvPr>
          <p:cNvPicPr>
            <a:picLocks noGrp="1" noChangeAspect="1"/>
          </p:cNvPicPr>
          <p:nvPr>
            <p:ph idx="1"/>
          </p:nvPr>
        </p:nvPicPr>
        <p:blipFill>
          <a:blip r:embed="rId2"/>
          <a:stretch>
            <a:fillRect/>
          </a:stretch>
        </p:blipFill>
        <p:spPr>
          <a:xfrm>
            <a:off x="1563430" y="2431026"/>
            <a:ext cx="8596890" cy="2573727"/>
          </a:xfrm>
        </p:spPr>
      </p:pic>
    </p:spTree>
    <p:extLst>
      <p:ext uri="{BB962C8B-B14F-4D97-AF65-F5344CB8AC3E}">
        <p14:creationId xmlns:p14="http://schemas.microsoft.com/office/powerpoint/2010/main" val="335897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5D644C-63D0-283C-AEF2-E27191678CDA}"/>
              </a:ext>
            </a:extLst>
          </p:cNvPr>
          <p:cNvPicPr>
            <a:picLocks noGrp="1" noChangeAspect="1"/>
          </p:cNvPicPr>
          <p:nvPr>
            <p:ph idx="1"/>
          </p:nvPr>
        </p:nvPicPr>
        <p:blipFill>
          <a:blip r:embed="rId2"/>
          <a:stretch>
            <a:fillRect/>
          </a:stretch>
        </p:blipFill>
        <p:spPr>
          <a:xfrm>
            <a:off x="646111" y="2062065"/>
            <a:ext cx="4503724" cy="3216946"/>
          </a:xfrm>
        </p:spPr>
      </p:pic>
      <p:sp>
        <p:nvSpPr>
          <p:cNvPr id="6" name="Title 5">
            <a:extLst>
              <a:ext uri="{FF2B5EF4-FFF2-40B4-BE49-F238E27FC236}">
                <a16:creationId xmlns:a16="http://schemas.microsoft.com/office/drawing/2014/main" id="{E350865A-7EC2-AEB4-66CD-99EED8F20D13}"/>
              </a:ext>
            </a:extLst>
          </p:cNvPr>
          <p:cNvSpPr>
            <a:spLocks noGrp="1"/>
          </p:cNvSpPr>
          <p:nvPr>
            <p:ph type="title"/>
          </p:nvPr>
        </p:nvSpPr>
        <p:spPr/>
        <p:txBody>
          <a:bodyPr/>
          <a:lstStyle/>
          <a:p>
            <a:r>
              <a:rPr lang="en-IN" dirty="0"/>
              <a:t>K-Means Clustering use case:</a:t>
            </a:r>
          </a:p>
        </p:txBody>
      </p:sp>
      <p:pic>
        <p:nvPicPr>
          <p:cNvPr id="8" name="Picture 7">
            <a:extLst>
              <a:ext uri="{FF2B5EF4-FFF2-40B4-BE49-F238E27FC236}">
                <a16:creationId xmlns:a16="http://schemas.microsoft.com/office/drawing/2014/main" id="{348BB6BE-88F0-CF07-C067-A8358ED5D930}"/>
              </a:ext>
            </a:extLst>
          </p:cNvPr>
          <p:cNvPicPr>
            <a:picLocks noChangeAspect="1"/>
          </p:cNvPicPr>
          <p:nvPr/>
        </p:nvPicPr>
        <p:blipFill>
          <a:blip r:embed="rId3"/>
          <a:stretch>
            <a:fillRect/>
          </a:stretch>
        </p:blipFill>
        <p:spPr>
          <a:xfrm>
            <a:off x="5348472" y="2184430"/>
            <a:ext cx="6596942" cy="2972215"/>
          </a:xfrm>
          <a:prstGeom prst="rect">
            <a:avLst/>
          </a:prstGeom>
        </p:spPr>
      </p:pic>
    </p:spTree>
    <p:extLst>
      <p:ext uri="{BB962C8B-B14F-4D97-AF65-F5344CB8AC3E}">
        <p14:creationId xmlns:p14="http://schemas.microsoft.com/office/powerpoint/2010/main" val="117960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4F41-2D29-40CF-17CE-BB6FC9E00248}"/>
              </a:ext>
            </a:extLst>
          </p:cNvPr>
          <p:cNvSpPr>
            <a:spLocks noGrp="1"/>
          </p:cNvSpPr>
          <p:nvPr>
            <p:ph type="title"/>
          </p:nvPr>
        </p:nvSpPr>
        <p:spPr>
          <a:xfrm>
            <a:off x="646111" y="452718"/>
            <a:ext cx="9404723" cy="573977"/>
          </a:xfrm>
        </p:spPr>
        <p:txBody>
          <a:bodyPr/>
          <a:lstStyle/>
          <a:p>
            <a:r>
              <a:rPr lang="en-IN" sz="3600" dirty="0"/>
              <a:t>Twitter Sentiment Investment strategy</a:t>
            </a:r>
          </a:p>
        </p:txBody>
      </p:sp>
      <p:sp>
        <p:nvSpPr>
          <p:cNvPr id="4" name="Content Placeholder 3">
            <a:extLst>
              <a:ext uri="{FF2B5EF4-FFF2-40B4-BE49-F238E27FC236}">
                <a16:creationId xmlns:a16="http://schemas.microsoft.com/office/drawing/2014/main" id="{84531D88-AB1A-91FB-7A87-BD1E6A6F2B00}"/>
              </a:ext>
            </a:extLst>
          </p:cNvPr>
          <p:cNvSpPr>
            <a:spLocks noGrp="1"/>
          </p:cNvSpPr>
          <p:nvPr>
            <p:ph idx="1"/>
          </p:nvPr>
        </p:nvSpPr>
        <p:spPr>
          <a:xfrm>
            <a:off x="1103312" y="1267326"/>
            <a:ext cx="8946541" cy="5454316"/>
          </a:xfrm>
        </p:spPr>
        <p:txBody>
          <a:bodyPr>
            <a:normAutofit fontScale="85000" lnSpcReduction="10000"/>
          </a:bodyPr>
          <a:lstStyle/>
          <a:p>
            <a:pPr rtl="0">
              <a:spcBef>
                <a:spcPts val="0"/>
              </a:spcBef>
              <a:spcAft>
                <a:spcPts val="800"/>
              </a:spcAft>
            </a:pPr>
            <a:r>
              <a:rPr lang="en-US" sz="2600" b="0" i="0" u="none" strike="noStrike" dirty="0">
                <a:solidFill>
                  <a:srgbClr val="FFFF00"/>
                </a:solidFill>
                <a:effectLst/>
                <a:latin typeface="Arial" panose="020B0604020202020204" pitchFamily="34" charset="0"/>
              </a:rPr>
              <a:t>This approach focuses on analyzing how people feel about certain stocks, industries, or the overall market. It assumes that public sentiment can impact stock prices and markets. For example, if many people are positive about a particular company on Twitter, it might indicate that potential for that company’s stock to perform well.</a:t>
            </a:r>
            <a:endParaRPr lang="en-US" sz="2600" b="0" dirty="0">
              <a:solidFill>
                <a:srgbClr val="FFFF00"/>
              </a:solidFill>
              <a:effectLst/>
            </a:endParaRPr>
          </a:p>
          <a:p>
            <a:pPr rtl="0">
              <a:spcBef>
                <a:spcPts val="0"/>
              </a:spcBef>
              <a:spcAft>
                <a:spcPts val="800"/>
              </a:spcAft>
            </a:pPr>
            <a:r>
              <a:rPr lang="en-US" sz="2600" b="1" i="0" u="sng" dirty="0">
                <a:solidFill>
                  <a:srgbClr val="FFFF00"/>
                </a:solidFill>
                <a:effectLst/>
                <a:latin typeface="Arial" panose="020B0604020202020204" pitchFamily="34" charset="0"/>
              </a:rPr>
              <a:t>Flow:</a:t>
            </a:r>
            <a:endParaRPr lang="en-US" sz="2600" b="0" dirty="0">
              <a:solidFill>
                <a:srgbClr val="FFFF00"/>
              </a:solidFill>
              <a:effectLst/>
            </a:endParaRPr>
          </a:p>
          <a:p>
            <a:pPr rtl="0" fontAlgn="base">
              <a:spcBef>
                <a:spcPts val="0"/>
              </a:spcBef>
              <a:spcAft>
                <a:spcPts val="0"/>
              </a:spcAft>
              <a:buFont typeface="+mj-lt"/>
              <a:buAutoNum type="arabicPeriod"/>
            </a:pPr>
            <a:r>
              <a:rPr lang="en-US" sz="2600" b="0" i="0" u="none" strike="noStrike" dirty="0">
                <a:solidFill>
                  <a:srgbClr val="FFFF00"/>
                </a:solidFill>
                <a:effectLst/>
                <a:latin typeface="Arial" panose="020B0604020202020204" pitchFamily="34" charset="0"/>
              </a:rPr>
              <a:t>Load NASDAQ stocks twitter sentiment data.</a:t>
            </a:r>
          </a:p>
          <a:p>
            <a:pPr rtl="0" fontAlgn="base">
              <a:spcBef>
                <a:spcPts val="0"/>
              </a:spcBef>
              <a:spcAft>
                <a:spcPts val="0"/>
              </a:spcAft>
              <a:buFont typeface="+mj-lt"/>
              <a:buAutoNum type="arabicPeriod"/>
            </a:pPr>
            <a:r>
              <a:rPr lang="en-US" sz="2600" b="0" i="0" u="none" strike="noStrike" dirty="0">
                <a:solidFill>
                  <a:srgbClr val="FFFF00"/>
                </a:solidFill>
                <a:effectLst/>
                <a:latin typeface="Arial" panose="020B0604020202020204" pitchFamily="34" charset="0"/>
              </a:rPr>
              <a:t>Calculate a quantitative feature of the engagement ratio in Twitter of each stock.</a:t>
            </a:r>
          </a:p>
          <a:p>
            <a:pPr rtl="0" fontAlgn="base">
              <a:spcBef>
                <a:spcPts val="0"/>
              </a:spcBef>
              <a:spcAft>
                <a:spcPts val="0"/>
              </a:spcAft>
              <a:buFont typeface="+mj-lt"/>
              <a:buAutoNum type="arabicPeriod"/>
            </a:pPr>
            <a:r>
              <a:rPr lang="en-US" sz="2600" b="0" i="0" u="none" strike="noStrike" dirty="0">
                <a:solidFill>
                  <a:srgbClr val="FFFF00"/>
                </a:solidFill>
                <a:effectLst/>
                <a:latin typeface="Arial" panose="020B0604020202020204" pitchFamily="34" charset="0"/>
              </a:rPr>
              <a:t>Rank all stocks every month and construct an equal-weight portfolio.(An equal-weight portfolio is constructed to ensure diversification, reduce the impact of any single asset's performance on the overall portfolio, and to potentially enhance returns by avoiding overconcentration in larger or more popular assets.)</a:t>
            </a:r>
          </a:p>
          <a:p>
            <a:pPr rtl="0" fontAlgn="base">
              <a:spcBef>
                <a:spcPts val="0"/>
              </a:spcBef>
              <a:spcAft>
                <a:spcPts val="800"/>
              </a:spcAft>
              <a:buFont typeface="+mj-lt"/>
              <a:buAutoNum type="arabicPeriod"/>
            </a:pPr>
            <a:r>
              <a:rPr lang="en-US" sz="2600" b="0" i="0" u="none" strike="noStrike" dirty="0">
                <a:solidFill>
                  <a:srgbClr val="FFFF00"/>
                </a:solidFill>
                <a:effectLst/>
                <a:latin typeface="Arial" panose="020B0604020202020204" pitchFamily="34" charset="0"/>
              </a:rPr>
              <a:t>Compare it against NASDAQ Performance</a:t>
            </a:r>
            <a:r>
              <a:rPr lang="en-US" sz="2600" b="0" i="0" u="none" strike="noStrike" dirty="0">
                <a:solidFill>
                  <a:srgbClr val="000000"/>
                </a:solidFill>
                <a:effectLst/>
                <a:latin typeface="Arial" panose="020B0604020202020204" pitchFamily="34" charset="0"/>
              </a:rPr>
              <a:t>.</a:t>
            </a:r>
            <a:br>
              <a:rPr lang="en-US" b="0" dirty="0">
                <a:effectLst/>
              </a:rPr>
            </a:br>
            <a:endParaRPr lang="en-IN" dirty="0"/>
          </a:p>
        </p:txBody>
      </p:sp>
    </p:spTree>
    <p:extLst>
      <p:ext uri="{BB962C8B-B14F-4D97-AF65-F5344CB8AC3E}">
        <p14:creationId xmlns:p14="http://schemas.microsoft.com/office/powerpoint/2010/main" val="111434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TotalTime>
  <Words>1064</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Market Makers: Analyzing Quantitative and Qualitative Data; Establishing, Validating and Enhancing Rules (potentially leveraging machine learning)-FINAL REPORT</vt:lpstr>
      <vt:lpstr>The Projects</vt:lpstr>
      <vt:lpstr>The strategy working and back-testing!</vt:lpstr>
      <vt:lpstr>Background- Rolling Regression  </vt:lpstr>
      <vt:lpstr>Background- K means clustering</vt:lpstr>
      <vt:lpstr>Unsupervised Learning Trading Strategy</vt:lpstr>
      <vt:lpstr>Time Crunch: Can’t Explain Everything        …                    But will explain the key concepts used </vt:lpstr>
      <vt:lpstr>K-Means Clustering use case:</vt:lpstr>
      <vt:lpstr>Twitter Sentiment Investment strategy</vt:lpstr>
      <vt:lpstr> </vt:lpstr>
      <vt:lpstr>QQQ:QQQ is an exchange-traded fund (ETF) that tracks the Nasdaq-100 Index, which includes 100 of the largest non-financial companies listed on the Nasdaq stock market.</vt:lpstr>
      <vt:lpstr>Intraday Strategy using GARCH Model</vt:lpstr>
      <vt:lpstr>Signal plotted!</vt:lpstr>
      <vt:lpstr>PowerPoint Presentation</vt:lpstr>
      <vt:lpstr>Novelty</vt:lpstr>
      <vt:lpstr>Conclusion and recommendations</vt:lpstr>
      <vt:lpstr>Questions/Discussion follows.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Nayan Rathore</dc:creator>
  <cp:lastModifiedBy>Vishnu Chebolu</cp:lastModifiedBy>
  <cp:revision>12</cp:revision>
  <dcterms:created xsi:type="dcterms:W3CDTF">2024-06-09T17:23:06Z</dcterms:created>
  <dcterms:modified xsi:type="dcterms:W3CDTF">2024-07-21T05:48:39Z</dcterms:modified>
</cp:coreProperties>
</file>