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28"/>
  </p:notesMasterIdLst>
  <p:handoutMasterIdLst>
    <p:handoutMasterId r:id="rId29"/>
  </p:handoutMasterIdLst>
  <p:sldIdLst>
    <p:sldId id="327" r:id="rId2"/>
    <p:sldId id="490" r:id="rId3"/>
    <p:sldId id="491" r:id="rId4"/>
    <p:sldId id="505" r:id="rId5"/>
    <p:sldId id="508" r:id="rId6"/>
    <p:sldId id="506" r:id="rId7"/>
    <p:sldId id="509" r:id="rId8"/>
    <p:sldId id="507" r:id="rId9"/>
    <p:sldId id="510" r:id="rId10"/>
    <p:sldId id="511" r:id="rId11"/>
    <p:sldId id="512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13" r:id="rId25"/>
    <p:sldId id="504" r:id="rId26"/>
    <p:sldId id="364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CDC"/>
    <a:srgbClr val="FFFFFF"/>
    <a:srgbClr val="E46C0A"/>
    <a:srgbClr val="376092"/>
    <a:srgbClr val="F2F2F2"/>
    <a:srgbClr val="F68E38"/>
    <a:srgbClr val="E4BA97"/>
    <a:srgbClr val="17375E"/>
    <a:srgbClr val="FCF7F3"/>
    <a:srgbClr val="81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187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55A77-751F-4E43-A123-02E3B5C17E3B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9820C-AC1B-4001-8DFC-7859AC1A4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45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8964FAC-2488-453E-ABCB-F8AB07387C31}" type="datetimeFigureOut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DE033E-7978-4DC5-95D5-9D6C637D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7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E033E-7978-4DC5-95D5-9D6C637D61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8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19C5CC7-6770-4836-8DA3-E16782218FDA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7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/>
            <a:fld id="{CF8DE446-BF75-4057-BDA5-4B3A391E1196}" type="slidenum">
              <a:t>19</a:t>
            </a:fld>
            <a:endParaRPr lang="en-US" sz="1800">
              <a:solidFill>
                <a:srgbClr val="000000"/>
              </a:solidFill>
              <a:latin typeface="Calibri" pitchFamily="34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A326BE45-C74B-4226-9F07-12E0A148B2C3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1800"/>
              <a:t>https://developer.mozilla.org/en/docs/Web/JavaScript/Reference/Global_Objects/Object/create</a:t>
            </a:r>
          </a:p>
        </p:txBody>
      </p:sp>
    </p:spTree>
    <p:extLst>
      <p:ext uri="{BB962C8B-B14F-4D97-AF65-F5344CB8AC3E}">
        <p14:creationId xmlns:p14="http://schemas.microsoft.com/office/powerpoint/2010/main" val="3588663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EBB59CE-6FF9-40C8-9CFB-858218A6A489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26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4E05EE9-BB6A-4497-8304-077C99FB144A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53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CA36A40-B656-4B79-996D-873CBE65CC8D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3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FFB8738-68EA-4FA8-8306-834F43C70312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93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09A704-0A8A-4972-83EB-073CE934A22E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67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/>
            <a:fld id="{C68181FA-1199-4CB8-B7F8-7B9903390749}" type="slidenum">
              <a:t>2</a:t>
            </a:fld>
            <a:endParaRPr lang="en-US">
              <a:solidFill>
                <a:srgbClr val="000000"/>
              </a:solidFill>
              <a:latin typeface="Calibri" pitchFamily="34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0268F5-EDBD-4BBF-939C-B141CE3B6FC8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1800"/>
              <a:t>https://developer.mozilla.org/en/docs/Web/JavaScript/Reference/Global_Objects/Object/create</a:t>
            </a:r>
          </a:p>
        </p:txBody>
      </p:sp>
    </p:spTree>
    <p:extLst>
      <p:ext uri="{BB962C8B-B14F-4D97-AF65-F5344CB8AC3E}">
        <p14:creationId xmlns:p14="http://schemas.microsoft.com/office/powerpoint/2010/main" val="284631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/>
            <a:fld id="{32E39FE9-6365-4883-9713-5ED572AD5D0B}" type="slidenum">
              <a:t>3</a:t>
            </a:fld>
            <a:endParaRPr lang="en-US">
              <a:solidFill>
                <a:srgbClr val="000000"/>
              </a:solidFill>
              <a:latin typeface="Calibri" pitchFamily="34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505DABD-0021-44CA-8BC2-10FAA2F3056E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1800"/>
              <a:t>https://developer.mozilla.org/en/docs/Web/JavaScript/Reference/Global_Objects/Object/create</a:t>
            </a:r>
          </a:p>
        </p:txBody>
      </p:sp>
    </p:spTree>
    <p:extLst>
      <p:ext uri="{BB962C8B-B14F-4D97-AF65-F5344CB8AC3E}">
        <p14:creationId xmlns:p14="http://schemas.microsoft.com/office/powerpoint/2010/main" val="71299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3884759" y="8685360"/>
            <a:ext cx="2971440" cy="458279"/>
          </a:xfrm>
        </p:spPr>
        <p:txBody>
          <a:bodyPr wrap="square" lIns="90000" tIns="45000" rIns="90000" bIns="45000" anchor="t"/>
          <a:lstStyle/>
          <a:p>
            <a:pPr lvl="0" algn="l"/>
            <a:fld id="{55450D07-B08E-4183-B107-8F43E805F9DA}" type="slidenum">
              <a:t>12</a:t>
            </a:fld>
            <a:endParaRPr lang="en-US" sz="1800">
              <a:solidFill>
                <a:srgbClr val="000000"/>
              </a:solidFill>
              <a:latin typeface="Calibri" pitchFamily="34"/>
              <a:ea typeface="+mn-ea" pitchFamily="2"/>
              <a:cs typeface="+mn-cs" pitchFamily="2"/>
            </a:endParaRPr>
          </a:p>
        </p:txBody>
      </p:sp>
      <p:sp>
        <p:nvSpPr>
          <p:cNvPr id="8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72F2E3-F088-4E12-8C92-4A1DF7A15FA4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400639"/>
            <a:ext cx="5486040" cy="360000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r>
              <a:rPr lang="en-US" sz="1800"/>
              <a:t>https://developer.mozilla.org/en/docs/Web/JavaScript/Reference/Global_Objects/Object/create</a:t>
            </a:r>
          </a:p>
        </p:txBody>
      </p:sp>
    </p:spTree>
    <p:extLst>
      <p:ext uri="{BB962C8B-B14F-4D97-AF65-F5344CB8AC3E}">
        <p14:creationId xmlns:p14="http://schemas.microsoft.com/office/powerpoint/2010/main" val="145811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58DE1E-C521-4E20-877B-EC14677ECE60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A5243CF-2623-4176-BF58-8D47821CA841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9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91D00F4-003C-4FFD-B60D-851182C311A3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2976E0-5834-4FC6-BAA5-3071D832A47E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2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ABA2BB7-5C6F-443B-9820-22EED20D1928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kasfriak.com/sites/all/themes/touchm/images/aboutus/world-map-dotted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51" y="85724"/>
            <a:ext cx="9505098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152400"/>
            <a:ext cx="2145615" cy="786319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38621" y="14317"/>
            <a:ext cx="45719" cy="40406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30480" y="4065562"/>
            <a:ext cx="12222480" cy="27924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4440" y="875964"/>
            <a:ext cx="6743120" cy="1143000"/>
          </a:xfrm>
        </p:spPr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30480" y="4079682"/>
            <a:ext cx="152400" cy="27889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2039600" y="4069080"/>
            <a:ext cx="152400" cy="2788920"/>
          </a:xfrm>
          <a:prstGeom prst="rect">
            <a:avLst/>
          </a:prstGeom>
          <a:solidFill>
            <a:srgbClr val="E46C0A"/>
          </a:solidFill>
          <a:ln>
            <a:solidFill>
              <a:srgbClr val="E4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277206" y="5125072"/>
            <a:ext cx="2374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280 </a:t>
            </a:r>
            <a:r>
              <a:rPr lang="fr-FR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Shuman</a:t>
            </a:r>
            <a:r>
              <a:rPr lang="fr-FR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Blvd</a:t>
            </a:r>
            <a:r>
              <a:rPr lang="fr-FR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Suite 175</a:t>
            </a:r>
            <a:r>
              <a:rPr lang="fr-FR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fr-FR" sz="14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Naperville</a:t>
            </a:r>
            <a:r>
              <a:rPr lang="fr-FR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IL 60563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+1.781.270.2349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06870" y="5125072"/>
            <a:ext cx="27782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Waverock</a:t>
            </a:r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Building,</a:t>
            </a:r>
            <a:b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0" i="0" kern="12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Gachibowli</a:t>
            </a:r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Hyderabad – 500008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+91.40.6767-0404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220200" y="5128736"/>
            <a:ext cx="2756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Block - 1, Plot #6, Sy.No.1</a:t>
            </a:r>
            <a:br>
              <a:rPr lang="sv-SE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sv-SE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IDA, Uppal, Hyderabad – 500039</a:t>
            </a:r>
          </a:p>
          <a:p>
            <a:pPr algn="ctr"/>
            <a:r>
              <a:rPr lang="en-US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+91.40.3057.8311</a:t>
            </a:r>
            <a:r>
              <a:rPr lang="sv-SE" sz="1400" b="0" i="0" kern="12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lang="en-US" sz="1400" b="0" i="0" kern="1200" dirty="0">
              <a:solidFill>
                <a:schemeClr val="bg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1633538"/>
            <a:ext cx="4267200" cy="4691063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8000" y="884237"/>
            <a:ext cx="4267200" cy="731838"/>
          </a:xfrm>
        </p:spPr>
        <p:txBody>
          <a:bodyPr>
            <a:normAutofit/>
          </a:bodyPr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4978400" y="884237"/>
            <a:ext cx="6604000" cy="5410200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1033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68362"/>
            <a:ext cx="7315200" cy="39655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36800" y="4906962"/>
            <a:ext cx="7416800" cy="731838"/>
          </a:xfrm>
        </p:spPr>
        <p:txBody>
          <a:bodyPr>
            <a:normAutofit/>
          </a:bodyPr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8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22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07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3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2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82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77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1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kasfriak.com/sites/all/themes/touchm/images/aboutus/world-map-dotted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51" y="85724"/>
            <a:ext cx="9505098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" y="152400"/>
            <a:ext cx="2145615" cy="786319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>
          <a:xfrm>
            <a:off x="3124200" y="1447800"/>
            <a:ext cx="91440" cy="91440"/>
          </a:xfrm>
          <a:prstGeom prst="ellipse">
            <a:avLst/>
          </a:prstGeom>
          <a:solidFill>
            <a:srgbClr val="FF0000"/>
          </a:solidFill>
          <a:ln w="539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7848600" y="2575560"/>
            <a:ext cx="91440" cy="91440"/>
          </a:xfrm>
          <a:prstGeom prst="ellipse">
            <a:avLst/>
          </a:prstGeom>
          <a:solidFill>
            <a:srgbClr val="FF0000"/>
          </a:solidFill>
          <a:ln w="539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>
            <a:off x="9357360" y="3718560"/>
            <a:ext cx="91440" cy="91440"/>
          </a:xfrm>
          <a:prstGeom prst="ellipse">
            <a:avLst/>
          </a:prstGeom>
          <a:solidFill>
            <a:srgbClr val="FF0000"/>
          </a:solidFill>
          <a:ln w="539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5699760" y="1447800"/>
            <a:ext cx="91440" cy="91440"/>
          </a:xfrm>
          <a:prstGeom prst="ellipse">
            <a:avLst/>
          </a:prstGeom>
          <a:solidFill>
            <a:srgbClr val="FF0000"/>
          </a:solidFill>
          <a:ln w="53975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38621" y="14317"/>
            <a:ext cx="45719" cy="40406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11111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540" y="4065562"/>
            <a:ext cx="12186857" cy="2792438"/>
            <a:chOff x="2540" y="4065562"/>
            <a:chExt cx="12186857" cy="2792438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5000" y="4069080"/>
              <a:ext cx="2664397" cy="278892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" y="4069080"/>
              <a:ext cx="2611700" cy="278892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2616780" y="4065562"/>
              <a:ext cx="6908220" cy="2792438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240" y="4869325"/>
            <a:ext cx="674312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638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67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7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972800" cy="731838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143000"/>
            <a:ext cx="12192000" cy="495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1143000"/>
            <a:ext cx="91440" cy="4953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2100560" y="1143000"/>
            <a:ext cx="91440" cy="49530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4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109728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17600" y="4406900"/>
            <a:ext cx="110744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51467" y="4487863"/>
            <a:ext cx="10329333" cy="67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919414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406901"/>
            <a:ext cx="10363200" cy="1362075"/>
          </a:xfrm>
        </p:spPr>
        <p:txBody>
          <a:bodyPr anchor="t">
            <a:normAutofit/>
          </a:bodyPr>
          <a:lstStyle>
            <a:lvl1pPr algn="l">
              <a:defRPr sz="1600" b="1" i="1" cap="all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8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000" y="868362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8000" y="1600201"/>
            <a:ext cx="55880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7600" y="1600201"/>
            <a:ext cx="5588000" cy="45259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148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535113"/>
            <a:ext cx="5588000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08000" y="792162"/>
            <a:ext cx="10972800" cy="731838"/>
          </a:xfrm>
        </p:spPr>
        <p:txBody>
          <a:bodyPr>
            <a:normAutofit/>
          </a:bodyPr>
          <a:lstStyle>
            <a:lvl1pPr algn="l">
              <a:defRPr sz="24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508000" y="2209801"/>
            <a:ext cx="5588000" cy="39163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4"/>
          </p:nvPr>
        </p:nvSpPr>
        <p:spPr>
          <a:xfrm>
            <a:off x="6197600" y="1524000"/>
            <a:ext cx="5588000" cy="639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6197600" y="2198688"/>
            <a:ext cx="5588000" cy="3916363"/>
          </a:xfrm>
        </p:spPr>
        <p:txBody>
          <a:bodyPr/>
          <a:lstStyle>
            <a:lvl1pPr>
              <a:buClr>
                <a:schemeClr val="tx2"/>
              </a:buClr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1pPr>
            <a:lvl2pPr>
              <a:buClr>
                <a:schemeClr val="accent6"/>
              </a:buClr>
              <a:buFont typeface="Wingdings" pitchFamily="2" charset="2"/>
              <a:buChar char="§"/>
              <a:defRPr sz="1400">
                <a:latin typeface="Arial" pitchFamily="34" charset="0"/>
                <a:cs typeface="Arial" pitchFamily="34" charset="0"/>
              </a:defRPr>
            </a:lvl2pPr>
            <a:lvl3pPr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  <a:defRPr sz="1200">
                <a:latin typeface="Arial" pitchFamily="34" charset="0"/>
                <a:cs typeface="Arial" pitchFamily="34" charset="0"/>
              </a:defRPr>
            </a:lvl3pPr>
            <a:lvl4pPr>
              <a:buClr>
                <a:schemeClr val="accent2"/>
              </a:buClr>
              <a:buFont typeface="Wingdings" pitchFamily="2" charset="2"/>
              <a:buChar char="§"/>
              <a:defRPr sz="11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5123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032000" y="815976"/>
            <a:ext cx="7924800" cy="1470025"/>
          </a:xfrm>
        </p:spPr>
        <p:txBody>
          <a:bodyPr>
            <a:normAutofit/>
          </a:bodyPr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407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1" t="34325" r="20632"/>
          <a:stretch/>
        </p:blipFill>
        <p:spPr>
          <a:xfrm>
            <a:off x="10439400" y="6308727"/>
            <a:ext cx="1554480" cy="4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75" r:id="rId2"/>
    <p:sldLayoutId id="2147483750" r:id="rId3"/>
    <p:sldLayoutId id="2147483758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61" r:id="rId12"/>
    <p:sldLayoutId id="2147483762" r:id="rId13"/>
    <p:sldLayoutId id="2147483763" r:id="rId14"/>
    <p:sldLayoutId id="2147483767" r:id="rId15"/>
    <p:sldLayoutId id="2147483768" r:id="rId16"/>
    <p:sldLayoutId id="2147483770" r:id="rId17"/>
    <p:sldLayoutId id="2147483771" r:id="rId18"/>
    <p:sldLayoutId id="2147483772" r:id="rId19"/>
    <p:sldLayoutId id="2147483773" r:id="rId20"/>
    <p:sldLayoutId id="2147483774" r:id="rId2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Session 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Call, Apply and Bind</a:t>
            </a:r>
            <a:endParaRPr lang="en-US" dirty="0"/>
          </a:p>
        </p:txBody>
      </p:sp>
      <p:sp>
        <p:nvSpPr>
          <p:cNvPr id="3" name="TextBox 4"/>
          <p:cNvSpPr/>
          <p:nvPr/>
        </p:nvSpPr>
        <p:spPr>
          <a:xfrm rot="10200">
            <a:off x="81825" y="1216939"/>
            <a:ext cx="10744827" cy="44233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Use .bind() when you want that function </a:t>
            </a:r>
            <a:r>
              <a:rPr lang="en-US" sz="2800" dirty="0" smtClean="0"/>
              <a:t>to be </a:t>
            </a:r>
            <a:r>
              <a:rPr lang="en-US" sz="2800" dirty="0"/>
              <a:t>later </a:t>
            </a:r>
            <a:r>
              <a:rPr lang="en-US" sz="2800" dirty="0" smtClean="0"/>
              <a:t>called </a:t>
            </a:r>
            <a:r>
              <a:rPr lang="en-US" sz="2800" dirty="0"/>
              <a:t>with a certain context, useful in events. </a:t>
            </a:r>
            <a:endParaRPr lang="en-US" sz="2800" dirty="0" smtClean="0"/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/>
              <a:t>Use </a:t>
            </a:r>
            <a:r>
              <a:rPr lang="en-US" sz="2800" dirty="0"/>
              <a:t>.call() or .apply() when you want to invoke the function immediately, and modify the context</a:t>
            </a:r>
            <a:r>
              <a:rPr lang="en-US" sz="2800" dirty="0" smtClean="0"/>
              <a:t>.</a:t>
            </a:r>
            <a:r>
              <a:rPr lang="en-US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 </a:t>
            </a: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Call/apply call the function immediately, whereas bind returns a function that, when later executed, will have the correct context set for calling the original function. This way you can maintain context in </a:t>
            </a:r>
            <a:r>
              <a:rPr lang="en-US" sz="2800" dirty="0" err="1"/>
              <a:t>async</a:t>
            </a:r>
            <a:r>
              <a:rPr lang="en-US" sz="2800" dirty="0"/>
              <a:t> callbacks and events.</a:t>
            </a:r>
            <a:endParaRPr lang="en-US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48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Call, Apply and Bind</a:t>
            </a:r>
            <a:endParaRPr lang="en-US" dirty="0"/>
          </a:p>
        </p:txBody>
      </p:sp>
      <p:sp>
        <p:nvSpPr>
          <p:cNvPr id="3" name="TextBox 4"/>
          <p:cNvSpPr/>
          <p:nvPr/>
        </p:nvSpPr>
        <p:spPr>
          <a:xfrm rot="10200">
            <a:off x="81825" y="1318507"/>
            <a:ext cx="10744827" cy="422021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For example:</a:t>
            </a: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lvl="0" algn="just" hangingPunct="1">
              <a:spcBef>
                <a:spcPts val="0"/>
              </a:spcBef>
              <a:spcAft>
                <a:spcPts val="0"/>
              </a:spcAft>
              <a:buSzPct val="45000"/>
            </a:pPr>
            <a:endParaRPr lang="en-US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57626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6080" y="2967479"/>
            <a:ext cx="4719240" cy="91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4115159" y="2967479"/>
            <a:ext cx="3963240" cy="1737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spc="0" dirty="0" err="1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Memoization</a:t>
            </a:r>
            <a:endParaRPr lang="en-US" sz="5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764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>
                <a:latin typeface="Calibri" pitchFamily="34"/>
                <a:ea typeface="Microsoft YaHei" pitchFamily="2"/>
                <a:cs typeface="Arial" pitchFamily="2"/>
              </a:rPr>
              <a:t>Memoization</a:t>
            </a:r>
          </a:p>
        </p:txBody>
      </p:sp>
      <p:sp>
        <p:nvSpPr>
          <p:cNvPr id="3" name="TextBox 4"/>
          <p:cNvSpPr/>
          <p:nvPr/>
        </p:nvSpPr>
        <p:spPr>
          <a:xfrm rot="10200">
            <a:off x="81825" y="1524970"/>
            <a:ext cx="10744827" cy="38072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Functions are an integral part of programming. They help add modularity and reusability to our </a:t>
            </a:r>
            <a:r>
              <a:rPr lang="en-US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code</a:t>
            </a:r>
            <a:r>
              <a:rPr lang="en-US" sz="2800" dirty="0" smtClean="0"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.</a:t>
            </a: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Sometimes, a function can become expensive to call multiple times (say, a function to calculate the factorial of a number). But there’s a way we can optimize such functions and make them execute much faster: </a:t>
            </a:r>
            <a:r>
              <a:rPr lang="en-US" sz="28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caching</a:t>
            </a:r>
            <a:r>
              <a:rPr lang="en-US" sz="2800" b="0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.</a:t>
            </a: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804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440" y="1390318"/>
            <a:ext cx="10051560" cy="44008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For 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example, let’s say we have a function to return the factorial of a number: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Now 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let’s find factorial(50). The computer will perform calculations and return us the final answer, sweet!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When 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that’s done, let’s find factorial(51). The computer again performs a number of calculations and gets us </a:t>
            </a: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the 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result, </a:t>
            </a: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400" dirty="0">
                <a:latin typeface="Arial" pitchFamily="18"/>
                <a:ea typeface="Microsoft YaHei" pitchFamily="2"/>
                <a:cs typeface="Arial" pitchFamily="2"/>
              </a:rPr>
              <a:t> </a:t>
            </a:r>
            <a:r>
              <a:rPr lang="en-US" sz="1400" dirty="0" smtClean="0">
                <a:latin typeface="Arial" pitchFamily="18"/>
                <a:ea typeface="Microsoft YaHei" pitchFamily="2"/>
                <a:cs typeface="Arial" pitchFamily="2"/>
              </a:rPr>
              <a:t>      </a:t>
            </a: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but 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you might have noticed that we’re already repeating a number of steps that could have been avoided. </a:t>
            </a: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   An 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optimized way would be: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factorial(51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) = factorial(50) * 51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But 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our function performs the calculations from scratch every time it’s called: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400" dirty="0" smtClean="0">
                <a:latin typeface="Arial" pitchFamily="18"/>
                <a:ea typeface="Microsoft YaHei" pitchFamily="2"/>
                <a:cs typeface="Arial" pitchFamily="2"/>
              </a:rPr>
              <a:t>       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</a:t>
            </a: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  Factorial(51</a:t>
            </a: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) = 51 * 50 * 49 * ... * 2 * 1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>
                <a:latin typeface="Calibri" pitchFamily="34"/>
                <a:ea typeface="Microsoft YaHei" pitchFamily="2"/>
                <a:cs typeface="Arial" pitchFamily="2"/>
              </a:rPr>
              <a:t>Memoization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66865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7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 err="1">
                <a:latin typeface="Calibri" pitchFamily="34"/>
                <a:ea typeface="Microsoft YaHei" pitchFamily="2"/>
                <a:cs typeface="Arial" pitchFamily="2"/>
              </a:rPr>
              <a:t>Memoization</a:t>
            </a:r>
            <a:endParaRPr lang="en-US" sz="4400" dirty="0">
              <a:latin typeface="Calibri" pitchFamily="34"/>
              <a:ea typeface="Microsoft YaHei" pitchFamily="2"/>
              <a:cs typeface="Arial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920" y="1280159"/>
            <a:ext cx="10802880" cy="384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Here comes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memoization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, a way for our function to remember (cache) the results.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Now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that you’ve </a:t>
            </a: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 basic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understanding of what we’re trying to achieve,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here’s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 formal definition: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400" b="1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Memoization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is an optimization technique used primarily to speed </a:t>
            </a: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up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computer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programs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by </a:t>
            </a: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storing the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results of expensive function calls and returning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the </a:t>
            </a:r>
            <a:r>
              <a:rPr lang="en-US" sz="2400" b="1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cached result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when the same inputs occur again.</a:t>
            </a: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342900" marR="0" lvl="0" indent="-34290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Lets go through the codes.</a:t>
            </a:r>
          </a:p>
        </p:txBody>
      </p:sp>
    </p:spTree>
    <p:extLst>
      <p:ext uri="{BB962C8B-B14F-4D97-AF65-F5344CB8AC3E}">
        <p14:creationId xmlns:p14="http://schemas.microsoft.com/office/powerpoint/2010/main" val="2605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>
                <a:latin typeface="Calibri" pitchFamily="34"/>
                <a:ea typeface="Microsoft YaHei" pitchFamily="2"/>
                <a:cs typeface="Arial" pitchFamily="2"/>
              </a:rPr>
              <a:t>Memoization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10363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080" y="1280158"/>
            <a:ext cx="10782720" cy="37490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3200" b="1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</a:t>
            </a:r>
            <a:r>
              <a:rPr lang="en-US" sz="3200" b="1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memoization</a:t>
            </a:r>
            <a:r>
              <a:rPr lang="en-US" sz="3200" b="1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same as caching?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Yes, kind of.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Memoization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is actually a specific type of caching.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While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caching can refer in general to any storing technique,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memoizing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specifically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involves caching the return values of a function.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 err="1">
                <a:latin typeface="Calibri" pitchFamily="34"/>
                <a:ea typeface="Microsoft YaHei" pitchFamily="2"/>
                <a:cs typeface="Arial" pitchFamily="2"/>
              </a:rPr>
              <a:t>Memoization</a:t>
            </a:r>
            <a:endParaRPr lang="en-US" sz="4400" dirty="0">
              <a:latin typeface="Calibri" pitchFamily="34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7012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188718"/>
            <a:ext cx="10999440" cy="40690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1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When to </a:t>
            </a:r>
            <a:r>
              <a:rPr lang="en-US" sz="2800" b="1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memoize</a:t>
            </a:r>
            <a:r>
              <a:rPr lang="en-US" sz="2800" b="1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your functions?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The best use case for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memoized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functions is for heavy computational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functions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which can significantly improve performance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(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factorial and </a:t>
            </a:r>
            <a:r>
              <a:rPr lang="en-US" sz="2400" b="0" i="0" u="none" strike="noStrike" kern="1200" dirty="0" err="1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fibonacci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are not really good real world examples)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>
                <a:latin typeface="Calibri" pitchFamily="34"/>
                <a:ea typeface="Microsoft YaHei" pitchFamily="2"/>
                <a:cs typeface="Arial" pitchFamily="2"/>
              </a:rPr>
              <a:t>Memoization</a:t>
            </a:r>
          </a:p>
        </p:txBody>
      </p:sp>
    </p:spTree>
    <p:extLst>
      <p:ext uri="{BB962C8B-B14F-4D97-AF65-F5344CB8AC3E}">
        <p14:creationId xmlns:p14="http://schemas.microsoft.com/office/powerpoint/2010/main" val="216991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36080" y="2967479"/>
            <a:ext cx="4719240" cy="91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4802400" y="2967479"/>
            <a:ext cx="2589839" cy="91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Currying</a:t>
            </a:r>
          </a:p>
        </p:txBody>
      </p:sp>
    </p:spTree>
    <p:extLst>
      <p:ext uri="{BB962C8B-B14F-4D97-AF65-F5344CB8AC3E}">
        <p14:creationId xmlns:p14="http://schemas.microsoft.com/office/powerpoint/2010/main" val="32026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>
                <a:ea typeface="Microsoft YaHei" pitchFamily="2"/>
                <a:cs typeface="Segoe UI" pitchFamily="2"/>
              </a:rPr>
              <a:t>Agenda</a:t>
            </a:r>
          </a:p>
        </p:txBody>
      </p:sp>
      <p:sp>
        <p:nvSpPr>
          <p:cNvPr id="3" name="Pentagon 5"/>
          <p:cNvSpPr/>
          <p:nvPr/>
        </p:nvSpPr>
        <p:spPr>
          <a:xfrm flipH="1">
            <a:off x="548640" y="2881800"/>
            <a:ext cx="5760720" cy="1050120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215968"/>
          </a:solidFill>
          <a:ln w="25560">
            <a:solidFill>
              <a:srgbClr val="215968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Pentagon 6"/>
          <p:cNvSpPr/>
          <p:nvPr/>
        </p:nvSpPr>
        <p:spPr>
          <a:xfrm flipH="1">
            <a:off x="725759" y="4297680"/>
            <a:ext cx="5580360" cy="1280159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10243E"/>
          </a:solidFill>
          <a:ln w="25560">
            <a:solidFill>
              <a:srgbClr val="10243E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1554479" y="2834280"/>
            <a:ext cx="4600800" cy="91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Memoization</a:t>
            </a:r>
          </a:p>
        </p:txBody>
      </p:sp>
      <p:sp>
        <p:nvSpPr>
          <p:cNvPr id="6" name="Rectangle 10"/>
          <p:cNvSpPr/>
          <p:nvPr/>
        </p:nvSpPr>
        <p:spPr>
          <a:xfrm>
            <a:off x="1368719" y="4480560"/>
            <a:ext cx="5214960" cy="15541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800" b="1" i="0" u="none" strike="noStrike" kern="1200" spc="0">
                <a:ln>
                  <a:noFill/>
                </a:ln>
                <a:solidFill>
                  <a:srgbClr val="FFFFFF"/>
                </a:solidFill>
                <a:latin typeface="Calibri" pitchFamily="18"/>
                <a:ea typeface="Microsoft YaHei" pitchFamily="2"/>
                <a:cs typeface="Arial" pitchFamily="2"/>
              </a:rPr>
              <a:t>Currying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800" b="1" i="0" u="none" strike="noStrike" kern="1200" spc="0">
              <a:ln>
                <a:noFill/>
              </a:ln>
              <a:solidFill>
                <a:srgbClr val="FFFFFF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Pentagon 11"/>
          <p:cNvSpPr/>
          <p:nvPr/>
        </p:nvSpPr>
        <p:spPr>
          <a:xfrm flipH="1">
            <a:off x="271080" y="1280159"/>
            <a:ext cx="6038280" cy="1371599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-2147483647"/>
              <a:gd name="f6" fmla="val 2147483647"/>
              <a:gd name="f7" fmla="val 10800"/>
              <a:gd name="f8" fmla="*/ f1 1 21600"/>
              <a:gd name="f9" fmla="*/ f2 1 21600"/>
              <a:gd name="f10" fmla="pin 0 f0 21600"/>
              <a:gd name="f11" fmla="val f10"/>
              <a:gd name="f12" fmla="*/ f10 f8 1"/>
              <a:gd name="f13" fmla="*/ f3 f9 1"/>
              <a:gd name="f14" fmla="*/ 0 f8 1"/>
              <a:gd name="f15" fmla="*/ 21600 f8 1"/>
              <a:gd name="f16" fmla="*/ 21600 f9 1"/>
              <a:gd name="f17" fmla="*/ 0 f9 1"/>
            </a:gdLst>
            <a:ahLst>
              <a:ahXY gdRefX="f0" minX="f3" maxX="f4">
                <a:pos x="f12" y="f1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7" r="f15" b="f16"/>
            <a:pathLst>
              <a:path w="21600" h="21600">
                <a:moveTo>
                  <a:pt x="f3" y="f3"/>
                </a:moveTo>
                <a:lnTo>
                  <a:pt x="f11" y="f3"/>
                </a:lnTo>
                <a:lnTo>
                  <a:pt x="f4" y="f7"/>
                </a:lnTo>
                <a:lnTo>
                  <a:pt x="f11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8EB4E3"/>
          </a:solidFill>
          <a:ln w="25560">
            <a:solidFill>
              <a:srgbClr val="C6D9F1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Rectangle 12"/>
          <p:cNvSpPr/>
          <p:nvPr/>
        </p:nvSpPr>
        <p:spPr>
          <a:xfrm rot="67200">
            <a:off x="1888081" y="613433"/>
            <a:ext cx="3200760" cy="344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Call, apply, bind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7208280" y="1671480"/>
            <a:ext cx="3654720" cy="38210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87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>
                <a:latin typeface="Calibri" pitchFamily="34"/>
                <a:ea typeface="Microsoft YaHei" pitchFamily="2"/>
                <a:cs typeface="Arial" pitchFamily="2"/>
              </a:rPr>
              <a:t>Currying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1390319"/>
            <a:ext cx="10181160" cy="466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Currying </a:t>
            </a:r>
            <a:r>
              <a:rPr lang="en-US" sz="1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is a technique of evaluating function with multiple arguments, </a:t>
            </a:r>
            <a:endParaRPr lang="en-US" sz="16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1600" dirty="0">
                <a:latin typeface="Arial" pitchFamily="18"/>
                <a:ea typeface="Microsoft YaHei" pitchFamily="2"/>
                <a:cs typeface="Arial" pitchFamily="2"/>
              </a:rPr>
              <a:t> </a:t>
            </a:r>
            <a:r>
              <a:rPr lang="en-US" sz="1600" dirty="0" smtClean="0">
                <a:latin typeface="Arial" pitchFamily="18"/>
                <a:ea typeface="Microsoft YaHei" pitchFamily="2"/>
                <a:cs typeface="Arial" pitchFamily="2"/>
              </a:rPr>
              <a:t>     </a:t>
            </a: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into </a:t>
            </a:r>
            <a:r>
              <a:rPr lang="en-US" sz="1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sequence of function with single argument.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16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1600" dirty="0">
                <a:latin typeface="Arial" pitchFamily="18"/>
                <a:ea typeface="Microsoft YaHei" pitchFamily="2"/>
                <a:cs typeface="Arial" pitchFamily="2"/>
              </a:rPr>
              <a:t> </a:t>
            </a:r>
            <a:r>
              <a:rPr lang="en-US" sz="1600" dirty="0" smtClean="0">
                <a:latin typeface="Arial" pitchFamily="18"/>
                <a:ea typeface="Microsoft YaHei" pitchFamily="2"/>
                <a:cs typeface="Arial" pitchFamily="2"/>
              </a:rPr>
              <a:t>     </a:t>
            </a: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f(</a:t>
            </a:r>
            <a:r>
              <a:rPr lang="en-US" sz="1600" b="0" i="0" u="none" strike="noStrike" kern="1200" dirty="0" err="1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a,b</a:t>
            </a:r>
            <a:r>
              <a:rPr lang="en-US" sz="1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) = f(a)(b)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16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1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 other words, when a function, instead of taking all arguments at one time, </a:t>
            </a:r>
            <a:endParaRPr lang="en-US" sz="16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 takes </a:t>
            </a:r>
            <a:r>
              <a:rPr lang="en-US" sz="1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the first one and return a new function that takes the second one and </a:t>
            </a:r>
            <a:endParaRPr lang="en-US" sz="16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 returns </a:t>
            </a:r>
            <a:r>
              <a:rPr lang="en-US" sz="1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 new function which takes the third one, and so forth, until all </a:t>
            </a: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arguments</a:t>
            </a: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sz="16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 have </a:t>
            </a:r>
            <a:r>
              <a:rPr lang="en-US" sz="1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been fulfilled.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16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16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For example: when we turn a function call add(1,2,3) into add(1)(2)(3)</a:t>
            </a:r>
          </a:p>
        </p:txBody>
      </p:sp>
    </p:spTree>
    <p:extLst>
      <p:ext uri="{BB962C8B-B14F-4D97-AF65-F5344CB8AC3E}">
        <p14:creationId xmlns:p14="http://schemas.microsoft.com/office/powerpoint/2010/main" val="22415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>
                <a:latin typeface="Calibri" pitchFamily="34"/>
                <a:ea typeface="Microsoft YaHei" pitchFamily="2"/>
                <a:cs typeface="Arial" pitchFamily="2"/>
              </a:rPr>
              <a:t>Currying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371599"/>
            <a:ext cx="10881360" cy="603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18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Here’s </a:t>
            </a: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an example of what a curried function looks like: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10363200" cy="39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>
                <a:latin typeface="Calibri" pitchFamily="34"/>
                <a:ea typeface="Microsoft YaHei" pitchFamily="2"/>
                <a:cs typeface="Arial" pitchFamily="2"/>
              </a:rPr>
              <a:t>Currying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371599"/>
            <a:ext cx="11308080" cy="408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1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</a:t>
            </a:r>
            <a:r>
              <a:rPr lang="en-US" sz="3600" b="1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Why it’s useful 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b="0" i="0" u="none" strike="noStrike" kern="1200" dirty="0">
                <a:ln>
                  <a:noFill/>
                </a:ln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Currying helps you to avoid passing the same variable again and again.</a:t>
            </a: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b="0" i="0" u="none" strike="noStrike" kern="1200" dirty="0">
              <a:ln>
                <a:noFill/>
              </a:ln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use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currying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known values and return a function that only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accepts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unknowns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to be invoked later when you actually have the values you wish to pass.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way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repeating yourself when you would have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been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calling the same JavaScript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built-ins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and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SzPct val="45000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over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same values but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one.</a:t>
            </a:r>
            <a:endParaRPr lang="en-US" b="0" i="0" u="none" strike="noStrike" kern="1200" dirty="0">
              <a:ln>
                <a:noFill/>
              </a:ln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b="0" i="0" u="none" strike="noStrike" kern="1200" dirty="0" smtClean="0">
              <a:ln>
                <a:noFill/>
              </a:ln>
              <a:latin typeface="Arial" panose="020B0604020202020204" pitchFamily="34" charset="0"/>
              <a:ea typeface="Microsoft YaHei" pitchFamily="2"/>
              <a:cs typeface="Arial" panose="020B0604020202020204" pitchFamily="34" charset="0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b="0" i="0" u="none" strike="noStrike" kern="1200" dirty="0" smtClean="0">
                <a:ln>
                  <a:noFill/>
                </a:ln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 Adding </a:t>
            </a:r>
            <a:r>
              <a:rPr lang="en-US" b="0" i="0" u="none" strike="noStrike" kern="1200" dirty="0">
                <a:ln>
                  <a:noFill/>
                </a:ln>
                <a:latin typeface="Arial" panose="020B0604020202020204" pitchFamily="34" charset="0"/>
                <a:ea typeface="Microsoft YaHei" pitchFamily="2"/>
                <a:cs typeface="Arial" panose="020B0604020202020204" pitchFamily="34" charset="0"/>
              </a:rPr>
              <a:t>currying to your coding practice will encourage the use of partially applied functions.</a:t>
            </a:r>
          </a:p>
        </p:txBody>
      </p:sp>
    </p:spTree>
    <p:extLst>
      <p:ext uri="{BB962C8B-B14F-4D97-AF65-F5344CB8AC3E}">
        <p14:creationId xmlns:p14="http://schemas.microsoft.com/office/powerpoint/2010/main" val="10602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6640" y="1463039"/>
            <a:ext cx="6291360" cy="3383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Currying works by natural closure.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The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closure created by the nested functions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retain access to each of the arguments.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So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inner function have access </a:t>
            </a:r>
            <a:endParaRPr lang="en-US" sz="2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2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to </a:t>
            </a:r>
            <a:r>
              <a:rPr lang="en-US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all arguments.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>
                <a:latin typeface="Calibri" pitchFamily="34"/>
                <a:ea typeface="Microsoft YaHei" pitchFamily="2"/>
                <a:cs typeface="Arial" pitchFamily="2"/>
              </a:rPr>
              <a:t>Currying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325878"/>
            <a:ext cx="4772025" cy="4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/>
                <a:ea typeface="Microsoft YaHei" pitchFamily="2"/>
                <a:cs typeface="Arial" pitchFamily="2"/>
              </a:rPr>
              <a:t>Currying- Use Case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10363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36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>
                <a:latin typeface="Calibri" pitchFamily="34"/>
                <a:ea typeface="Microsoft YaHei" pitchFamily="2"/>
                <a:cs typeface="Arial" pitchFamily="2"/>
              </a:rPr>
              <a:t>Currying- Use </a:t>
            </a:r>
            <a:r>
              <a:rPr lang="en-US" sz="4400" dirty="0" smtClean="0">
                <a:latin typeface="Calibri" pitchFamily="34"/>
                <a:ea typeface="Microsoft YaHei" pitchFamily="2"/>
                <a:cs typeface="Arial" pitchFamily="2"/>
              </a:rPr>
              <a:t>Case</a:t>
            </a:r>
            <a:endParaRPr lang="en-US" sz="4400" dirty="0">
              <a:latin typeface="Calibri" pitchFamily="34"/>
              <a:ea typeface="Microsoft YaHei" pitchFamily="2"/>
              <a:cs typeface="Arial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10134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5824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3736080" y="2967479"/>
            <a:ext cx="4719240" cy="914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3753720" y="2967479"/>
            <a:ext cx="4683960" cy="1737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0" compatLnSpc="0">
            <a:spAutoFit/>
          </a:bodyPr>
          <a:lstStyle/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5400" b="1" i="0" u="none" strike="noStrike" kern="1200" spc="0" dirty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Microsoft YaHei" pitchFamily="2"/>
                <a:cs typeface="Arial" pitchFamily="2"/>
              </a:rPr>
              <a:t>Call, apply, bind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5400" b="1" i="0" u="none" strike="noStrike" kern="1200" spc="0" dirty="0">
              <a:ln>
                <a:noFill/>
              </a:ln>
              <a:solidFill>
                <a:srgbClr val="000000"/>
              </a:solidFill>
              <a:latin typeface="Calibri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3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in JavaScript</a:t>
            </a:r>
            <a:endParaRPr lang="en-US" dirty="0"/>
          </a:p>
        </p:txBody>
      </p:sp>
      <p:sp>
        <p:nvSpPr>
          <p:cNvPr id="3" name="TextBox 4"/>
          <p:cNvSpPr/>
          <p:nvPr/>
        </p:nvSpPr>
        <p:spPr>
          <a:xfrm rot="10200">
            <a:off x="81825" y="2131674"/>
            <a:ext cx="10744827" cy="25938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457200" marR="0" lvl="0" indent="-457200" algn="just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The call() method is a predefined JavaScript function method which is used to invoke a function with an owner object as the first argument </a:t>
            </a: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With </a:t>
            </a:r>
            <a:r>
              <a:rPr lang="en-US" sz="2800" b="1" dirty="0"/>
              <a:t>call()</a:t>
            </a:r>
            <a:r>
              <a:rPr lang="en-US" sz="2800" dirty="0"/>
              <a:t>, you can use a method belonging to another object</a:t>
            </a:r>
            <a:r>
              <a:rPr lang="en-US" sz="2800" dirty="0" smtClean="0"/>
              <a:t>.</a:t>
            </a:r>
            <a:endParaRPr lang="en-US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570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5440" y="1390318"/>
            <a:ext cx="10051560" cy="44008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For example</a:t>
            </a: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dirty="0"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dirty="0"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18"/>
                <a:ea typeface="Microsoft YaHei" pitchFamily="2"/>
                <a:cs typeface="Arial" pitchFamily="2"/>
              </a:rPr>
              <a:t>The </a:t>
            </a:r>
            <a:r>
              <a:rPr lang="en-US" sz="1400" dirty="0">
                <a:latin typeface="Arial" pitchFamily="18"/>
                <a:ea typeface="Microsoft YaHei" pitchFamily="2"/>
                <a:cs typeface="Arial" pitchFamily="2"/>
              </a:rPr>
              <a:t>first parameter in call() method sets the "this" value, which is the object, on which the function is invoked upon</a:t>
            </a:r>
            <a:r>
              <a:rPr lang="en-US" sz="1400" dirty="0" smtClean="0">
                <a:latin typeface="Arial" pitchFamily="18"/>
                <a:ea typeface="Microsoft YaHei" pitchFamily="2"/>
                <a:cs typeface="Arial" pitchFamily="2"/>
              </a:rPr>
              <a:t>.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1400" dirty="0" smtClean="0">
              <a:latin typeface="Arial" pitchFamily="18"/>
              <a:ea typeface="Microsoft YaHei" pitchFamily="2"/>
              <a:cs typeface="Arial" pitchFamily="2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18"/>
                <a:ea typeface="Microsoft YaHei" pitchFamily="2"/>
                <a:cs typeface="Arial" pitchFamily="2"/>
              </a:rPr>
              <a:t>In </a:t>
            </a:r>
            <a:r>
              <a:rPr lang="en-US" sz="1400" dirty="0">
                <a:latin typeface="Arial" pitchFamily="18"/>
                <a:ea typeface="Microsoft YaHei" pitchFamily="2"/>
                <a:cs typeface="Arial" pitchFamily="2"/>
              </a:rPr>
              <a:t>this case, it's the "</a:t>
            </a:r>
            <a:r>
              <a:rPr lang="en-US" sz="1400" dirty="0" err="1">
                <a:latin typeface="Arial" pitchFamily="18"/>
                <a:ea typeface="Microsoft YaHei" pitchFamily="2"/>
                <a:cs typeface="Arial" pitchFamily="2"/>
              </a:rPr>
              <a:t>obj</a:t>
            </a:r>
            <a:r>
              <a:rPr lang="en-US" sz="1400" dirty="0">
                <a:latin typeface="Arial" pitchFamily="18"/>
                <a:ea typeface="Microsoft YaHei" pitchFamily="2"/>
                <a:cs typeface="Arial" pitchFamily="2"/>
              </a:rPr>
              <a:t>" object above.</a:t>
            </a:r>
            <a:r>
              <a:rPr lang="en-US" sz="1400" dirty="0" smtClean="0">
                <a:latin typeface="Arial" pitchFamily="18"/>
                <a:ea typeface="Microsoft YaHei" pitchFamily="2"/>
                <a:cs typeface="Arial" pitchFamily="2"/>
              </a:rPr>
              <a:t>       </a:t>
            </a: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1400" dirty="0" smtClean="0">
              <a:latin typeface="Arial" pitchFamily="18"/>
              <a:ea typeface="Microsoft YaHei" pitchFamily="2"/>
              <a:cs typeface="Arial" pitchFamily="2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itchFamily="18"/>
                <a:ea typeface="Microsoft YaHei" pitchFamily="2"/>
                <a:cs typeface="Arial" pitchFamily="2"/>
              </a:rPr>
              <a:t>The </a:t>
            </a:r>
            <a:r>
              <a:rPr lang="en-US" sz="1400" dirty="0">
                <a:latin typeface="Arial" pitchFamily="18"/>
                <a:ea typeface="Microsoft YaHei" pitchFamily="2"/>
                <a:cs typeface="Arial" pitchFamily="2"/>
              </a:rPr>
              <a:t>rest of the parameters are the arguments to the actual function.</a:t>
            </a:r>
            <a:endParaRPr lang="en-US" sz="1400" dirty="0" smtClean="0"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</a:t>
            </a: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  </a:t>
            </a: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239000" cy="25908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972800" cy="731838"/>
          </a:xfrm>
        </p:spPr>
        <p:txBody>
          <a:bodyPr/>
          <a:lstStyle/>
          <a:p>
            <a:r>
              <a:rPr lang="en-US" dirty="0" smtClean="0"/>
              <a:t>Call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in JavaScript</a:t>
            </a:r>
            <a:endParaRPr lang="en-US" dirty="0"/>
          </a:p>
        </p:txBody>
      </p:sp>
      <p:sp>
        <p:nvSpPr>
          <p:cNvPr id="3" name="TextBox 4"/>
          <p:cNvSpPr/>
          <p:nvPr/>
        </p:nvSpPr>
        <p:spPr>
          <a:xfrm rot="10200">
            <a:off x="81825" y="1874425"/>
            <a:ext cx="10744827" cy="31083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 </a:t>
            </a:r>
            <a:r>
              <a:rPr lang="en-US" sz="2800" b="1" dirty="0"/>
              <a:t>apply()</a:t>
            </a:r>
            <a:r>
              <a:rPr lang="en-US" sz="2800" dirty="0"/>
              <a:t> method is similar to the call() </a:t>
            </a:r>
            <a:r>
              <a:rPr lang="en-US" sz="2800" dirty="0" smtClean="0"/>
              <a:t>method</a:t>
            </a: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 smtClean="0"/>
              <a:t>The only difference is call() takes any arguments separately, </a:t>
            </a:r>
            <a:r>
              <a:rPr lang="en-US" sz="2800" dirty="0"/>
              <a:t>apply() takes any function arguments as an array</a:t>
            </a:r>
            <a:r>
              <a:rPr lang="en-US" sz="2800" dirty="0" smtClean="0"/>
              <a:t>.</a:t>
            </a: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 apply() method is very handy if you want to use an array instead of an argument list.</a:t>
            </a:r>
            <a:endParaRPr lang="en-US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6018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972800" cy="731838"/>
          </a:xfrm>
        </p:spPr>
        <p:txBody>
          <a:bodyPr/>
          <a:lstStyle/>
          <a:p>
            <a:r>
              <a:rPr lang="en-US" dirty="0" smtClean="0"/>
              <a:t>Apply in JavaScript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440" y="1390318"/>
            <a:ext cx="10051560" cy="44008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For example</a:t>
            </a: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dirty="0"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dirty="0"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1400" dirty="0" smtClean="0"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   </a:t>
            </a: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64770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6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in JavaScript</a:t>
            </a:r>
            <a:endParaRPr lang="en-US" dirty="0"/>
          </a:p>
        </p:txBody>
      </p:sp>
      <p:sp>
        <p:nvSpPr>
          <p:cNvPr id="3" name="TextBox 4"/>
          <p:cNvSpPr/>
          <p:nvPr/>
        </p:nvSpPr>
        <p:spPr>
          <a:xfrm rot="10200">
            <a:off x="81825" y="1874425"/>
            <a:ext cx="10744827" cy="31083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 simplest use of </a:t>
            </a:r>
            <a:r>
              <a:rPr lang="en-US" sz="2800" b="1" i="1" dirty="0"/>
              <a:t>bind()</a:t>
            </a:r>
            <a:r>
              <a:rPr lang="en-US" sz="2800" dirty="0"/>
              <a:t> is to make a function that, no matter how it is called, is called with a particular </a:t>
            </a:r>
            <a:r>
              <a:rPr lang="en-US" sz="2800" b="1" i="1" dirty="0"/>
              <a:t>this</a:t>
            </a:r>
            <a:r>
              <a:rPr lang="en-US" sz="2800" dirty="0"/>
              <a:t> value.</a:t>
            </a:r>
            <a:r>
              <a:rPr lang="en-US" sz="2800" b="0" i="0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 </a:t>
            </a: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lvl="0" indent="-457200" algn="just" hangingPunct="1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2800" dirty="0"/>
              <a:t>The bind() method creates a new function that, when called, has its </a:t>
            </a:r>
            <a:r>
              <a:rPr lang="en-US" sz="2800" b="1" i="1" dirty="0"/>
              <a:t>this</a:t>
            </a:r>
            <a:r>
              <a:rPr lang="en-US" sz="2800" dirty="0"/>
              <a:t> keyword set to the provided value, with a given sequence of arguments preceding any provided when the new function is called.</a:t>
            </a:r>
            <a:endParaRPr lang="en-US" sz="2800" b="0" i="0" u="none" strike="noStrike" kern="1200" spc="0" dirty="0" smtClean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  <a:p>
            <a:pPr marL="457200" marR="0" lvl="0" indent="-45720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2800" b="0" i="0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321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in 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440" y="1390318"/>
            <a:ext cx="10051560" cy="440088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For example</a:t>
            </a: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dirty="0"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marR="0" lvl="0" indent="-28575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1400" dirty="0"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en-US" sz="1400" b="0" i="0" u="none" strike="noStrike" kern="1200" dirty="0" smtClean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  <a:p>
            <a:pPr marL="285750" lvl="0" indent="-285750"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</a:pPr>
            <a:endParaRPr lang="en-US" sz="1400" dirty="0" smtClean="0">
              <a:latin typeface="Arial" pitchFamily="18"/>
              <a:ea typeface="Microsoft YaHei" pitchFamily="2"/>
              <a:cs typeface="Arial" pitchFamily="2"/>
            </a:endParaRPr>
          </a:p>
          <a:p>
            <a:pPr marR="0" lvl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1400" b="0" i="0" u="none" strike="noStrike" kern="1200" dirty="0" smtClean="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rPr>
              <a:t>       </a:t>
            </a:r>
            <a:endParaRPr lang="en-US" sz="14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2600"/>
            <a:ext cx="62007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GK Corporate Template Format [Compatibility Mode]" id="{891B3406-5D2C-4ED1-B118-CB8CBB13C510}" vid="{3EDD47C1-B332-480D-B348-CF135C427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11299</TotalTime>
  <Words>867</Words>
  <Application>Microsoft Office PowerPoint</Application>
  <PresentationFormat>Widescreen</PresentationFormat>
  <Paragraphs>205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Microsoft YaHei</vt:lpstr>
      <vt:lpstr>Arial</vt:lpstr>
      <vt:lpstr>Calibri</vt:lpstr>
      <vt:lpstr>Segoe UI</vt:lpstr>
      <vt:lpstr>StarSymbol</vt:lpstr>
      <vt:lpstr>Wingdings</vt:lpstr>
      <vt:lpstr>1_Office Theme</vt:lpstr>
      <vt:lpstr>Advanced JavaScript Session 2 </vt:lpstr>
      <vt:lpstr>Agenda</vt:lpstr>
      <vt:lpstr>PowerPoint Presentation</vt:lpstr>
      <vt:lpstr>Call in JavaScript</vt:lpstr>
      <vt:lpstr>Call in JavaScript</vt:lpstr>
      <vt:lpstr>Apply in JavaScript</vt:lpstr>
      <vt:lpstr>Apply in JavaScript</vt:lpstr>
      <vt:lpstr>Bind in JavaScript</vt:lpstr>
      <vt:lpstr>Bind in JavaScript</vt:lpstr>
      <vt:lpstr>Call, Apply and Bind</vt:lpstr>
      <vt:lpstr>Call, Apply and Bind</vt:lpstr>
      <vt:lpstr>Memoization</vt:lpstr>
      <vt:lpstr>Memoization</vt:lpstr>
      <vt:lpstr>Memoization</vt:lpstr>
      <vt:lpstr>Memoization</vt:lpstr>
      <vt:lpstr>Memoization</vt:lpstr>
      <vt:lpstr>Memoization</vt:lpstr>
      <vt:lpstr>Memoization</vt:lpstr>
      <vt:lpstr>PowerPoint Presentation</vt:lpstr>
      <vt:lpstr>Currying</vt:lpstr>
      <vt:lpstr>Currying</vt:lpstr>
      <vt:lpstr>Currying</vt:lpstr>
      <vt:lpstr>Currying</vt:lpstr>
      <vt:lpstr>Currying- Use Case</vt:lpstr>
      <vt:lpstr>Currying- Use Case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 gaur</dc:creator>
  <cp:lastModifiedBy>Amogh Gupta</cp:lastModifiedBy>
  <cp:revision>790</cp:revision>
  <dcterms:created xsi:type="dcterms:W3CDTF">2015-03-16T11:19:16Z</dcterms:created>
  <dcterms:modified xsi:type="dcterms:W3CDTF">2018-03-27T04:19:58Z</dcterms:modified>
</cp:coreProperties>
</file>