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attrocentoSans-bold.fntdata"/><Relationship Id="rId14" Type="http://schemas.openxmlformats.org/officeDocument/2006/relationships/slide" Target="slides/slide10.xml"/><Relationship Id="rId36" Type="http://schemas.openxmlformats.org/officeDocument/2006/relationships/font" Target="fonts/QuattrocentoSans-regular.fntdata"/><Relationship Id="rId17" Type="http://schemas.openxmlformats.org/officeDocument/2006/relationships/slide" Target="slides/slide13.xml"/><Relationship Id="rId39" Type="http://schemas.openxmlformats.org/officeDocument/2006/relationships/font" Target="fonts/QuattrocentoSans-boldItalic.fntdata"/><Relationship Id="rId16" Type="http://schemas.openxmlformats.org/officeDocument/2006/relationships/slide" Target="slides/slide12.xml"/><Relationship Id="rId38" Type="http://schemas.openxmlformats.org/officeDocument/2006/relationships/font" Target="fonts/Quattrocento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vuvoyul/edit?js,consol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zekohaz/edit?js,consol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tupeqek/edit?js,consol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qaxaraj/edit?js,consol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tarapox/edit?js,console"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jaxegov/edit?js,consol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goluwu/edit?js,consol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bin.com/laniqav/edit?js,consol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Shape 10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u="sng">
                <a:solidFill>
                  <a:schemeClr val="hlink"/>
                </a:solidFill>
                <a:hlinkClick r:id="rId2"/>
              </a:rPr>
              <a:t>https://jsbin.com/vuvoyul/edit?js,console</a:t>
            </a:r>
            <a:endParaRPr/>
          </a:p>
          <a:p>
            <a:pPr indent="0" lvl="0" marL="0" rtl="0">
              <a:spcBef>
                <a:spcPts val="0"/>
              </a:spcBef>
              <a:spcAft>
                <a:spcPts val="0"/>
              </a:spcAft>
              <a:buNone/>
            </a:pPr>
            <a:r>
              <a:t/>
            </a:r>
            <a:endParaRPr/>
          </a:p>
        </p:txBody>
      </p:sp>
      <p:sp>
        <p:nvSpPr>
          <p:cNvPr id="171" name="Shape 1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u="sng">
                <a:solidFill>
                  <a:schemeClr val="hlink"/>
                </a:solidFill>
                <a:hlinkClick r:id="rId2"/>
              </a:rPr>
              <a:t>https://jsbin.com/zekohaz/edit?js,console</a:t>
            </a:r>
            <a:endParaRPr/>
          </a:p>
          <a:p>
            <a:pPr indent="0" lvl="0" marL="0" rtl="0">
              <a:spcBef>
                <a:spcPts val="0"/>
              </a:spcBef>
              <a:spcAft>
                <a:spcPts val="0"/>
              </a:spcAft>
              <a:buNone/>
            </a:pPr>
            <a:r>
              <a:t/>
            </a:r>
            <a:endParaRP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u="sng">
                <a:solidFill>
                  <a:schemeClr val="hlink"/>
                </a:solidFill>
                <a:hlinkClick r:id="rId2"/>
              </a:rPr>
              <a:t>https://jsbin.com/tupeqek/edit?js,console</a:t>
            </a:r>
            <a:endParaRPr/>
          </a:p>
          <a:p>
            <a:pPr indent="0" lvl="0" marL="0" rtl="0">
              <a:spcBef>
                <a:spcPts val="0"/>
              </a:spcBef>
              <a:spcAft>
                <a:spcPts val="0"/>
              </a:spcAft>
              <a:buNone/>
            </a:pPr>
            <a:r>
              <a:t/>
            </a:r>
            <a:endParaRPr/>
          </a:p>
        </p:txBody>
      </p:sp>
      <p:sp>
        <p:nvSpPr>
          <p:cNvPr id="183" name="Shape 1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9" name="Shape 1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2" type="sldNum"/>
          </p:nvPr>
        </p:nvSpPr>
        <p:spPr>
          <a:xfrm>
            <a:off x="3884759" y="8685360"/>
            <a:ext cx="2971440" cy="458279"/>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195" name="Shape 195"/>
          <p:cNvSpPr txBox="1"/>
          <p:nvPr>
            <p:ph idx="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96" name="Shape 196"/>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197" name="Shape 197"/>
          <p:cNvSpPr txBox="1"/>
          <p:nvPr>
            <p:ph idx="1" type="body"/>
          </p:nvPr>
        </p:nvSpPr>
        <p:spPr>
          <a:xfrm>
            <a:off x="685799" y="4400639"/>
            <a:ext cx="548604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https://developer.mozilla.org/en/docs/Web/JavaScript/Reference/Global_Objects/Object/create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2" type="sldNum"/>
          </p:nvPr>
        </p:nvSpPr>
        <p:spPr>
          <a:xfrm>
            <a:off x="3884759" y="8685360"/>
            <a:ext cx="2971440" cy="458279"/>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206" name="Shape 206"/>
          <p:cNvSpPr txBox="1"/>
          <p:nvPr>
            <p:ph idx="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07" name="Shape 207"/>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08" name="Shape 208"/>
          <p:cNvSpPr txBox="1"/>
          <p:nvPr>
            <p:ph idx="1" type="body"/>
          </p:nvPr>
        </p:nvSpPr>
        <p:spPr>
          <a:xfrm>
            <a:off x="685799" y="4400639"/>
            <a:ext cx="548604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https://developer.mozilla.org/en/docs/Web/JavaScript/Reference/Global_Objects/Object/create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2" type="sldNum"/>
          </p:nvPr>
        </p:nvSpPr>
        <p:spPr>
          <a:xfrm>
            <a:off x="3884759"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221" name="Shape 221"/>
          <p:cNvSpPr txBox="1"/>
          <p:nvPr>
            <p:ph idx="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22" name="Shape 222"/>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23" name="Shape 223"/>
          <p:cNvSpPr txBox="1"/>
          <p:nvPr>
            <p:ph idx="1" type="body"/>
          </p:nvPr>
        </p:nvSpPr>
        <p:spPr>
          <a:xfrm>
            <a:off x="685799" y="4400639"/>
            <a:ext cx="548610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https://developer.mozilla.org/en/docs/Web/JavaScript/Reference/Global_Objects/Object/create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2" type="sldNum"/>
          </p:nvPr>
        </p:nvSpPr>
        <p:spPr>
          <a:xfrm>
            <a:off x="3884759"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236" name="Shape 236"/>
          <p:cNvSpPr txBox="1"/>
          <p:nvPr>
            <p:ph idx="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37" name="Shape 237"/>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38" name="Shape 238"/>
          <p:cNvSpPr txBox="1"/>
          <p:nvPr>
            <p:ph idx="1" type="body"/>
          </p:nvPr>
        </p:nvSpPr>
        <p:spPr>
          <a:xfrm>
            <a:off x="685799" y="4400639"/>
            <a:ext cx="548610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https://developer.mozilla.org/en/docs/Web/JavaScript/Reference/Global_Objects/Object/create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2" type="sldNum"/>
          </p:nvPr>
        </p:nvSpPr>
        <p:spPr>
          <a:xfrm>
            <a:off x="3884759"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108" name="Shape 108"/>
          <p:cNvSpPr txBox="1"/>
          <p:nvPr>
            <p:ph idx="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09" name="Shape 109"/>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110" name="Shape 110"/>
          <p:cNvSpPr txBox="1"/>
          <p:nvPr>
            <p:ph idx="1" type="body"/>
          </p:nvPr>
        </p:nvSpPr>
        <p:spPr>
          <a:xfrm>
            <a:off x="685799" y="4400639"/>
            <a:ext cx="548610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https://developer.mozilla.org/en/docs/Web/JavaScript/Reference/Global_Objects/Object/create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5" name="Shape 2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2" type="sldNum"/>
          </p:nvPr>
        </p:nvSpPr>
        <p:spPr>
          <a:xfrm>
            <a:off x="3884759" y="8685360"/>
            <a:ext cx="2971440" cy="458279"/>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64" name="Shape 264"/>
          <p:cNvSpPr txBox="1"/>
          <p:nvPr>
            <p:ph idx="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65" name="Shape 26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66" name="Shape 266"/>
          <p:cNvSpPr txBox="1"/>
          <p:nvPr>
            <p:ph idx="1" type="body"/>
          </p:nvPr>
        </p:nvSpPr>
        <p:spPr>
          <a:xfrm>
            <a:off x="685799" y="4400639"/>
            <a:ext cx="548604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73" name="Shape 273"/>
          <p:cNvSpPr/>
          <p:nvPr>
            <p:ph idx="2" type="sldImg"/>
          </p:nvPr>
        </p:nvSpPr>
        <p:spPr>
          <a:xfrm>
            <a:off x="382588" y="695325"/>
            <a:ext cx="6092825" cy="3427413"/>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74" name="Shape 274"/>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80" name="Shape 280"/>
          <p:cNvSpPr/>
          <p:nvPr>
            <p:ph idx="2" type="sldImg"/>
          </p:nvPr>
        </p:nvSpPr>
        <p:spPr>
          <a:xfrm>
            <a:off x="382588" y="695325"/>
            <a:ext cx="6092825" cy="3427413"/>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81" name="Shape 281"/>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2" type="sldNum"/>
          </p:nvPr>
        </p:nvSpPr>
        <p:spPr>
          <a:xfrm>
            <a:off x="3884613" y="8685213"/>
            <a:ext cx="2971800" cy="458787"/>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87" name="Shape 287"/>
          <p:cNvSpPr/>
          <p:nvPr>
            <p:ph idx="2" type="sldImg"/>
          </p:nvPr>
        </p:nvSpPr>
        <p:spPr>
          <a:xfrm>
            <a:off x="382588" y="695325"/>
            <a:ext cx="6092825" cy="3427413"/>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88" name="Shape 288"/>
          <p:cNvSpPr txBox="1"/>
          <p:nvPr>
            <p:ph idx="1" type="body"/>
          </p:nvPr>
        </p:nvSpPr>
        <p:spPr>
          <a:xfrm>
            <a:off x="685799" y="4343400"/>
            <a:ext cx="5486040" cy="41144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2" type="sldNum"/>
          </p:nvPr>
        </p:nvSpPr>
        <p:spPr>
          <a:xfrm>
            <a:off x="3884759"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294" name="Shape 294"/>
          <p:cNvSpPr txBox="1"/>
          <p:nvPr>
            <p:ph idx="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95" name="Shape 29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296" name="Shape 296"/>
          <p:cNvSpPr txBox="1"/>
          <p:nvPr>
            <p:ph idx="1" type="body"/>
          </p:nvPr>
        </p:nvSpPr>
        <p:spPr>
          <a:xfrm>
            <a:off x="685799" y="4400639"/>
            <a:ext cx="548610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https://developer.mozilla.org/en/docs/Web/JavaScript/Reference/Global_Objects/Object/create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u="sng">
                <a:solidFill>
                  <a:schemeClr val="hlink"/>
                </a:solidFill>
                <a:hlinkClick r:id="rId2"/>
              </a:rPr>
              <a:t>https://jsbin.com/qaxaraj/edit?js,console</a:t>
            </a:r>
            <a:endParaRPr/>
          </a:p>
          <a:p>
            <a:pPr indent="0" lvl="0" marL="0" rtl="0">
              <a:spcBef>
                <a:spcPts val="0"/>
              </a:spcBef>
              <a:spcAft>
                <a:spcPts val="0"/>
              </a:spcAft>
              <a:buNone/>
            </a:pPr>
            <a:r>
              <a:t/>
            </a:r>
            <a:endParaRPr/>
          </a:p>
        </p:txBody>
      </p:sp>
      <p:sp>
        <p:nvSpPr>
          <p:cNvPr id="305" name="Shape 3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1" name="Shape 3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2" type="sldNum"/>
          </p:nvPr>
        </p:nvSpPr>
        <p:spPr>
          <a:xfrm>
            <a:off x="3884759"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119" name="Shape 119"/>
          <p:cNvSpPr txBox="1"/>
          <p:nvPr>
            <p:ph idx="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20" name="Shape 120"/>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121" name="Shape 121"/>
          <p:cNvSpPr txBox="1"/>
          <p:nvPr>
            <p:ph idx="1" type="body"/>
          </p:nvPr>
        </p:nvSpPr>
        <p:spPr>
          <a:xfrm>
            <a:off x="685799" y="4400639"/>
            <a:ext cx="548610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https://developer.mozilla.org/en/docs/Web/JavaScript/Reference/Global_Objects/Object/create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u="sng">
                <a:solidFill>
                  <a:schemeClr val="hlink"/>
                </a:solidFill>
                <a:hlinkClick r:id="rId2"/>
              </a:rPr>
              <a:t>https://jsbin.com/tarapox/edit?js,console</a:t>
            </a:r>
            <a:endParaRPr/>
          </a:p>
          <a:p>
            <a:pPr indent="0" lvl="0" marL="0" rtl="0">
              <a:spcBef>
                <a:spcPts val="0"/>
              </a:spcBef>
              <a:spcAft>
                <a:spcPts val="0"/>
              </a:spcAft>
              <a:buNone/>
            </a:pPr>
            <a:r>
              <a:t/>
            </a:r>
            <a:endParaRPr/>
          </a:p>
        </p:txBody>
      </p:sp>
      <p:sp>
        <p:nvSpPr>
          <p:cNvPr id="317" name="Shape 3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u="sng">
                <a:solidFill>
                  <a:schemeClr val="hlink"/>
                </a:solidFill>
                <a:hlinkClick r:id="rId2"/>
              </a:rPr>
              <a:t>https://jsbin.com/jaxegov/edit?js,console</a:t>
            </a:r>
            <a:endParaRPr/>
          </a:p>
          <a:p>
            <a:pPr indent="0" lvl="0" marL="0" rtl="0">
              <a:spcBef>
                <a:spcPts val="0"/>
              </a:spcBef>
              <a:spcAft>
                <a:spcPts val="0"/>
              </a:spcAft>
              <a:buNone/>
            </a:pPr>
            <a:r>
              <a:t/>
            </a:r>
            <a:endParaRPr/>
          </a:p>
        </p:txBody>
      </p:sp>
      <p:sp>
        <p:nvSpPr>
          <p:cNvPr id="130" name="Shape 1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6" name="Shape 1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2" type="sldNum"/>
          </p:nvPr>
        </p:nvSpPr>
        <p:spPr>
          <a:xfrm>
            <a:off x="3884759" y="8685360"/>
            <a:ext cx="2971500" cy="458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142" name="Shape 142"/>
          <p:cNvSpPr txBox="1"/>
          <p:nvPr>
            <p:ph idx="2" type="sldNum"/>
          </p:nvPr>
        </p:nvSpPr>
        <p:spPr>
          <a:xfrm>
            <a:off x="3884613" y="8685213"/>
            <a:ext cx="2971800" cy="4587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43" name="Shape 143"/>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42719B"/>
            </a:solidFill>
            <a:prstDash val="solid"/>
            <a:round/>
            <a:headEnd len="sm" w="sm" type="none"/>
            <a:tailEnd len="sm" w="sm" type="none"/>
          </a:ln>
        </p:spPr>
      </p:sp>
      <p:sp>
        <p:nvSpPr>
          <p:cNvPr id="144" name="Shape 144"/>
          <p:cNvSpPr txBox="1"/>
          <p:nvPr>
            <p:ph idx="1" type="body"/>
          </p:nvPr>
        </p:nvSpPr>
        <p:spPr>
          <a:xfrm>
            <a:off x="685799" y="4400639"/>
            <a:ext cx="5486100" cy="36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u="sng">
                <a:solidFill>
                  <a:schemeClr val="hlink"/>
                </a:solidFill>
                <a:hlinkClick r:id="rId2"/>
              </a:rPr>
              <a:t>https://jsbin.com/goluwu/edit?js,console</a:t>
            </a:r>
            <a:endParaRPr/>
          </a:p>
          <a:p>
            <a:pPr indent="0" lvl="0" marL="0" rtl="0">
              <a:spcBef>
                <a:spcPts val="0"/>
              </a:spcBef>
              <a:spcAft>
                <a:spcPts val="0"/>
              </a:spcAft>
              <a:buNone/>
            </a:pPr>
            <a:r>
              <a:t/>
            </a:r>
            <a:endParaRPr/>
          </a:p>
        </p:txBody>
      </p:sp>
      <p:sp>
        <p:nvSpPr>
          <p:cNvPr id="159" name="Shape 1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u="sng">
                <a:solidFill>
                  <a:schemeClr val="hlink"/>
                </a:solidFill>
                <a:hlinkClick r:id="rId2"/>
              </a:rPr>
              <a:t>https://jsbin.com/laniqav/edit?js,console</a:t>
            </a:r>
            <a:endParaRPr/>
          </a:p>
          <a:p>
            <a:pPr indent="0" lvl="0" marL="0" rtl="0">
              <a:spcBef>
                <a:spcPts val="0"/>
              </a:spcBef>
              <a:spcAft>
                <a:spcPts val="0"/>
              </a:spcAft>
              <a:buNone/>
            </a:pPr>
            <a:r>
              <a:t/>
            </a:r>
            <a:endParaRPr/>
          </a:p>
        </p:txBody>
      </p:sp>
      <p:sp>
        <p:nvSpPr>
          <p:cNvPr id="165" name="Shape 1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bg>
      <p:bgPr>
        <a:solidFill>
          <a:schemeClr val="lt1"/>
        </a:solidFill>
      </p:bgPr>
    </p:bg>
    <p:spTree>
      <p:nvGrpSpPr>
        <p:cNvPr id="13" name="Shape 13"/>
        <p:cNvGrpSpPr/>
        <p:nvPr/>
      </p:nvGrpSpPr>
      <p:grpSpPr>
        <a:xfrm>
          <a:off x="0" y="0"/>
          <a:ext cx="0" cy="0"/>
          <a:chOff x="0" y="0"/>
          <a:chExt cx="0" cy="0"/>
        </a:xfrm>
      </p:grpSpPr>
      <p:pic>
        <p:nvPicPr>
          <p:cNvPr descr="http://www.kasfriak.com/sites/all/themes/touchm/images/aboutus/world-map-dotted.jpg" id="14" name="Shape 14"/>
          <p:cNvPicPr preferRelativeResize="0"/>
          <p:nvPr/>
        </p:nvPicPr>
        <p:blipFill rotWithShape="1">
          <a:blip r:embed="rId2">
            <a:alphaModFix/>
          </a:blip>
          <a:srcRect b="0" l="0" r="0" t="0"/>
          <a:stretch/>
        </p:blipFill>
        <p:spPr>
          <a:xfrm>
            <a:off x="1343451" y="85724"/>
            <a:ext cx="9505098" cy="4663440"/>
          </a:xfrm>
          <a:prstGeom prst="rect">
            <a:avLst/>
          </a:prstGeom>
          <a:noFill/>
          <a:ln>
            <a:noFill/>
          </a:ln>
        </p:spPr>
      </p:pic>
      <p:pic>
        <p:nvPicPr>
          <p:cNvPr id="15" name="Shape 15"/>
          <p:cNvPicPr preferRelativeResize="0"/>
          <p:nvPr/>
        </p:nvPicPr>
        <p:blipFill rotWithShape="1">
          <a:blip r:embed="rId3">
            <a:alphaModFix/>
          </a:blip>
          <a:srcRect b="0" l="0" r="0" t="0"/>
          <a:stretch/>
        </p:blipFill>
        <p:spPr>
          <a:xfrm>
            <a:off x="-30480" y="152400"/>
            <a:ext cx="2145615" cy="786319"/>
          </a:xfrm>
          <a:prstGeom prst="rect">
            <a:avLst/>
          </a:prstGeom>
          <a:noFill/>
          <a:ln>
            <a:noFill/>
          </a:ln>
        </p:spPr>
      </p:pic>
      <p:sp>
        <p:nvSpPr>
          <p:cNvPr id="16" name="Shape 16"/>
          <p:cNvSpPr/>
          <p:nvPr/>
        </p:nvSpPr>
        <p:spPr>
          <a:xfrm>
            <a:off x="3124200" y="1447800"/>
            <a:ext cx="91440" cy="91440"/>
          </a:xfrm>
          <a:prstGeom prst="ellipse">
            <a:avLst/>
          </a:prstGeom>
          <a:solidFill>
            <a:srgbClr val="FF0000"/>
          </a:solidFill>
          <a:ln cap="flat" cmpd="dbl" w="539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7848600" y="2575560"/>
            <a:ext cx="91440" cy="91440"/>
          </a:xfrm>
          <a:prstGeom prst="ellipse">
            <a:avLst/>
          </a:prstGeom>
          <a:solidFill>
            <a:srgbClr val="FF0000"/>
          </a:solidFill>
          <a:ln cap="flat" cmpd="dbl" w="539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Shape 18"/>
          <p:cNvSpPr/>
          <p:nvPr/>
        </p:nvSpPr>
        <p:spPr>
          <a:xfrm>
            <a:off x="9357360" y="3718560"/>
            <a:ext cx="91440" cy="91440"/>
          </a:xfrm>
          <a:prstGeom prst="ellipse">
            <a:avLst/>
          </a:prstGeom>
          <a:solidFill>
            <a:srgbClr val="FF0000"/>
          </a:solidFill>
          <a:ln cap="flat" cmpd="dbl" w="539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Shape 19"/>
          <p:cNvSpPr/>
          <p:nvPr/>
        </p:nvSpPr>
        <p:spPr>
          <a:xfrm>
            <a:off x="5699760" y="1447800"/>
            <a:ext cx="91440" cy="91440"/>
          </a:xfrm>
          <a:prstGeom prst="ellipse">
            <a:avLst/>
          </a:prstGeom>
          <a:solidFill>
            <a:srgbClr val="FF0000"/>
          </a:solidFill>
          <a:ln cap="flat" cmpd="dbl" w="539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Shape 20"/>
          <p:cNvSpPr/>
          <p:nvPr/>
        </p:nvSpPr>
        <p:spPr>
          <a:xfrm>
            <a:off x="-38621" y="14317"/>
            <a:ext cx="45719" cy="404064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11111</a:t>
            </a:r>
            <a:endParaRPr/>
          </a:p>
        </p:txBody>
      </p:sp>
      <p:grpSp>
        <p:nvGrpSpPr>
          <p:cNvPr id="21" name="Shape 21"/>
          <p:cNvGrpSpPr/>
          <p:nvPr/>
        </p:nvGrpSpPr>
        <p:grpSpPr>
          <a:xfrm>
            <a:off x="2540" y="4065562"/>
            <a:ext cx="12186857" cy="2792438"/>
            <a:chOff x="2540" y="4065562"/>
            <a:chExt cx="12186857" cy="2792438"/>
          </a:xfrm>
        </p:grpSpPr>
        <p:pic>
          <p:nvPicPr>
            <p:cNvPr id="22" name="Shape 22"/>
            <p:cNvPicPr preferRelativeResize="0"/>
            <p:nvPr/>
          </p:nvPicPr>
          <p:blipFill rotWithShape="1">
            <a:blip r:embed="rId4">
              <a:alphaModFix/>
            </a:blip>
            <a:srcRect b="0" l="0" r="0" t="0"/>
            <a:stretch/>
          </p:blipFill>
          <p:spPr>
            <a:xfrm>
              <a:off x="9525000" y="4069080"/>
              <a:ext cx="2664397" cy="2788920"/>
            </a:xfrm>
            <a:prstGeom prst="rect">
              <a:avLst/>
            </a:prstGeom>
            <a:noFill/>
            <a:ln>
              <a:noFill/>
            </a:ln>
          </p:spPr>
        </p:pic>
        <p:pic>
          <p:nvPicPr>
            <p:cNvPr id="23" name="Shape 23"/>
            <p:cNvPicPr preferRelativeResize="0"/>
            <p:nvPr/>
          </p:nvPicPr>
          <p:blipFill rotWithShape="1">
            <a:blip r:embed="rId5">
              <a:alphaModFix/>
            </a:blip>
            <a:srcRect b="0" l="0" r="0" t="0"/>
            <a:stretch/>
          </p:blipFill>
          <p:spPr>
            <a:xfrm>
              <a:off x="2540" y="4069080"/>
              <a:ext cx="2611700" cy="2788920"/>
            </a:xfrm>
            <a:prstGeom prst="rect">
              <a:avLst/>
            </a:prstGeom>
            <a:noFill/>
            <a:ln>
              <a:noFill/>
            </a:ln>
          </p:spPr>
        </p:pic>
        <p:sp>
          <p:nvSpPr>
            <p:cNvPr id="24" name="Shape 24"/>
            <p:cNvSpPr/>
            <p:nvPr/>
          </p:nvSpPr>
          <p:spPr>
            <a:xfrm>
              <a:off x="2616780" y="4065562"/>
              <a:ext cx="6908220" cy="2792438"/>
            </a:xfrm>
            <a:prstGeom prst="rect">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chemeClr val="lt1"/>
                </a:solidFill>
                <a:latin typeface="Quattrocento Sans"/>
                <a:ea typeface="Quattrocento Sans"/>
                <a:cs typeface="Quattrocento Sans"/>
                <a:sym typeface="Quattrocento Sans"/>
              </a:endParaRPr>
            </a:p>
          </p:txBody>
        </p:sp>
      </p:grpSp>
      <p:sp>
        <p:nvSpPr>
          <p:cNvPr id="25" name="Shape 25"/>
          <p:cNvSpPr txBox="1"/>
          <p:nvPr>
            <p:ph type="title"/>
          </p:nvPr>
        </p:nvSpPr>
        <p:spPr>
          <a:xfrm>
            <a:off x="2614240" y="4869325"/>
            <a:ext cx="674312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500"/>
                                        <p:tgtEl>
                                          <p:spTgt spid="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00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1000"/>
                                        <p:tgtEl>
                                          <p:spTgt spid="19"/>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1000"/>
                                        <p:tgtEl>
                                          <p:spTgt spid="17"/>
                                        </p:tgtEl>
                                      </p:cBhvr>
                                    </p:animEffect>
                                  </p:childTnLst>
                                </p:cTn>
                              </p:par>
                              <p:par>
                                <p:cTn fill="hold" nodeType="withEffect" presetClass="entr" presetID="10" presetSubtype="0">
                                  <p:stCondLst>
                                    <p:cond delay="0"/>
                                  </p:stCondLst>
                                  <p:childTnLst>
                                    <p:set>
                                      <p:cBhvr>
                                        <p:cTn dur="1" fill="hold">
                                          <p:stCondLst>
                                            <p:cond delay="0"/>
                                          </p:stCondLst>
                                        </p:cTn>
                                        <p:tgtEl>
                                          <p:spTgt spid="18"/>
                                        </p:tgtEl>
                                        <p:attrNameLst>
                                          <p:attrName>style.visibility</p:attrName>
                                        </p:attrNameLst>
                                      </p:cBhvr>
                                      <p:to>
                                        <p:strVal val="visible"/>
                                      </p:to>
                                    </p:set>
                                    <p:animEffect filter="fade" transition="in">
                                      <p:cBhvr>
                                        <p:cTn dur="1000"/>
                                        <p:tgtEl>
                                          <p:spTgt spid="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63" name="Shape 63"/>
        <p:cNvGrpSpPr/>
        <p:nvPr/>
      </p:nvGrpSpPr>
      <p:grpSpPr>
        <a:xfrm>
          <a:off x="0" y="0"/>
          <a:ext cx="0" cy="0"/>
          <a:chOff x="0" y="0"/>
          <a:chExt cx="0" cy="0"/>
        </a:xfrm>
      </p:grpSpPr>
      <p:sp>
        <p:nvSpPr>
          <p:cNvPr id="64" name="Shape 64"/>
          <p:cNvSpPr txBox="1"/>
          <p:nvPr>
            <p:ph idx="1" type="body"/>
          </p:nvPr>
        </p:nvSpPr>
        <p:spPr>
          <a:xfrm>
            <a:off x="508000" y="1633538"/>
            <a:ext cx="4267200"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type="title"/>
          </p:nvPr>
        </p:nvSpPr>
        <p:spPr>
          <a:xfrm>
            <a:off x="508000" y="884237"/>
            <a:ext cx="42672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6" name="Shape 66"/>
          <p:cNvSpPr txBox="1"/>
          <p:nvPr>
            <p:ph idx="2" type="body"/>
          </p:nvPr>
        </p:nvSpPr>
        <p:spPr>
          <a:xfrm>
            <a:off x="4978400" y="884237"/>
            <a:ext cx="6604000" cy="5410200"/>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7" name="Shape 67"/>
        <p:cNvGrpSpPr/>
        <p:nvPr/>
      </p:nvGrpSpPr>
      <p:grpSpPr>
        <a:xfrm>
          <a:off x="0" y="0"/>
          <a:ext cx="0" cy="0"/>
          <a:chOff x="0" y="0"/>
          <a:chExt cx="0" cy="0"/>
        </a:xfrm>
      </p:grpSpPr>
      <p:sp>
        <p:nvSpPr>
          <p:cNvPr id="68" name="Shape 68"/>
          <p:cNvSpPr/>
          <p:nvPr>
            <p:ph idx="2" type="pic"/>
          </p:nvPr>
        </p:nvSpPr>
        <p:spPr>
          <a:xfrm>
            <a:off x="2389717" y="868362"/>
            <a:ext cx="7315200" cy="3965575"/>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Shape 69"/>
          <p:cNvSpPr txBox="1"/>
          <p:nvPr>
            <p:ph type="title"/>
          </p:nvPr>
        </p:nvSpPr>
        <p:spPr>
          <a:xfrm>
            <a:off x="2336800" y="4906962"/>
            <a:ext cx="7416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70" name="Shape 70"/>
        <p:cNvGrpSpPr/>
        <p:nvPr/>
      </p:nvGrpSpPr>
      <p:grpSpPr>
        <a:xfrm>
          <a:off x="0" y="0"/>
          <a:ext cx="0" cy="0"/>
          <a:chOff x="0" y="0"/>
          <a:chExt cx="0" cy="0"/>
        </a:xfrm>
      </p:grpSpPr>
      <p:sp>
        <p:nvSpPr>
          <p:cNvPr id="71" name="Shape 71"/>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spTree>
      <p:nvGrpSpPr>
        <p:cNvPr id="73" name="Shape 73"/>
        <p:cNvGrpSpPr/>
        <p:nvPr/>
      </p:nvGrpSpPr>
      <p:grpSpPr>
        <a:xfrm>
          <a:off x="0" y="0"/>
          <a:ext cx="0" cy="0"/>
          <a:chOff x="0" y="0"/>
          <a:chExt cx="0" cy="0"/>
        </a:xfrm>
      </p:grpSpPr>
      <p:sp>
        <p:nvSpPr>
          <p:cNvPr id="74" name="Shape 74"/>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and Content">
  <p:cSld name="6_Title and Content">
    <p:spTree>
      <p:nvGrpSpPr>
        <p:cNvPr id="76" name="Shape 76"/>
        <p:cNvGrpSpPr/>
        <p:nvPr/>
      </p:nvGrpSpPr>
      <p:grpSpPr>
        <a:xfrm>
          <a:off x="0" y="0"/>
          <a:ext cx="0" cy="0"/>
          <a:chOff x="0" y="0"/>
          <a:chExt cx="0" cy="0"/>
        </a:xfrm>
      </p:grpSpPr>
      <p:sp>
        <p:nvSpPr>
          <p:cNvPr id="77" name="Shape 77"/>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Shape 78"/>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_Title and Content">
  <p:cSld name="13_Title and Content">
    <p:spTree>
      <p:nvGrpSpPr>
        <p:cNvPr id="79" name="Shape 79"/>
        <p:cNvGrpSpPr/>
        <p:nvPr/>
      </p:nvGrpSpPr>
      <p:grpSpPr>
        <a:xfrm>
          <a:off x="0" y="0"/>
          <a:ext cx="0" cy="0"/>
          <a:chOff x="0" y="0"/>
          <a:chExt cx="0" cy="0"/>
        </a:xfrm>
      </p:grpSpPr>
      <p:sp>
        <p:nvSpPr>
          <p:cNvPr id="80" name="Shape 80"/>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_Title and Content">
  <p:cSld name="14_Title and Content">
    <p:spTree>
      <p:nvGrpSpPr>
        <p:cNvPr id="82" name="Shape 82"/>
        <p:cNvGrpSpPr/>
        <p:nvPr/>
      </p:nvGrpSpPr>
      <p:grpSpPr>
        <a:xfrm>
          <a:off x="0" y="0"/>
          <a:ext cx="0" cy="0"/>
          <a:chOff x="0" y="0"/>
          <a:chExt cx="0" cy="0"/>
        </a:xfrm>
      </p:grpSpPr>
      <p:sp>
        <p:nvSpPr>
          <p:cNvPr id="83" name="Shape 83"/>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Shape 84"/>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Title and Content">
  <p:cSld name="16_Title and Content">
    <p:spTree>
      <p:nvGrpSpPr>
        <p:cNvPr id="85" name="Shape 85"/>
        <p:cNvGrpSpPr/>
        <p:nvPr/>
      </p:nvGrpSpPr>
      <p:grpSpPr>
        <a:xfrm>
          <a:off x="0" y="0"/>
          <a:ext cx="0" cy="0"/>
          <a:chOff x="0" y="0"/>
          <a:chExt cx="0" cy="0"/>
        </a:xfrm>
      </p:grpSpPr>
      <p:sp>
        <p:nvSpPr>
          <p:cNvPr id="86" name="Shape 86"/>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Shape 87"/>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_Title and Content">
  <p:cSld name="17_Title and Content">
    <p:spTree>
      <p:nvGrpSpPr>
        <p:cNvPr id="88" name="Shape 88"/>
        <p:cNvGrpSpPr/>
        <p:nvPr/>
      </p:nvGrpSpPr>
      <p:grpSpPr>
        <a:xfrm>
          <a:off x="0" y="0"/>
          <a:ext cx="0" cy="0"/>
          <a:chOff x="0" y="0"/>
          <a:chExt cx="0" cy="0"/>
        </a:xfrm>
      </p:grpSpPr>
      <p:sp>
        <p:nvSpPr>
          <p:cNvPr id="89" name="Shape 89"/>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Shape 90"/>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_Title and Content">
  <p:cSld name="18_Title and Content">
    <p:spTree>
      <p:nvGrpSpPr>
        <p:cNvPr id="91" name="Shape 91"/>
        <p:cNvGrpSpPr/>
        <p:nvPr/>
      </p:nvGrpSpPr>
      <p:grpSpPr>
        <a:xfrm>
          <a:off x="0" y="0"/>
          <a:ext cx="0" cy="0"/>
          <a:chOff x="0" y="0"/>
          <a:chExt cx="0" cy="0"/>
        </a:xfrm>
      </p:grpSpPr>
      <p:sp>
        <p:nvSpPr>
          <p:cNvPr id="92" name="Shape 92"/>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Shape 93"/>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Shape 27"/>
          <p:cNvSpPr txBox="1"/>
          <p:nvPr>
            <p:ph type="title"/>
          </p:nvPr>
        </p:nvSpPr>
        <p:spPr>
          <a:xfrm>
            <a:off x="508000" y="1524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200" u="none" cap="none" strike="noStrike">
                <a:solidFill>
                  <a:schemeClr val="lt1"/>
                </a:solidFill>
                <a:latin typeface="Quattrocento Sans"/>
                <a:ea typeface="Quattrocento Sans"/>
                <a:cs typeface="Quattrocento Sans"/>
                <a:sym typeface="Quattrocento Sans"/>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 name="Shape 28"/>
          <p:cNvSpPr/>
          <p:nvPr/>
        </p:nvSpPr>
        <p:spPr>
          <a:xfrm>
            <a:off x="0" y="1143000"/>
            <a:ext cx="12192000" cy="4953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Shape 29"/>
          <p:cNvSpPr/>
          <p:nvPr/>
        </p:nvSpPr>
        <p:spPr>
          <a:xfrm>
            <a:off x="0" y="1143000"/>
            <a:ext cx="91440" cy="4953000"/>
          </a:xfrm>
          <a:prstGeom prst="rect">
            <a:avLst/>
          </a:prstGeom>
          <a:solidFill>
            <a:srgbClr val="E46C0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Shape 30"/>
          <p:cNvSpPr/>
          <p:nvPr/>
        </p:nvSpPr>
        <p:spPr>
          <a:xfrm>
            <a:off x="12100560" y="1143000"/>
            <a:ext cx="91440" cy="4953000"/>
          </a:xfrm>
          <a:prstGeom prst="rect">
            <a:avLst/>
          </a:prstGeom>
          <a:solidFill>
            <a:srgbClr val="E46C0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Title and Content">
  <p:cSld name="19_Title and Content">
    <p:spTree>
      <p:nvGrpSpPr>
        <p:cNvPr id="94" name="Shape 94"/>
        <p:cNvGrpSpPr/>
        <p:nvPr/>
      </p:nvGrpSpPr>
      <p:grpSpPr>
        <a:xfrm>
          <a:off x="0" y="0"/>
          <a:ext cx="0" cy="0"/>
          <a:chOff x="0" y="0"/>
          <a:chExt cx="0" cy="0"/>
        </a:xfrm>
      </p:grpSpPr>
      <p:sp>
        <p:nvSpPr>
          <p:cNvPr id="95" name="Shape 95"/>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6" name="Shape 96"/>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2_Title and Content">
  <p:cSld name="22_Title and Content">
    <p:spTree>
      <p:nvGrpSpPr>
        <p:cNvPr id="97" name="Shape 97"/>
        <p:cNvGrpSpPr/>
        <p:nvPr/>
      </p:nvGrpSpPr>
      <p:grpSpPr>
        <a:xfrm>
          <a:off x="0" y="0"/>
          <a:ext cx="0" cy="0"/>
          <a:chOff x="0" y="0"/>
          <a:chExt cx="0" cy="0"/>
        </a:xfrm>
      </p:grpSpPr>
      <p:sp>
        <p:nvSpPr>
          <p:cNvPr id="98" name="Shape 98"/>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9" name="Shape 99"/>
          <p:cNvSpPr txBox="1"/>
          <p:nvPr>
            <p:ph type="title"/>
          </p:nvPr>
        </p:nvSpPr>
        <p:spPr>
          <a:xfrm>
            <a:off x="508000" y="2286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chemeClr val="lt1"/>
        </a:solidFill>
      </p:bgPr>
    </p:bg>
    <p:spTree>
      <p:nvGrpSpPr>
        <p:cNvPr id="31" name="Shape 31"/>
        <p:cNvGrpSpPr/>
        <p:nvPr/>
      </p:nvGrpSpPr>
      <p:grpSpPr>
        <a:xfrm>
          <a:off x="0" y="0"/>
          <a:ext cx="0" cy="0"/>
          <a:chOff x="0" y="0"/>
          <a:chExt cx="0" cy="0"/>
        </a:xfrm>
      </p:grpSpPr>
      <p:pic>
        <p:nvPicPr>
          <p:cNvPr descr="http://www.kasfriak.com/sites/all/themes/touchm/images/aboutus/world-map-dotted.jpg" id="32" name="Shape 32"/>
          <p:cNvPicPr preferRelativeResize="0"/>
          <p:nvPr/>
        </p:nvPicPr>
        <p:blipFill rotWithShape="1">
          <a:blip r:embed="rId2">
            <a:alphaModFix/>
          </a:blip>
          <a:srcRect b="0" l="0" r="0" t="0"/>
          <a:stretch/>
        </p:blipFill>
        <p:spPr>
          <a:xfrm>
            <a:off x="1343451" y="85724"/>
            <a:ext cx="9505098" cy="4663440"/>
          </a:xfrm>
          <a:prstGeom prst="rect">
            <a:avLst/>
          </a:prstGeom>
          <a:noFill/>
          <a:ln>
            <a:noFill/>
          </a:ln>
        </p:spPr>
      </p:pic>
      <p:pic>
        <p:nvPicPr>
          <p:cNvPr id="33" name="Shape 33"/>
          <p:cNvPicPr preferRelativeResize="0"/>
          <p:nvPr/>
        </p:nvPicPr>
        <p:blipFill rotWithShape="1">
          <a:blip r:embed="rId3">
            <a:alphaModFix/>
          </a:blip>
          <a:srcRect b="0" l="0" r="0" t="0"/>
          <a:stretch/>
        </p:blipFill>
        <p:spPr>
          <a:xfrm>
            <a:off x="-30480" y="152400"/>
            <a:ext cx="2145615" cy="786319"/>
          </a:xfrm>
          <a:prstGeom prst="rect">
            <a:avLst/>
          </a:prstGeom>
          <a:noFill/>
          <a:ln>
            <a:noFill/>
          </a:ln>
        </p:spPr>
      </p:pic>
      <p:sp>
        <p:nvSpPr>
          <p:cNvPr id="34" name="Shape 34"/>
          <p:cNvSpPr/>
          <p:nvPr/>
        </p:nvSpPr>
        <p:spPr>
          <a:xfrm>
            <a:off x="-38621" y="14317"/>
            <a:ext cx="45719" cy="404064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11111</a:t>
            </a:r>
            <a:endParaRPr/>
          </a:p>
        </p:txBody>
      </p:sp>
      <p:sp>
        <p:nvSpPr>
          <p:cNvPr id="35" name="Shape 35"/>
          <p:cNvSpPr/>
          <p:nvPr/>
        </p:nvSpPr>
        <p:spPr>
          <a:xfrm>
            <a:off x="-30480" y="4065562"/>
            <a:ext cx="12222480" cy="2792438"/>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chemeClr val="lt1"/>
              </a:solidFill>
              <a:latin typeface="Quattrocento Sans"/>
              <a:ea typeface="Quattrocento Sans"/>
              <a:cs typeface="Quattrocento Sans"/>
              <a:sym typeface="Quattrocento Sans"/>
            </a:endParaRPr>
          </a:p>
        </p:txBody>
      </p:sp>
      <p:sp>
        <p:nvSpPr>
          <p:cNvPr id="36" name="Shape 36"/>
          <p:cNvSpPr txBox="1"/>
          <p:nvPr>
            <p:ph type="title"/>
          </p:nvPr>
        </p:nvSpPr>
        <p:spPr>
          <a:xfrm>
            <a:off x="2724440" y="875964"/>
            <a:ext cx="674312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rgbClr val="37609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Shape 37"/>
          <p:cNvSpPr/>
          <p:nvPr/>
        </p:nvSpPr>
        <p:spPr>
          <a:xfrm>
            <a:off x="-30480" y="4079682"/>
            <a:ext cx="152400" cy="2788920"/>
          </a:xfrm>
          <a:prstGeom prst="rect">
            <a:avLst/>
          </a:prstGeom>
          <a:solidFill>
            <a:srgbClr val="E46C0A"/>
          </a:solidFill>
          <a:ln cap="flat" cmpd="sng" w="25400">
            <a:solidFill>
              <a:srgbClr val="E46C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Shape 38"/>
          <p:cNvSpPr/>
          <p:nvPr/>
        </p:nvSpPr>
        <p:spPr>
          <a:xfrm>
            <a:off x="12039600" y="4069080"/>
            <a:ext cx="152400" cy="2788920"/>
          </a:xfrm>
          <a:prstGeom prst="rect">
            <a:avLst/>
          </a:prstGeom>
          <a:solidFill>
            <a:srgbClr val="E46C0A"/>
          </a:solidFill>
          <a:ln cap="flat" cmpd="sng" w="25400">
            <a:solidFill>
              <a:srgbClr val="E46C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Shape 39"/>
          <p:cNvSpPr txBox="1"/>
          <p:nvPr/>
        </p:nvSpPr>
        <p:spPr>
          <a:xfrm>
            <a:off x="277206" y="5125072"/>
            <a:ext cx="2374753"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280 Shuman Blvd, Suite 175</a:t>
            </a:r>
            <a:br>
              <a:rPr b="0" i="0" lang="en-US" sz="1400" u="none" cap="none" strike="noStrike">
                <a:solidFill>
                  <a:schemeClr val="lt1"/>
                </a:solidFill>
                <a:latin typeface="Quattrocento Sans"/>
                <a:ea typeface="Quattrocento Sans"/>
                <a:cs typeface="Quattrocento Sans"/>
                <a:sym typeface="Quattrocento Sans"/>
              </a:rPr>
            </a:br>
            <a:r>
              <a:rPr b="0" i="0" lang="en-US" sz="1400" u="none" cap="none" strike="noStrike">
                <a:solidFill>
                  <a:schemeClr val="lt1"/>
                </a:solidFill>
                <a:latin typeface="Quattrocento Sans"/>
                <a:ea typeface="Quattrocento Sans"/>
                <a:cs typeface="Quattrocento Sans"/>
                <a:sym typeface="Quattrocento Sans"/>
              </a:rPr>
              <a:t>Naperville, IL 60563</a:t>
            </a:r>
            <a:endParaRPr/>
          </a:p>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+1.781.270.2349</a:t>
            </a:r>
            <a:endParaRPr/>
          </a:p>
        </p:txBody>
      </p:sp>
      <p:sp>
        <p:nvSpPr>
          <p:cNvPr id="40" name="Shape 40"/>
          <p:cNvSpPr txBox="1"/>
          <p:nvPr/>
        </p:nvSpPr>
        <p:spPr>
          <a:xfrm>
            <a:off x="4706870" y="5125072"/>
            <a:ext cx="2778261"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Waverock Building,</a:t>
            </a:r>
            <a:br>
              <a:rPr b="0" i="0" lang="en-US" sz="1400" u="none" cap="none" strike="noStrike">
                <a:solidFill>
                  <a:schemeClr val="lt1"/>
                </a:solidFill>
                <a:latin typeface="Quattrocento Sans"/>
                <a:ea typeface="Quattrocento Sans"/>
                <a:cs typeface="Quattrocento Sans"/>
                <a:sym typeface="Quattrocento Sans"/>
              </a:rPr>
            </a:br>
            <a:r>
              <a:rPr b="0" i="0" lang="en-US" sz="1400" u="none" cap="none" strike="noStrike">
                <a:solidFill>
                  <a:schemeClr val="lt1"/>
                </a:solidFill>
                <a:latin typeface="Quattrocento Sans"/>
                <a:ea typeface="Quattrocento Sans"/>
                <a:cs typeface="Quattrocento Sans"/>
                <a:sym typeface="Quattrocento Sans"/>
              </a:rPr>
              <a:t>Gachibowli, Hyderabad – 500008</a:t>
            </a:r>
            <a:endParaRPr/>
          </a:p>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+91.40.6767-0404</a:t>
            </a:r>
            <a:endParaRPr/>
          </a:p>
        </p:txBody>
      </p:sp>
      <p:sp>
        <p:nvSpPr>
          <p:cNvPr id="41" name="Shape 41"/>
          <p:cNvSpPr txBox="1"/>
          <p:nvPr/>
        </p:nvSpPr>
        <p:spPr>
          <a:xfrm>
            <a:off x="9220200" y="5128736"/>
            <a:ext cx="2756524"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Block - 1, Plot #6, Sy.No.1</a:t>
            </a:r>
            <a:br>
              <a:rPr b="0" i="0" lang="en-US" sz="1400" u="none" cap="none" strike="noStrike">
                <a:solidFill>
                  <a:schemeClr val="lt1"/>
                </a:solidFill>
                <a:latin typeface="Quattrocento Sans"/>
                <a:ea typeface="Quattrocento Sans"/>
                <a:cs typeface="Quattrocento Sans"/>
                <a:sym typeface="Quattrocento Sans"/>
              </a:rPr>
            </a:br>
            <a:r>
              <a:rPr b="0" i="0" lang="en-US" sz="1400" u="none" cap="none" strike="noStrike">
                <a:solidFill>
                  <a:schemeClr val="lt1"/>
                </a:solidFill>
                <a:latin typeface="Quattrocento Sans"/>
                <a:ea typeface="Quattrocento Sans"/>
                <a:cs typeface="Quattrocento Sans"/>
                <a:sym typeface="Quattrocento Sans"/>
              </a:rPr>
              <a:t>IDA, Uppal, Hyderabad – 500039</a:t>
            </a:r>
            <a:endParaRPr/>
          </a:p>
          <a:p>
            <a:pPr indent="0" lvl="0" marL="0" marR="0" rtl="0" algn="ctr">
              <a:spcBef>
                <a:spcPts val="0"/>
              </a:spcBef>
              <a:spcAft>
                <a:spcPts val="0"/>
              </a:spcAft>
              <a:buNone/>
            </a:pPr>
            <a:r>
              <a:rPr b="0" i="0" lang="en-US" sz="1400" u="none" cap="none" strike="noStrike">
                <a:solidFill>
                  <a:schemeClr val="lt1"/>
                </a:solidFill>
                <a:latin typeface="Quattrocento Sans"/>
                <a:ea typeface="Quattrocento Sans"/>
                <a:cs typeface="Quattrocento Sans"/>
                <a:sym typeface="Quattrocento Sans"/>
              </a:rPr>
              <a:t>+91.40.3057.8311 </a:t>
            </a:r>
            <a:endParaRPr b="0" i="0" sz="14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Shape 43"/>
          <p:cNvSpPr txBox="1"/>
          <p:nvPr>
            <p:ph idx="1" type="body"/>
          </p:nvPr>
        </p:nvSpPr>
        <p:spPr>
          <a:xfrm>
            <a:off x="508000" y="1600201"/>
            <a:ext cx="109728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Shape 44"/>
          <p:cNvSpPr txBox="1"/>
          <p:nvPr>
            <p:ph type="title"/>
          </p:nvPr>
        </p:nvSpPr>
        <p:spPr>
          <a:xfrm>
            <a:off x="508000" y="152400"/>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cxnSp>
        <p:nvCxnSpPr>
          <p:cNvPr id="46" name="Shape 46"/>
          <p:cNvCxnSpPr/>
          <p:nvPr/>
        </p:nvCxnSpPr>
        <p:spPr>
          <a:xfrm>
            <a:off x="1117600" y="4406900"/>
            <a:ext cx="11074400" cy="0"/>
          </a:xfrm>
          <a:prstGeom prst="straightConnector1">
            <a:avLst/>
          </a:prstGeom>
          <a:noFill/>
          <a:ln cap="flat" cmpd="sng" w="38100">
            <a:solidFill>
              <a:schemeClr val="accent5"/>
            </a:solidFill>
            <a:prstDash val="solid"/>
            <a:round/>
            <a:headEnd len="sm" w="sm" type="none"/>
            <a:tailEnd len="sm" w="sm" type="none"/>
          </a:ln>
          <a:effectLst>
            <a:outerShdw blurRad="40000" rotWithShape="0" dir="5400000" dist="23000">
              <a:srgbClr val="000000">
                <a:alpha val="34901"/>
              </a:srgbClr>
            </a:outerShdw>
          </a:effectLst>
        </p:spPr>
      </p:cxnSp>
      <p:sp>
        <p:nvSpPr>
          <p:cNvPr id="47" name="Shape 47"/>
          <p:cNvSpPr/>
          <p:nvPr/>
        </p:nvSpPr>
        <p:spPr>
          <a:xfrm>
            <a:off x="1151467" y="4487863"/>
            <a:ext cx="10329333" cy="673100"/>
          </a:xfrm>
          <a:prstGeom prst="rect">
            <a:avLst/>
          </a:prstGeom>
          <a:solidFill>
            <a:srgbClr val="DAEEF3"/>
          </a:solidFill>
          <a:ln cap="flat" cmpd="sng" w="25400">
            <a:solidFill>
              <a:srgbClr val="DAEE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Shape 48"/>
          <p:cNvSpPr txBox="1"/>
          <p:nvPr>
            <p:ph idx="1" type="body"/>
          </p:nvPr>
        </p:nvSpPr>
        <p:spPr>
          <a:xfrm>
            <a:off x="1117600" y="2919414"/>
            <a:ext cx="10363200" cy="1500187"/>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Shape 49"/>
          <p:cNvSpPr txBox="1"/>
          <p:nvPr>
            <p:ph type="title"/>
          </p:nvPr>
        </p:nvSpPr>
        <p:spPr>
          <a:xfrm>
            <a:off x="1117600" y="4406901"/>
            <a:ext cx="103632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1" sz="16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50" name="Shape 50"/>
        <p:cNvGrpSpPr/>
        <p:nvPr/>
      </p:nvGrpSpPr>
      <p:grpSpPr>
        <a:xfrm>
          <a:off x="0" y="0"/>
          <a:ext cx="0" cy="0"/>
          <a:chOff x="0" y="0"/>
          <a:chExt cx="0" cy="0"/>
        </a:xfrm>
      </p:grpSpPr>
      <p:sp>
        <p:nvSpPr>
          <p:cNvPr id="51" name="Shape 51"/>
          <p:cNvSpPr txBox="1"/>
          <p:nvPr>
            <p:ph type="title"/>
          </p:nvPr>
        </p:nvSpPr>
        <p:spPr>
          <a:xfrm>
            <a:off x="508000" y="868362"/>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Shape 52"/>
          <p:cNvSpPr txBox="1"/>
          <p:nvPr>
            <p:ph idx="1" type="body"/>
          </p:nvPr>
        </p:nvSpPr>
        <p:spPr>
          <a:xfrm>
            <a:off x="508000" y="1600201"/>
            <a:ext cx="55880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6197600" y="1600201"/>
            <a:ext cx="5588000" cy="45259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4" name="Shape 54"/>
        <p:cNvGrpSpPr/>
        <p:nvPr/>
      </p:nvGrpSpPr>
      <p:grpSpPr>
        <a:xfrm>
          <a:off x="0" y="0"/>
          <a:ext cx="0" cy="0"/>
          <a:chOff x="0" y="0"/>
          <a:chExt cx="0" cy="0"/>
        </a:xfrm>
      </p:grpSpPr>
      <p:sp>
        <p:nvSpPr>
          <p:cNvPr id="55" name="Shape 55"/>
          <p:cNvSpPr txBox="1"/>
          <p:nvPr>
            <p:ph idx="1" type="body"/>
          </p:nvPr>
        </p:nvSpPr>
        <p:spPr>
          <a:xfrm>
            <a:off x="508000" y="1535113"/>
            <a:ext cx="5588000" cy="639762"/>
          </a:xfrm>
          <a:prstGeom prst="rect">
            <a:avLst/>
          </a:prstGeom>
          <a:noFill/>
          <a:ln>
            <a:noFill/>
          </a:ln>
        </p:spPr>
        <p:txBody>
          <a:bodyPr anchorCtr="0" anchor="ctr" bIns="91425" lIns="91425" spcFirstLastPara="1" rIns="91425" wrap="square" tIns="91425"/>
          <a:lstStyle>
            <a:lvl1pPr indent="-228600" lvl="0" marL="457200" marR="0" rtl="0" algn="ctr">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6" name="Shape 56"/>
          <p:cNvSpPr txBox="1"/>
          <p:nvPr>
            <p:ph type="title"/>
          </p:nvPr>
        </p:nvSpPr>
        <p:spPr>
          <a:xfrm>
            <a:off x="508000" y="792162"/>
            <a:ext cx="10972800" cy="73183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508000" y="2209801"/>
            <a:ext cx="5588000" cy="39163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3" type="body"/>
          </p:nvPr>
        </p:nvSpPr>
        <p:spPr>
          <a:xfrm>
            <a:off x="6197600" y="1524000"/>
            <a:ext cx="5588000" cy="639762"/>
          </a:xfrm>
          <a:prstGeom prst="rect">
            <a:avLst/>
          </a:prstGeom>
          <a:noFill/>
          <a:ln>
            <a:noFill/>
          </a:ln>
        </p:spPr>
        <p:txBody>
          <a:bodyPr anchorCtr="0" anchor="ctr" bIns="91425" lIns="91425" spcFirstLastPara="1" rIns="91425" wrap="square" tIns="91425"/>
          <a:lstStyle>
            <a:lvl1pPr indent="-228600" lvl="0" marL="457200" marR="0" rtl="0" algn="ctr">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9" name="Shape 59"/>
          <p:cNvSpPr txBox="1"/>
          <p:nvPr>
            <p:ph idx="4" type="body"/>
          </p:nvPr>
        </p:nvSpPr>
        <p:spPr>
          <a:xfrm>
            <a:off x="6197600" y="2198688"/>
            <a:ext cx="5588000" cy="3916363"/>
          </a:xfrm>
          <a:prstGeom prst="rect">
            <a:avLst/>
          </a:prstGeom>
          <a:noFill/>
          <a:ln>
            <a:noFill/>
          </a:ln>
        </p:spPr>
        <p:txBody>
          <a:bodyPr anchorCtr="0" anchor="t" bIns="91425" lIns="91425" spcFirstLastPara="1" rIns="91425" wrap="square" tIns="91425"/>
          <a:lstStyle>
            <a:lvl1pPr indent="-330200" lvl="0" marL="457200" marR="0" rtl="0" algn="l">
              <a:spcBef>
                <a:spcPts val="320"/>
              </a:spcBef>
              <a:spcAft>
                <a:spcPts val="0"/>
              </a:spcAft>
              <a:buClr>
                <a:schemeClr val="dk2"/>
              </a:buClr>
              <a:buSzPts val="1600"/>
              <a:buFont typeface="Noto Sans Symbols"/>
              <a:buChar char="▪"/>
              <a:defRPr b="0" i="0" sz="16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accent6"/>
              </a:buClr>
              <a:buSzPts val="1400"/>
              <a:buFont typeface="Noto Sans Symbols"/>
              <a:buChar char="▪"/>
              <a:defRPr b="0" i="0" sz="1400" u="none" cap="none" strike="noStrike">
                <a:solidFill>
                  <a:schemeClr val="lt1"/>
                </a:solidFill>
                <a:latin typeface="Arial"/>
                <a:ea typeface="Arial"/>
                <a:cs typeface="Arial"/>
                <a:sym typeface="Arial"/>
              </a:defRPr>
            </a:lvl2pPr>
            <a:lvl3pPr indent="-304800" lvl="2" marL="1371600" marR="0" rtl="0" algn="l">
              <a:spcBef>
                <a:spcPts val="240"/>
              </a:spcBef>
              <a:spcAft>
                <a:spcPts val="0"/>
              </a:spcAft>
              <a:buClr>
                <a:srgbClr val="76923C"/>
              </a:buClr>
              <a:buSzPts val="1200"/>
              <a:buFont typeface="Noto Sans Symbols"/>
              <a:buChar char="▪"/>
              <a:defRPr b="0" i="0" sz="1200" u="none" cap="none" strike="noStrike">
                <a:solidFill>
                  <a:schemeClr val="lt1"/>
                </a:solidFill>
                <a:latin typeface="Arial"/>
                <a:ea typeface="Arial"/>
                <a:cs typeface="Arial"/>
                <a:sym typeface="Arial"/>
              </a:defRPr>
            </a:lvl3pPr>
            <a:lvl4pPr indent="-298450" lvl="3" marL="1828800" marR="0" rtl="0" algn="l">
              <a:spcBef>
                <a:spcPts val="220"/>
              </a:spcBef>
              <a:spcAft>
                <a:spcPts val="0"/>
              </a:spcAft>
              <a:buClr>
                <a:schemeClr val="accent2"/>
              </a:buClr>
              <a:buSzPts val="1100"/>
              <a:buFont typeface="Noto Sans Symbols"/>
              <a:buChar char="▪"/>
              <a:defRPr b="0" i="0" sz="11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0" name="Shape 60"/>
        <p:cNvGrpSpPr/>
        <p:nvPr/>
      </p:nvGrpSpPr>
      <p:grpSpPr>
        <a:xfrm>
          <a:off x="0" y="0"/>
          <a:ext cx="0" cy="0"/>
          <a:chOff x="0" y="0"/>
          <a:chExt cx="0" cy="0"/>
        </a:xfrm>
      </p:grpSpPr>
      <p:sp>
        <p:nvSpPr>
          <p:cNvPr id="61" name="Shape 61"/>
          <p:cNvSpPr txBox="1"/>
          <p:nvPr>
            <p:ph type="ctrTitle"/>
          </p:nvPr>
        </p:nvSpPr>
        <p:spPr>
          <a:xfrm>
            <a:off x="2032000" y="815976"/>
            <a:ext cx="79248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62" name="Shape 6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slideLayout" Target="../slideLayouts/slideLayout20.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24" Type="http://schemas.openxmlformats.org/officeDocument/2006/relationships/theme" Target="../theme/theme1.xml"/><Relationship Id="rId12" Type="http://schemas.openxmlformats.org/officeDocument/2006/relationships/slideLayout" Target="../slideLayouts/slideLayout10.xml"/><Relationship Id="rId23"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2" name="Shape 12"/>
          <p:cNvPicPr preferRelativeResize="0"/>
          <p:nvPr/>
        </p:nvPicPr>
        <p:blipFill rotWithShape="1">
          <a:blip r:embed="rId2">
            <a:alphaModFix/>
          </a:blip>
          <a:srcRect b="0" l="21611" r="20631" t="34325"/>
          <a:stretch/>
        </p:blipFill>
        <p:spPr>
          <a:xfrm>
            <a:off x="10439400" y="6308727"/>
            <a:ext cx="1554480" cy="4415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2614240" y="4869325"/>
            <a:ext cx="674312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1"/>
                </a:solidFill>
                <a:latin typeface="Arial"/>
                <a:ea typeface="Arial"/>
                <a:cs typeface="Arial"/>
                <a:sym typeface="Arial"/>
              </a:rPr>
              <a:t>Advanced JavaScript</a:t>
            </a:r>
            <a:br>
              <a:rPr b="0" i="0" lang="en-US" sz="4400" u="none" cap="none" strike="noStrike">
                <a:solidFill>
                  <a:schemeClr val="lt1"/>
                </a:solidFill>
                <a:latin typeface="Arial"/>
                <a:ea typeface="Arial"/>
                <a:cs typeface="Arial"/>
                <a:sym typeface="Arial"/>
              </a:rPr>
            </a:br>
            <a:r>
              <a:rPr b="0" i="0" lang="en-US" sz="4400" u="none" cap="none" strike="noStrike">
                <a:solidFill>
                  <a:schemeClr val="lt1"/>
                </a:solidFill>
                <a:latin typeface="Arial"/>
                <a:ea typeface="Arial"/>
                <a:cs typeface="Arial"/>
                <a:sym typeface="Arial"/>
              </a:rPr>
              <a:t>Session </a:t>
            </a:r>
            <a:r>
              <a:rPr lang="en-US">
                <a:latin typeface="Arial"/>
                <a:ea typeface="Arial"/>
                <a:cs typeface="Arial"/>
                <a:sym typeface="Arial"/>
              </a:rPr>
              <a:t>3</a:t>
            </a:r>
            <a:br>
              <a:rPr b="0" i="0" lang="en-US" sz="4400" u="none" cap="none" strike="noStrike">
                <a:solidFill>
                  <a:schemeClr val="lt1"/>
                </a:solidFill>
                <a:latin typeface="Arial"/>
                <a:ea typeface="Arial"/>
                <a:cs typeface="Arial"/>
                <a:sym typeface="Arial"/>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Primarily two ways to create object</a:t>
            </a:r>
            <a:endParaRPr/>
          </a:p>
        </p:txBody>
      </p:sp>
      <p:sp>
        <p:nvSpPr>
          <p:cNvPr id="174" name="Shape 174"/>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57200" lvl="0" marL="0" marR="0" rtl="0" algn="just">
              <a:spcBef>
                <a:spcPts val="0"/>
              </a:spcBef>
              <a:spcAft>
                <a:spcPts val="0"/>
              </a:spcAft>
              <a:buNone/>
            </a:pPr>
            <a:r>
              <a:rPr lang="en-US" sz="2800">
                <a:solidFill>
                  <a:schemeClr val="dk1"/>
                </a:solidFill>
                <a:latin typeface="Calibri"/>
                <a:ea typeface="Calibri"/>
                <a:cs typeface="Calibri"/>
                <a:sym typeface="Calibri"/>
              </a:rPr>
              <a:t>// way1: Classical way via new operator	</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rPr lang="en-US" sz="2800">
                <a:solidFill>
                  <a:schemeClr val="dk1"/>
                </a:solidFill>
                <a:latin typeface="Calibri"/>
                <a:ea typeface="Calibri"/>
                <a:cs typeface="Calibri"/>
                <a:sym typeface="Calibri"/>
              </a:rPr>
              <a:t>function Car(){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None/>
            </a:pPr>
            <a:r>
              <a:rPr lang="en-US" sz="2800">
                <a:solidFill>
                  <a:schemeClr val="dk1"/>
                </a:solidFill>
                <a:latin typeface="Calibri"/>
                <a:ea typeface="Calibri"/>
                <a:cs typeface="Calibri"/>
                <a:sym typeface="Calibri"/>
              </a:rPr>
              <a:t>this.tyres = 4; </a:t>
            </a:r>
            <a:endParaRPr sz="2800">
              <a:solidFill>
                <a:schemeClr val="dk1"/>
              </a:solidFill>
              <a:latin typeface="Calibri"/>
              <a:ea typeface="Calibri"/>
              <a:cs typeface="Calibri"/>
              <a:sym typeface="Calibri"/>
            </a:endParaRPr>
          </a:p>
          <a:p>
            <a:pPr indent="0" lvl="0" marL="45720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rPr lang="en-US" sz="2800">
                <a:solidFill>
                  <a:schemeClr val="dk1"/>
                </a:solidFill>
                <a:latin typeface="Calibri"/>
                <a:ea typeface="Calibri"/>
                <a:cs typeface="Calibri"/>
                <a:sym typeface="Calibri"/>
              </a:rPr>
              <a:t>var car = new Car();</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rPr lang="en-US" sz="2800">
                <a:solidFill>
                  <a:schemeClr val="dk1"/>
                </a:solidFill>
                <a:latin typeface="Calibri"/>
                <a:ea typeface="Calibri"/>
                <a:cs typeface="Calibri"/>
                <a:sym typeface="Calibri"/>
              </a:rPr>
              <a:t>console.log(car.tyres);</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rPr lang="en-US" sz="2800">
                <a:solidFill>
                  <a:schemeClr val="dk1"/>
                </a:solidFill>
                <a:latin typeface="Calibri"/>
                <a:ea typeface="Calibri"/>
                <a:cs typeface="Calibri"/>
                <a:sym typeface="Calibri"/>
              </a:rPr>
              <a:t>// way2: Object literal initialization</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var obj = { tyres: 4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console.log(obj.tyres)</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No such thing as new operator</a:t>
            </a:r>
            <a:endParaRPr/>
          </a:p>
        </p:txBody>
      </p:sp>
      <p:sp>
        <p:nvSpPr>
          <p:cNvPr id="180" name="Shape 180"/>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57200" lvl="0" marL="0" marR="0" rtl="0" algn="just">
              <a:spcBef>
                <a:spcPts val="0"/>
              </a:spcBef>
              <a:spcAft>
                <a:spcPts val="0"/>
              </a:spcAft>
              <a:buNone/>
            </a:pPr>
            <a:r>
              <a:rPr lang="en-US" sz="2800">
                <a:solidFill>
                  <a:schemeClr val="dk1"/>
                </a:solidFill>
                <a:latin typeface="Calibri"/>
                <a:ea typeface="Calibri"/>
                <a:cs typeface="Calibri"/>
                <a:sym typeface="Calibri"/>
              </a:rPr>
              <a:t>// way1: Classical way via new operator	</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rPr lang="en-US" sz="2800">
                <a:solidFill>
                  <a:schemeClr val="dk1"/>
                </a:solidFill>
                <a:latin typeface="Calibri"/>
                <a:ea typeface="Calibri"/>
                <a:cs typeface="Calibri"/>
                <a:sym typeface="Calibri"/>
              </a:rPr>
              <a:t>function Car(){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None/>
            </a:pPr>
            <a:r>
              <a:rPr lang="en-US" sz="2800">
                <a:solidFill>
                  <a:schemeClr val="dk1"/>
                </a:solidFill>
                <a:latin typeface="Calibri"/>
                <a:ea typeface="Calibri"/>
                <a:cs typeface="Calibri"/>
                <a:sym typeface="Calibri"/>
              </a:rPr>
              <a:t>this.tyres = 4; </a:t>
            </a:r>
            <a:endParaRPr sz="2800">
              <a:solidFill>
                <a:schemeClr val="dk1"/>
              </a:solidFill>
              <a:latin typeface="Calibri"/>
              <a:ea typeface="Calibri"/>
              <a:cs typeface="Calibri"/>
              <a:sym typeface="Calibri"/>
            </a:endParaRPr>
          </a:p>
          <a:p>
            <a:pPr indent="0" lvl="0" marL="45720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rPr lang="en-US" sz="2800">
                <a:solidFill>
                  <a:schemeClr val="dk1"/>
                </a:solidFill>
                <a:latin typeface="Calibri"/>
                <a:ea typeface="Calibri"/>
                <a:cs typeface="Calibri"/>
                <a:sym typeface="Calibri"/>
              </a:rPr>
              <a:t>var car = new Car();</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rPr lang="en-US" sz="2800">
                <a:solidFill>
                  <a:schemeClr val="dk1"/>
                </a:solidFill>
                <a:latin typeface="Calibri"/>
                <a:ea typeface="Calibri"/>
                <a:cs typeface="Calibri"/>
                <a:sym typeface="Calibri"/>
              </a:rPr>
              <a:t>console.log(car.tyres);</a:t>
            </a:r>
            <a:endParaRPr sz="2800">
              <a:solidFill>
                <a:schemeClr val="dk1"/>
              </a:solidFill>
              <a:latin typeface="Calibri"/>
              <a:ea typeface="Calibri"/>
              <a:cs typeface="Calibri"/>
              <a:sym typeface="Calibri"/>
            </a:endParaRPr>
          </a:p>
          <a:p>
            <a:pPr indent="45720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 There is no such new operator, It Actually converts to following	</a:t>
            </a:r>
            <a:endParaRPr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var car =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Car.call(car);</a:t>
            </a:r>
            <a:endParaRPr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 some more logic</a:t>
            </a:r>
            <a:endParaRPr sz="2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Accesing object properties</a:t>
            </a:r>
            <a:endParaRPr/>
          </a:p>
        </p:txBody>
      </p:sp>
      <p:sp>
        <p:nvSpPr>
          <p:cNvPr id="186" name="Shape 186"/>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	var dog =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legs : 4,</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makeNoise: function(){ return “bow”;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var a = dog.legs;          dot operator</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var b = dogs[“legs”]    square bracket operator</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var c = dog.makeNoise(); dot operator</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var d = dog[“makeNoise”]()  square bracket opeator</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Square vs Dot operator</a:t>
            </a:r>
            <a:endParaRPr/>
          </a:p>
        </p:txBody>
      </p:sp>
      <p:sp>
        <p:nvSpPr>
          <p:cNvPr id="192" name="Shape 192"/>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Use square box notion when property is unknown/</a:t>
            </a:r>
            <a:r>
              <a:rPr lang="en-US" sz="2800">
                <a:solidFill>
                  <a:schemeClr val="dk1"/>
                </a:solidFill>
                <a:latin typeface="Calibri"/>
                <a:ea typeface="Calibri"/>
                <a:cs typeface="Calibri"/>
                <a:sym typeface="Calibri"/>
              </a:rPr>
              <a:t>dynamic</a:t>
            </a:r>
            <a:r>
              <a:rPr lang="en-US" sz="2800">
                <a:solidFill>
                  <a:schemeClr val="dk1"/>
                </a:solidFill>
                <a:latin typeface="Calibri"/>
                <a:ea typeface="Calibri"/>
                <a:cs typeface="Calibri"/>
                <a:sym typeface="Calibri"/>
              </a:rPr>
              <a:t> i.e. retrieved from variable.</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Use dot operator when property is known ahead/static</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Inheritance</a:t>
            </a:r>
            <a:endParaRPr/>
          </a:p>
        </p:txBody>
      </p:sp>
      <p:sp>
        <p:nvSpPr>
          <p:cNvPr id="200" name="Shape 200"/>
          <p:cNvSpPr/>
          <p:nvPr/>
        </p:nvSpPr>
        <p:spPr>
          <a:xfrm>
            <a:off x="1554479" y="2834280"/>
            <a:ext cx="4600800"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400"/>
              <a:buFont typeface="Calibri"/>
              <a:buNone/>
            </a:pPr>
            <a:r>
              <a:rPr b="1" i="0" lang="en-US" sz="5400" u="none" cap="none" strike="noStrike">
                <a:solidFill>
                  <a:srgbClr val="FFFFFF"/>
                </a:solidFill>
                <a:latin typeface="Calibri"/>
                <a:ea typeface="Calibri"/>
                <a:cs typeface="Calibri"/>
                <a:sym typeface="Calibri"/>
              </a:rPr>
              <a:t>Memoization</a:t>
            </a:r>
            <a:endParaRPr/>
          </a:p>
        </p:txBody>
      </p:sp>
      <p:sp>
        <p:nvSpPr>
          <p:cNvPr id="201" name="Shape 201"/>
          <p:cNvSpPr/>
          <p:nvPr/>
        </p:nvSpPr>
        <p:spPr>
          <a:xfrm>
            <a:off x="1368719" y="4480560"/>
            <a:ext cx="5214960" cy="1554119"/>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Calibri"/>
              <a:buNone/>
            </a:pPr>
            <a:r>
              <a:rPr b="1" i="0" lang="en-US" sz="4800" u="none" cap="none" strike="noStrike">
                <a:solidFill>
                  <a:srgbClr val="FFFFFF"/>
                </a:solidFill>
                <a:latin typeface="Calibri"/>
                <a:ea typeface="Calibri"/>
                <a:cs typeface="Calibri"/>
                <a:sym typeface="Calibri"/>
              </a:rPr>
              <a:t>Currying</a:t>
            </a:r>
            <a:endParaRPr/>
          </a:p>
          <a:p>
            <a:pPr indent="0" lvl="0" marL="0" marR="0" rtl="0" algn="ctr">
              <a:lnSpc>
                <a:spcPct val="100000"/>
              </a:lnSpc>
              <a:spcBef>
                <a:spcPts val="0"/>
              </a:spcBef>
              <a:spcAft>
                <a:spcPts val="0"/>
              </a:spcAft>
              <a:buClr>
                <a:schemeClr val="dk1"/>
              </a:buClr>
              <a:buSzPts val="4800"/>
              <a:buFont typeface="Calibri"/>
              <a:buNone/>
            </a:pPr>
            <a:r>
              <a:t/>
            </a:r>
            <a:endParaRPr b="1" i="0" sz="4800" u="none" cap="none" strike="noStrike">
              <a:solidFill>
                <a:srgbClr val="FFFFFF"/>
              </a:solidFill>
              <a:latin typeface="Calibri"/>
              <a:ea typeface="Calibri"/>
              <a:cs typeface="Calibri"/>
              <a:sym typeface="Calibri"/>
            </a:endParaRPr>
          </a:p>
        </p:txBody>
      </p:sp>
      <p:sp>
        <p:nvSpPr>
          <p:cNvPr id="202" name="Shape 202"/>
          <p:cNvSpPr/>
          <p:nvPr/>
        </p:nvSpPr>
        <p:spPr>
          <a:xfrm rot="67199">
            <a:off x="334627" y="1244092"/>
            <a:ext cx="6105542" cy="3177102"/>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C</a:t>
            </a:r>
            <a:r>
              <a:rPr b="1" lang="en-US" sz="4400">
                <a:latin typeface="Calibri"/>
                <a:ea typeface="Calibri"/>
                <a:cs typeface="Calibri"/>
                <a:sym typeface="Calibri"/>
              </a:rPr>
              <a:t>lassical vs Prototypal Inheritance</a:t>
            </a:r>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p:txBody>
      </p:sp>
      <p:pic>
        <p:nvPicPr>
          <p:cNvPr id="203" name="Shape 203"/>
          <p:cNvPicPr preferRelativeResize="0"/>
          <p:nvPr/>
        </p:nvPicPr>
        <p:blipFill rotWithShape="1">
          <a:blip r:embed="rId3">
            <a:alphaModFix/>
          </a:blip>
          <a:srcRect b="0" l="0" r="0" t="0"/>
          <a:stretch/>
        </p:blipFill>
        <p:spPr>
          <a:xfrm>
            <a:off x="7208280" y="1671480"/>
            <a:ext cx="3654720" cy="38210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2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2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p:nvPr/>
        </p:nvSpPr>
        <p:spPr>
          <a:xfrm>
            <a:off x="3736080" y="2967479"/>
            <a:ext cx="4719240"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1" name="Shape 211"/>
          <p:cNvSpPr/>
          <p:nvPr/>
        </p:nvSpPr>
        <p:spPr>
          <a:xfrm>
            <a:off x="3520670" y="2556004"/>
            <a:ext cx="4683960" cy="173772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Calibri"/>
              <a:buNone/>
            </a:pPr>
            <a:r>
              <a:rPr b="1" lang="en-US" sz="5400">
                <a:latin typeface="Calibri"/>
                <a:ea typeface="Calibri"/>
                <a:cs typeface="Calibri"/>
                <a:sym typeface="Calibri"/>
              </a:rPr>
              <a:t>What is Inheritance??</a:t>
            </a:r>
            <a:endParaRPr/>
          </a:p>
          <a:p>
            <a:pPr indent="0" lvl="0" marL="0" marR="0" rtl="0" algn="ctr">
              <a:lnSpc>
                <a:spcPct val="100000"/>
              </a:lnSpc>
              <a:spcBef>
                <a:spcPts val="0"/>
              </a:spcBef>
              <a:spcAft>
                <a:spcPts val="0"/>
              </a:spcAft>
              <a:buClr>
                <a:schemeClr val="dk1"/>
              </a:buClr>
              <a:buSzPts val="5400"/>
              <a:buFont typeface="Calibri"/>
              <a:buNone/>
            </a:pPr>
            <a:r>
              <a:t/>
            </a:r>
            <a:endParaRPr b="1" i="0" sz="5400" u="none" cap="none" strike="noStrike">
              <a:solidFill>
                <a:srgbClr val="000000"/>
              </a:solidFill>
              <a:latin typeface="Calibri"/>
              <a:ea typeface="Calibri"/>
              <a:cs typeface="Calibri"/>
              <a:sym typeface="Calibri"/>
            </a:endParaRPr>
          </a:p>
        </p:txBody>
      </p:sp>
      <p:sp>
        <p:nvSpPr>
          <p:cNvPr id="212" name="Shape 212"/>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Inheritance</a:t>
            </a:r>
            <a:endParaRPr b="0" i="0" sz="3200" u="none" cap="none" strike="noStrike">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Inheritance</a:t>
            </a:r>
            <a:endParaRPr/>
          </a:p>
        </p:txBody>
      </p:sp>
      <p:sp>
        <p:nvSpPr>
          <p:cNvPr id="218" name="Shape 218"/>
          <p:cNvSpPr/>
          <p:nvPr/>
        </p:nvSpPr>
        <p:spPr>
          <a:xfrm rot="10200">
            <a:off x="81825" y="2131674"/>
            <a:ext cx="10744827" cy="2593872"/>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57200" lvl="0" marL="457200" marR="0" rtl="0" algn="just">
              <a:lnSpc>
                <a:spcPct val="100000"/>
              </a:lnSpc>
              <a:spcBef>
                <a:spcPts val="0"/>
              </a:spcBef>
              <a:spcAft>
                <a:spcPts val="0"/>
              </a:spcAft>
              <a:buClr>
                <a:srgbClr val="000000"/>
              </a:buClr>
              <a:buSzPts val="1260"/>
              <a:buFont typeface="Arial"/>
              <a:buChar char="•"/>
            </a:pPr>
            <a:r>
              <a:rPr lang="en-US" sz="2800"/>
              <a:t>Inheritance is the ability of objects to reuse existing objects, hence it exists only in OOP languages.</a:t>
            </a:r>
            <a:endParaRPr b="0" i="0" sz="2800" u="none" cap="none" strike="noStrike">
              <a:solidFill>
                <a:srgbClr val="000000"/>
              </a:solidFill>
              <a:latin typeface="Arial"/>
              <a:ea typeface="Arial"/>
              <a:cs typeface="Arial"/>
              <a:sym typeface="Arial"/>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Inheritance is designed to reuse existing object properties</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It is one of the 3 conditions to be satisfied to call a language as OOP</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p:nvPr/>
        </p:nvSpPr>
        <p:spPr>
          <a:xfrm>
            <a:off x="3736080" y="2967479"/>
            <a:ext cx="4719222"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6" name="Shape 226"/>
          <p:cNvSpPr/>
          <p:nvPr/>
        </p:nvSpPr>
        <p:spPr>
          <a:xfrm>
            <a:off x="688225" y="1707075"/>
            <a:ext cx="10814958" cy="336987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Calibri"/>
              <a:buNone/>
            </a:pPr>
            <a:r>
              <a:rPr b="1" lang="en-US" sz="5400">
                <a:latin typeface="Calibri"/>
                <a:ea typeface="Calibri"/>
                <a:cs typeface="Calibri"/>
                <a:sym typeface="Calibri"/>
              </a:rPr>
              <a:t>Inheritance is a Parent-Child Relationship??</a:t>
            </a:r>
            <a:endParaRPr b="1" sz="54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400"/>
              <a:buFont typeface="Calibri"/>
              <a:buNone/>
            </a:pPr>
            <a:r>
              <a:rPr b="1" lang="en-US" sz="5400">
                <a:latin typeface="Calibri"/>
                <a:ea typeface="Calibri"/>
                <a:cs typeface="Calibri"/>
                <a:sym typeface="Calibri"/>
              </a:rPr>
              <a:t>Yes =&gt; C#, JAVA ….</a:t>
            </a:r>
            <a:endParaRPr b="1" sz="54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400"/>
              <a:buFont typeface="Calibri"/>
              <a:buNone/>
            </a:pPr>
            <a:r>
              <a:rPr b="1" lang="en-US" sz="5400">
                <a:latin typeface="Calibri"/>
                <a:ea typeface="Calibri"/>
                <a:cs typeface="Calibri"/>
                <a:sym typeface="Calibri"/>
              </a:rPr>
              <a:t>Not always =&gt; Javascript</a:t>
            </a:r>
            <a:endParaRPr/>
          </a:p>
          <a:p>
            <a:pPr indent="0" lvl="0" marL="0" marR="0" rtl="0" algn="ctr">
              <a:lnSpc>
                <a:spcPct val="100000"/>
              </a:lnSpc>
              <a:spcBef>
                <a:spcPts val="0"/>
              </a:spcBef>
              <a:spcAft>
                <a:spcPts val="0"/>
              </a:spcAft>
              <a:buClr>
                <a:schemeClr val="dk1"/>
              </a:buClr>
              <a:buSzPts val="5400"/>
              <a:buFont typeface="Calibri"/>
              <a:buNone/>
            </a:pPr>
            <a:r>
              <a:t/>
            </a:r>
            <a:endParaRPr b="1" i="0" sz="5400" u="none" cap="none" strike="noStrike">
              <a:solidFill>
                <a:srgbClr val="000000"/>
              </a:solidFill>
              <a:latin typeface="Calibri"/>
              <a:ea typeface="Calibri"/>
              <a:cs typeface="Calibri"/>
              <a:sym typeface="Calibri"/>
            </a:endParaRPr>
          </a:p>
        </p:txBody>
      </p:sp>
      <p:sp>
        <p:nvSpPr>
          <p:cNvPr id="227" name="Shape 227"/>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Inheritance</a:t>
            </a:r>
            <a:endParaRPr b="0" i="0" sz="3200" u="none" cap="none" strike="noStrike">
              <a:solidFill>
                <a:schemeClr val="lt1"/>
              </a:solidFill>
              <a:latin typeface="Quattrocento Sans"/>
              <a:ea typeface="Quattrocento Sans"/>
              <a:cs typeface="Quattrocento Sans"/>
              <a:sym typeface="Quattrocento Sans"/>
            </a:endParaRPr>
          </a:p>
        </p:txBody>
      </p:sp>
      <p:sp>
        <p:nvSpPr>
          <p:cNvPr id="233" name="Shape 233"/>
          <p:cNvSpPr/>
          <p:nvPr/>
        </p:nvSpPr>
        <p:spPr>
          <a:xfrm rot="10200">
            <a:off x="81825" y="1874425"/>
            <a:ext cx="10744827" cy="3108372"/>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06400" lvl="0" marL="457200" marR="0"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Languages like C#, Java .. support static inheritance.</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Javascript supports dynamic inheritance that means the base/parent can change at runtime.</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is possible via __proto__ or setPrototypeOf and getPrototypeOf</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3736080" y="2967479"/>
            <a:ext cx="4719222"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1" name="Shape 241"/>
          <p:cNvSpPr/>
          <p:nvPr/>
        </p:nvSpPr>
        <p:spPr>
          <a:xfrm>
            <a:off x="1538249" y="1707075"/>
            <a:ext cx="7297506" cy="270621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Calibri"/>
              <a:buNone/>
            </a:pPr>
            <a:r>
              <a:rPr b="1" lang="en-US" sz="5400">
                <a:latin typeface="Calibri"/>
                <a:ea typeface="Calibri"/>
                <a:cs typeface="Calibri"/>
                <a:sym typeface="Calibri"/>
              </a:rPr>
              <a:t>__proto__ , setPrototypeOf() and</a:t>
            </a:r>
            <a:endParaRPr b="1" sz="54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400"/>
              <a:buFont typeface="Calibri"/>
              <a:buNone/>
            </a:pPr>
            <a:r>
              <a:rPr b="1" lang="en-US" sz="5400">
                <a:latin typeface="Calibri"/>
                <a:ea typeface="Calibri"/>
                <a:cs typeface="Calibri"/>
                <a:sym typeface="Calibri"/>
              </a:rPr>
              <a:t>getPrototypeOf()</a:t>
            </a:r>
            <a:endParaRPr b="1" sz="5400">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5400"/>
              <a:buFont typeface="Calibri"/>
              <a:buNone/>
            </a:pPr>
            <a:r>
              <a:t/>
            </a:r>
            <a:endParaRPr b="1" i="0" sz="5400" u="none" cap="none" strike="noStrike">
              <a:solidFill>
                <a:srgbClr val="000000"/>
              </a:solidFill>
              <a:latin typeface="Calibri"/>
              <a:ea typeface="Calibri"/>
              <a:cs typeface="Calibri"/>
              <a:sym typeface="Calibri"/>
            </a:endParaRPr>
          </a:p>
        </p:txBody>
      </p:sp>
      <p:sp>
        <p:nvSpPr>
          <p:cNvPr id="242" name="Shape 242"/>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__proto__</a:t>
            </a:r>
            <a:endParaRPr b="0" i="0" sz="3200" u="none" cap="none" strike="noStrike">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Agenda</a:t>
            </a:r>
            <a:endParaRPr/>
          </a:p>
        </p:txBody>
      </p:sp>
      <p:sp>
        <p:nvSpPr>
          <p:cNvPr id="113" name="Shape 113"/>
          <p:cNvSpPr/>
          <p:nvPr/>
        </p:nvSpPr>
        <p:spPr>
          <a:xfrm>
            <a:off x="1554479" y="2834280"/>
            <a:ext cx="4600800"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400"/>
              <a:buFont typeface="Calibri"/>
              <a:buNone/>
            </a:pPr>
            <a:r>
              <a:rPr b="1" i="0" lang="en-US" sz="5400" u="none" cap="none" strike="noStrike">
                <a:solidFill>
                  <a:srgbClr val="FFFFFF"/>
                </a:solidFill>
                <a:latin typeface="Calibri"/>
                <a:ea typeface="Calibri"/>
                <a:cs typeface="Calibri"/>
                <a:sym typeface="Calibri"/>
              </a:rPr>
              <a:t>Memoization</a:t>
            </a:r>
            <a:endParaRPr/>
          </a:p>
        </p:txBody>
      </p:sp>
      <p:sp>
        <p:nvSpPr>
          <p:cNvPr id="114" name="Shape 114"/>
          <p:cNvSpPr/>
          <p:nvPr/>
        </p:nvSpPr>
        <p:spPr>
          <a:xfrm>
            <a:off x="1368719" y="4480560"/>
            <a:ext cx="5214942" cy="155412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Calibri"/>
              <a:buNone/>
            </a:pPr>
            <a:r>
              <a:rPr b="1" i="0" lang="en-US" sz="4800" u="none" cap="none" strike="noStrike">
                <a:solidFill>
                  <a:srgbClr val="FFFFFF"/>
                </a:solidFill>
                <a:latin typeface="Calibri"/>
                <a:ea typeface="Calibri"/>
                <a:cs typeface="Calibri"/>
                <a:sym typeface="Calibri"/>
              </a:rPr>
              <a:t>Currying</a:t>
            </a:r>
            <a:endParaRPr/>
          </a:p>
          <a:p>
            <a:pPr indent="0" lvl="0" marL="0" marR="0" rtl="0" algn="ctr">
              <a:lnSpc>
                <a:spcPct val="100000"/>
              </a:lnSpc>
              <a:spcBef>
                <a:spcPts val="0"/>
              </a:spcBef>
              <a:spcAft>
                <a:spcPts val="0"/>
              </a:spcAft>
              <a:buClr>
                <a:schemeClr val="dk1"/>
              </a:buClr>
              <a:buSzPts val="4800"/>
              <a:buFont typeface="Calibri"/>
              <a:buNone/>
            </a:pPr>
            <a:r>
              <a:t/>
            </a:r>
            <a:endParaRPr b="1" i="0" sz="4800" u="none" cap="none" strike="noStrike">
              <a:solidFill>
                <a:srgbClr val="FFFFFF"/>
              </a:solidFill>
              <a:latin typeface="Calibri"/>
              <a:ea typeface="Calibri"/>
              <a:cs typeface="Calibri"/>
              <a:sym typeface="Calibri"/>
            </a:endParaRPr>
          </a:p>
        </p:txBody>
      </p:sp>
      <p:sp>
        <p:nvSpPr>
          <p:cNvPr id="115" name="Shape 115"/>
          <p:cNvSpPr/>
          <p:nvPr/>
        </p:nvSpPr>
        <p:spPr>
          <a:xfrm rot="67191">
            <a:off x="318671" y="1259895"/>
            <a:ext cx="7739192" cy="479427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508000" lvl="0" marL="457200" marR="0" rtl="0" algn="l">
              <a:lnSpc>
                <a:spcPct val="100000"/>
              </a:lnSpc>
              <a:spcBef>
                <a:spcPts val="0"/>
              </a:spcBef>
              <a:spcAft>
                <a:spcPts val="0"/>
              </a:spcAft>
              <a:buSzPts val="4400"/>
              <a:buFont typeface="Calibri"/>
              <a:buAutoNum type="arabicPeriod"/>
            </a:pPr>
            <a:r>
              <a:rPr b="1" lang="en-US" sz="4400">
                <a:latin typeface="Calibri"/>
                <a:ea typeface="Calibri"/>
                <a:cs typeface="Calibri"/>
                <a:sym typeface="Calibri"/>
              </a:rPr>
              <a:t>Object</a:t>
            </a:r>
            <a:endParaRPr b="1" sz="4400">
              <a:latin typeface="Calibri"/>
              <a:ea typeface="Calibri"/>
              <a:cs typeface="Calibri"/>
              <a:sym typeface="Calibri"/>
            </a:endParaRPr>
          </a:p>
          <a:p>
            <a:pPr indent="-508000" lvl="0" marL="457200" marR="0" rtl="0" algn="l">
              <a:lnSpc>
                <a:spcPct val="100000"/>
              </a:lnSpc>
              <a:spcBef>
                <a:spcPts val="0"/>
              </a:spcBef>
              <a:spcAft>
                <a:spcPts val="0"/>
              </a:spcAft>
              <a:buSzPts val="4400"/>
              <a:buFont typeface="Calibri"/>
              <a:buAutoNum type="arabicPeriod"/>
            </a:pPr>
            <a:r>
              <a:rPr b="1" lang="en-US" sz="4400">
                <a:latin typeface="Calibri"/>
                <a:ea typeface="Calibri"/>
                <a:cs typeface="Calibri"/>
                <a:sym typeface="Calibri"/>
              </a:rPr>
              <a:t>Object creational patterns</a:t>
            </a:r>
            <a:endParaRPr b="1" sz="4400">
              <a:latin typeface="Calibri"/>
              <a:ea typeface="Calibri"/>
              <a:cs typeface="Calibri"/>
              <a:sym typeface="Calibri"/>
            </a:endParaRPr>
          </a:p>
          <a:p>
            <a:pPr indent="-508000" lvl="0" marL="457200" marR="0" rtl="0" algn="l">
              <a:lnSpc>
                <a:spcPct val="100000"/>
              </a:lnSpc>
              <a:spcBef>
                <a:spcPts val="0"/>
              </a:spcBef>
              <a:spcAft>
                <a:spcPts val="0"/>
              </a:spcAft>
              <a:buSzPts val="4400"/>
              <a:buFont typeface="Calibri"/>
              <a:buAutoNum type="arabicPeriod"/>
            </a:pPr>
            <a:r>
              <a:rPr b="1" lang="en-US" sz="4400">
                <a:latin typeface="Calibri"/>
                <a:ea typeface="Calibri"/>
                <a:cs typeface="Calibri"/>
                <a:sym typeface="Calibri"/>
              </a:rPr>
              <a:t>Prototype property</a:t>
            </a:r>
            <a:endParaRPr b="1" sz="4400">
              <a:latin typeface="Calibri"/>
              <a:ea typeface="Calibri"/>
              <a:cs typeface="Calibri"/>
              <a:sym typeface="Calibri"/>
            </a:endParaRPr>
          </a:p>
          <a:p>
            <a:pPr indent="-508000" lvl="0" marL="457200" marR="0" rtl="0" algn="l">
              <a:lnSpc>
                <a:spcPct val="100000"/>
              </a:lnSpc>
              <a:spcBef>
                <a:spcPts val="0"/>
              </a:spcBef>
              <a:spcAft>
                <a:spcPts val="0"/>
              </a:spcAft>
              <a:buSzPts val="4400"/>
              <a:buFont typeface="Calibri"/>
              <a:buAutoNum type="arabicPeriod"/>
            </a:pPr>
            <a:r>
              <a:rPr b="1" lang="en-US" sz="4400">
                <a:latin typeface="Calibri"/>
                <a:ea typeface="Calibri"/>
                <a:cs typeface="Calibri"/>
                <a:sym typeface="Calibri"/>
              </a:rPr>
              <a:t>Classical inheritance</a:t>
            </a:r>
            <a:endParaRPr b="1" sz="4400">
              <a:latin typeface="Calibri"/>
              <a:ea typeface="Calibri"/>
              <a:cs typeface="Calibri"/>
              <a:sym typeface="Calibri"/>
            </a:endParaRPr>
          </a:p>
          <a:p>
            <a:pPr indent="-508000" lvl="0" marL="457200" marR="0" rtl="0" algn="l">
              <a:lnSpc>
                <a:spcPct val="100000"/>
              </a:lnSpc>
              <a:spcBef>
                <a:spcPts val="0"/>
              </a:spcBef>
              <a:spcAft>
                <a:spcPts val="0"/>
              </a:spcAft>
              <a:buSzPts val="4400"/>
              <a:buFont typeface="Calibri"/>
              <a:buAutoNum type="arabicPeriod"/>
            </a:pPr>
            <a:r>
              <a:rPr b="1" lang="en-US" sz="4400">
                <a:latin typeface="Calibri"/>
                <a:ea typeface="Calibri"/>
                <a:cs typeface="Calibri"/>
                <a:sym typeface="Calibri"/>
              </a:rPr>
              <a:t>Prototypal inheritance</a:t>
            </a:r>
            <a:endParaRPr b="1" sz="44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t/>
            </a:r>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p:txBody>
      </p:sp>
      <p:pic>
        <p:nvPicPr>
          <p:cNvPr id="116" name="Shape 116"/>
          <p:cNvPicPr preferRelativeResize="0"/>
          <p:nvPr/>
        </p:nvPicPr>
        <p:blipFill rotWithShape="1">
          <a:blip r:embed="rId3">
            <a:alphaModFix/>
          </a:blip>
          <a:srcRect b="0" l="0" r="0" t="0"/>
          <a:stretch/>
        </p:blipFill>
        <p:spPr>
          <a:xfrm>
            <a:off x="7208280" y="1671480"/>
            <a:ext cx="3654720" cy="38210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2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2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2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Inheritance</a:t>
            </a:r>
            <a:endParaRPr b="0" i="0" sz="3200" u="none" cap="none" strike="noStrike">
              <a:solidFill>
                <a:schemeClr val="lt1"/>
              </a:solidFill>
              <a:latin typeface="Quattrocento Sans"/>
              <a:ea typeface="Quattrocento Sans"/>
              <a:cs typeface="Quattrocento Sans"/>
              <a:sym typeface="Quattrocento Sans"/>
            </a:endParaRPr>
          </a:p>
        </p:txBody>
      </p:sp>
      <p:sp>
        <p:nvSpPr>
          <p:cNvPr id="248" name="Shape 248"/>
          <p:cNvSpPr/>
          <p:nvPr/>
        </p:nvSpPr>
        <p:spPr>
          <a:xfrm rot="10193">
            <a:off x="81819" y="1874415"/>
            <a:ext cx="10744805" cy="3108362"/>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06400" lvl="0" marL="457200" marR="0"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a property is not found on the object itself, javascript engine checks for the property in its __proto__ object properties, If not found it continues up the chain till it reaches the null.</a:t>
            </a:r>
            <a:endParaRPr sz="2800">
              <a:solidFill>
                <a:schemeClr val="dk1"/>
              </a:solidFill>
              <a:latin typeface="Calibri"/>
              <a:ea typeface="Calibri"/>
              <a:cs typeface="Calibri"/>
              <a:sym typeface="Calibri"/>
            </a:endParaRPr>
          </a:p>
          <a:p>
            <a:pPr indent="-406400" lvl="0" marL="457200" marR="0"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__proto__ is null it stops searching up the chain</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Guess the output</a:t>
            </a:r>
            <a:endParaRPr/>
          </a:p>
        </p:txBody>
      </p:sp>
      <p:sp>
        <p:nvSpPr>
          <p:cNvPr id="254" name="Shape 254"/>
          <p:cNvSpPr/>
          <p:nvPr/>
        </p:nvSpPr>
        <p:spPr>
          <a:xfrm rot="10193">
            <a:off x="79143" y="1225249"/>
            <a:ext cx="10744805" cy="4916884"/>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o = { h : "a"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b = { m: 'b'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c = { i: 'c'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console.log(o.__proto__)</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o.__proto__ = b;</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console.log(o.m);</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console.log(o.i);</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o.__proto__ = c;</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console.log(o.m);</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console.log(o.i);</a:t>
            </a:r>
            <a:endParaRPr sz="2800">
              <a:solidFill>
                <a:schemeClr val="dk1"/>
              </a:solidFill>
              <a:latin typeface="Calibri"/>
              <a:ea typeface="Calibri"/>
              <a:cs typeface="Calibri"/>
              <a:sym typeface="Calibri"/>
            </a:endParaRPr>
          </a:p>
          <a:p>
            <a:pPr indent="-554990" lvl="0" marL="457200" marR="0" rtl="0" algn="just">
              <a:spcBef>
                <a:spcPts val="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Example</a:t>
            </a:r>
            <a:endParaRPr b="0" i="0" sz="3200" u="none" cap="none" strike="noStrike">
              <a:solidFill>
                <a:schemeClr val="lt1"/>
              </a:solidFill>
              <a:latin typeface="Quattrocento Sans"/>
              <a:ea typeface="Quattrocento Sans"/>
              <a:cs typeface="Quattrocento Sans"/>
              <a:sym typeface="Quattrocento Sans"/>
            </a:endParaRPr>
          </a:p>
        </p:txBody>
      </p:sp>
      <p:sp>
        <p:nvSpPr>
          <p:cNvPr id="260" name="Shape 260"/>
          <p:cNvSpPr/>
          <p:nvPr/>
        </p:nvSpPr>
        <p:spPr>
          <a:xfrm rot="10200">
            <a:off x="81825" y="1318507"/>
            <a:ext cx="10744827" cy="4220214"/>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377190" lvl="0" marL="457200" marR="0" rtl="0" algn="just">
              <a:spcBef>
                <a:spcPts val="0"/>
              </a:spcBef>
              <a:spcAft>
                <a:spcPts val="0"/>
              </a:spcAft>
              <a:buClr>
                <a:schemeClr val="dk1"/>
              </a:buClr>
              <a:buSzPts val="1260"/>
              <a:buFont typeface="Arial"/>
              <a:buNone/>
            </a:pPr>
            <a:r>
              <a:t/>
            </a:r>
            <a:endParaRPr b="0" i="0" sz="2800" u="none" cap="none" strike="noStrike">
              <a:solidFill>
                <a:srgbClr val="000000"/>
              </a:solidFill>
              <a:latin typeface="Arial"/>
              <a:ea typeface="Arial"/>
              <a:cs typeface="Arial"/>
              <a:sym typeface="Arial"/>
            </a:endParaRPr>
          </a:p>
          <a:p>
            <a:pPr indent="-377190" lvl="0" marL="457200" marR="0" rtl="0" algn="just">
              <a:spcBef>
                <a:spcPts val="0"/>
              </a:spcBef>
              <a:spcAft>
                <a:spcPts val="0"/>
              </a:spcAft>
              <a:buClr>
                <a:schemeClr val="dk1"/>
              </a:buClr>
              <a:buSzPts val="1260"/>
              <a:buFont typeface="Arial"/>
              <a:buNone/>
            </a:pPr>
            <a:r>
              <a:t/>
            </a:r>
            <a:endParaRPr b="0" i="0" sz="2800" u="none" cap="none" strike="noStrike">
              <a:solidFill>
                <a:srgbClr val="000000"/>
              </a:solidFill>
              <a:latin typeface="Arial"/>
              <a:ea typeface="Arial"/>
              <a:cs typeface="Arial"/>
              <a:sym typeface="Arial"/>
            </a:endParaRPr>
          </a:p>
          <a:p>
            <a:pPr indent="-377190" lvl="0" marL="457200" marR="0" rtl="0" algn="just">
              <a:spcBef>
                <a:spcPts val="0"/>
              </a:spcBef>
              <a:spcAft>
                <a:spcPts val="0"/>
              </a:spcAft>
              <a:buClr>
                <a:schemeClr val="dk1"/>
              </a:buClr>
              <a:buSzPts val="1260"/>
              <a:buFont typeface="Arial"/>
              <a:buNone/>
            </a:pPr>
            <a:r>
              <a:t/>
            </a:r>
            <a:endParaRPr b="0" i="0" sz="2800" u="none" cap="none" strike="noStrike">
              <a:solidFill>
                <a:srgbClr val="000000"/>
              </a:solidFill>
              <a:latin typeface="Arial"/>
              <a:ea typeface="Arial"/>
              <a:cs typeface="Arial"/>
              <a:sym typeface="Arial"/>
            </a:endParaRPr>
          </a:p>
          <a:p>
            <a:pPr indent="-377190" lvl="0" marL="457200" marR="0" rtl="0" algn="just">
              <a:spcBef>
                <a:spcPts val="0"/>
              </a:spcBef>
              <a:spcAft>
                <a:spcPts val="0"/>
              </a:spcAft>
              <a:buClr>
                <a:schemeClr val="dk1"/>
              </a:buClr>
              <a:buSzPts val="1260"/>
              <a:buFont typeface="Arial"/>
              <a:buNone/>
            </a:pPr>
            <a:r>
              <a:t/>
            </a:r>
            <a:endParaRPr b="0" i="0" sz="2800" u="none" cap="none" strike="noStrike">
              <a:solidFill>
                <a:srgbClr val="000000"/>
              </a:solidFill>
              <a:latin typeface="Arial"/>
              <a:ea typeface="Arial"/>
              <a:cs typeface="Arial"/>
              <a:sym typeface="Arial"/>
            </a:endParaRPr>
          </a:p>
          <a:p>
            <a:pPr indent="-377190" lvl="0" marL="457200" marR="0" rtl="0" algn="just">
              <a:spcBef>
                <a:spcPts val="0"/>
              </a:spcBef>
              <a:spcAft>
                <a:spcPts val="0"/>
              </a:spcAft>
              <a:buClr>
                <a:schemeClr val="dk1"/>
              </a:buClr>
              <a:buSzPts val="1260"/>
              <a:buFont typeface="Arial"/>
              <a:buNone/>
            </a:pPr>
            <a:r>
              <a:t/>
            </a:r>
            <a:endParaRPr b="0" i="0" sz="28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261" name="Shape 261"/>
          <p:cNvPicPr preferRelativeResize="0"/>
          <p:nvPr/>
        </p:nvPicPr>
        <p:blipFill>
          <a:blip r:embed="rId3">
            <a:alphaModFix/>
          </a:blip>
          <a:stretch>
            <a:fillRect/>
          </a:stretch>
        </p:blipFill>
        <p:spPr>
          <a:xfrm>
            <a:off x="3674000" y="152400"/>
            <a:ext cx="5573775" cy="593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Prototypal Inheritance</a:t>
            </a:r>
            <a:endParaRPr b="0" i="0" sz="3200" u="none" cap="none" strike="noStrike">
              <a:solidFill>
                <a:schemeClr val="lt1"/>
              </a:solidFill>
              <a:latin typeface="Quattrocento Sans"/>
              <a:ea typeface="Quattrocento Sans"/>
              <a:cs typeface="Quattrocento Sans"/>
              <a:sym typeface="Quattrocento Sans"/>
            </a:endParaRPr>
          </a:p>
        </p:txBody>
      </p:sp>
      <p:sp>
        <p:nvSpPr>
          <p:cNvPr id="269" name="Shape 269"/>
          <p:cNvSpPr/>
          <p:nvPr/>
        </p:nvSpPr>
        <p:spPr>
          <a:xfrm>
            <a:off x="3736080" y="2967479"/>
            <a:ext cx="4719240"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0" name="Shape 270"/>
          <p:cNvSpPr/>
          <p:nvPr/>
        </p:nvSpPr>
        <p:spPr>
          <a:xfrm>
            <a:off x="1236100" y="1730504"/>
            <a:ext cx="9137880" cy="2956392"/>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Calibri"/>
              <a:buNone/>
            </a:pPr>
            <a:r>
              <a:rPr b="1" lang="en-US" sz="5400">
                <a:latin typeface="Calibri"/>
                <a:ea typeface="Calibri"/>
                <a:cs typeface="Calibri"/>
                <a:sym typeface="Calibri"/>
              </a:rPr>
              <a:t>Why it is prototypal inheritance??</a:t>
            </a:r>
            <a:endParaRPr b="1" i="0" sz="5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5400"/>
              <a:buFont typeface="Calibri"/>
              <a:buNone/>
            </a:pPr>
            <a:r>
              <a:t/>
            </a:r>
            <a:endParaRPr b="1" i="0" sz="5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959">
                <a:latin typeface="Calibri"/>
                <a:ea typeface="Calibri"/>
                <a:cs typeface="Calibri"/>
                <a:sym typeface="Calibri"/>
              </a:rPr>
              <a:t>Prototypal Inheritance</a:t>
            </a:r>
            <a:endParaRPr/>
          </a:p>
        </p:txBody>
      </p:sp>
      <p:sp>
        <p:nvSpPr>
          <p:cNvPr id="277" name="Shape 277"/>
          <p:cNvSpPr/>
          <p:nvPr/>
        </p:nvSpPr>
        <p:spPr>
          <a:xfrm rot="10200">
            <a:off x="81825" y="1524970"/>
            <a:ext cx="10744827" cy="3807281"/>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57200" lvl="0" marL="457200" marR="0" rtl="0" algn="just">
              <a:lnSpc>
                <a:spcPct val="100000"/>
              </a:lnSpc>
              <a:spcBef>
                <a:spcPts val="0"/>
              </a:spcBef>
              <a:spcAft>
                <a:spcPts val="0"/>
              </a:spcAft>
              <a:buClr>
                <a:srgbClr val="000000"/>
              </a:buClr>
              <a:buSzPts val="1260"/>
              <a:buFont typeface="Arial"/>
              <a:buChar char="•"/>
            </a:pPr>
            <a:r>
              <a:rPr lang="en-US" sz="2800"/>
              <a:t>javascript follows the chaining model for inheritance i.e it looks up for the properties right up in the chain.</a:t>
            </a:r>
            <a:endParaRPr/>
          </a:p>
          <a:p>
            <a:pPr indent="-377190" lvl="0" marL="457200" marR="0" rtl="0" algn="just">
              <a:lnSpc>
                <a:spcPct val="100000"/>
              </a:lnSpc>
              <a:spcBef>
                <a:spcPts val="0"/>
              </a:spcBef>
              <a:spcAft>
                <a:spcPts val="0"/>
              </a:spcAft>
              <a:buClr>
                <a:schemeClr val="dk1"/>
              </a:buClr>
              <a:buSzPts val="126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1260"/>
              <a:buFont typeface="Arial"/>
              <a:buChar char="•"/>
            </a:pPr>
            <a:r>
              <a:rPr lang="en-US" sz="2800"/>
              <a:t>It uses the prototype design pattern for efficient implementation of inheritance.</a:t>
            </a:r>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nvSpPr>
        <p:spPr>
          <a:xfrm>
            <a:off x="235440" y="1359893"/>
            <a:ext cx="10051500" cy="4401000"/>
          </a:xfrm>
          <a:prstGeom prst="rect">
            <a:avLst/>
          </a:prstGeom>
          <a:noFill/>
          <a:ln>
            <a:noFill/>
          </a:ln>
        </p:spPr>
        <p:txBody>
          <a:bodyPr anchorCtr="0" anchor="t" bIns="45000" lIns="90000" spcFirstLastPara="1" rIns="90000" wrap="square" tIns="45000">
            <a:noAutofit/>
          </a:bodyPr>
          <a:lstStyle/>
          <a:p>
            <a:pPr indent="-342900" lvl="0" marL="457200" rtl="0">
              <a:spcBef>
                <a:spcPts val="0"/>
              </a:spcBef>
              <a:spcAft>
                <a:spcPts val="0"/>
              </a:spcAft>
              <a:buSzPts val="1800"/>
              <a:buAutoNum type="arabicPeriod"/>
            </a:pPr>
            <a:r>
              <a:rPr lang="en-US" sz="1800">
                <a:solidFill>
                  <a:schemeClr val="dk1"/>
                </a:solidFill>
              </a:rPr>
              <a:t>class B { int a = 45};</a:t>
            </a:r>
            <a:endParaRPr sz="1800">
              <a:solidFill>
                <a:schemeClr val="dk1"/>
              </a:solidFill>
            </a:endParaRPr>
          </a:p>
          <a:p>
            <a:pPr indent="457200" lvl="0" marL="0" rtl="0">
              <a:spcBef>
                <a:spcPts val="0"/>
              </a:spcBef>
              <a:spcAft>
                <a:spcPts val="0"/>
              </a:spcAft>
              <a:buNone/>
            </a:pPr>
            <a:r>
              <a:rPr lang="en-US" sz="1800">
                <a:solidFill>
                  <a:schemeClr val="dk1"/>
                </a:solidFill>
              </a:rPr>
              <a:t>class C : B { }</a:t>
            </a:r>
            <a:endParaRPr sz="1800">
              <a:solidFill>
                <a:schemeClr val="dk1"/>
              </a:solidFill>
            </a:endParaRPr>
          </a:p>
          <a:p>
            <a:pPr indent="457200" lvl="0" marL="0" rtl="0">
              <a:spcBef>
                <a:spcPts val="0"/>
              </a:spcBef>
              <a:spcAft>
                <a:spcPts val="0"/>
              </a:spcAft>
              <a:buNone/>
            </a:pPr>
            <a:r>
              <a:rPr lang="en-US" sz="1800">
                <a:solidFill>
                  <a:schemeClr val="dk1"/>
                </a:solidFill>
              </a:rPr>
              <a:t>// create 1000 objects of C say C[1000], How much memory does it occupy?</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eriod"/>
            </a:pPr>
            <a:r>
              <a:rPr lang="en-US" sz="1800"/>
              <a:t>var obj = {</a:t>
            </a:r>
            <a:endParaRPr sz="1800"/>
          </a:p>
          <a:p>
            <a:pPr indent="0" lvl="0" marL="0" marR="0" rtl="0" algn="l">
              <a:lnSpc>
                <a:spcPct val="100000"/>
              </a:lnSpc>
              <a:spcBef>
                <a:spcPts val="0"/>
              </a:spcBef>
              <a:spcAft>
                <a:spcPts val="0"/>
              </a:spcAft>
              <a:buClr>
                <a:schemeClr val="dk1"/>
              </a:buClr>
              <a:buSzPts val="1100"/>
              <a:buFont typeface="Arial"/>
              <a:buNone/>
            </a:pPr>
            <a:r>
              <a:rPr lang="en-US" sz="1800"/>
              <a:t>     		a : 45</a:t>
            </a:r>
            <a:endParaRPr sz="1800"/>
          </a:p>
          <a:p>
            <a:pPr indent="457200" lvl="0" marL="0" marR="0" rtl="0" algn="l">
              <a:lnSpc>
                <a:spcPct val="100000"/>
              </a:lnSpc>
              <a:spcBef>
                <a:spcPts val="0"/>
              </a:spcBef>
              <a:spcAft>
                <a:spcPts val="0"/>
              </a:spcAft>
              <a:buClr>
                <a:schemeClr val="dk1"/>
              </a:buClr>
              <a:buSzPts val="1100"/>
              <a:buFont typeface="Arial"/>
              <a:buNone/>
            </a:pPr>
            <a:r>
              <a:rPr lang="en-US" sz="1800"/>
              <a:t>}</a:t>
            </a:r>
            <a:endParaRPr sz="1800"/>
          </a:p>
          <a:p>
            <a:pPr indent="0" lvl="0" marL="0" marR="0" rtl="0" algn="l">
              <a:lnSpc>
                <a:spcPct val="100000"/>
              </a:lnSpc>
              <a:spcBef>
                <a:spcPts val="0"/>
              </a:spcBef>
              <a:spcAft>
                <a:spcPts val="0"/>
              </a:spcAft>
              <a:buSzPts val="1100"/>
              <a:buNone/>
            </a:pPr>
            <a:r>
              <a:t/>
            </a:r>
            <a:endParaRPr sz="1800"/>
          </a:p>
          <a:p>
            <a:pPr indent="457200" lvl="0" marL="0" marR="0" rtl="0" algn="l">
              <a:lnSpc>
                <a:spcPct val="100000"/>
              </a:lnSpc>
              <a:spcBef>
                <a:spcPts val="0"/>
              </a:spcBef>
              <a:spcAft>
                <a:spcPts val="0"/>
              </a:spcAft>
              <a:buSzPts val="1100"/>
              <a:buNone/>
            </a:pPr>
            <a:r>
              <a:rPr lang="en-US" sz="1800"/>
              <a:t>var b = Object.create(obj);</a:t>
            </a:r>
            <a:endParaRPr sz="1800"/>
          </a:p>
          <a:p>
            <a:pPr indent="457200" lvl="0" marL="0" marR="0" rtl="0" algn="l">
              <a:lnSpc>
                <a:spcPct val="100000"/>
              </a:lnSpc>
              <a:spcBef>
                <a:spcPts val="0"/>
              </a:spcBef>
              <a:spcAft>
                <a:spcPts val="0"/>
              </a:spcAft>
              <a:buSzPts val="1100"/>
              <a:buNone/>
            </a:pPr>
            <a:r>
              <a:rPr lang="en-US" sz="1800"/>
              <a:t>// Create 1000 objects of b say b[1000], how much memory does it occupy?</a:t>
            </a:r>
            <a:endParaRPr sz="1800"/>
          </a:p>
          <a:p>
            <a:pPr indent="457200" lvl="0" marL="0" marR="0" rtl="0" algn="l">
              <a:lnSpc>
                <a:spcPct val="100000"/>
              </a:lnSpc>
              <a:spcBef>
                <a:spcPts val="0"/>
              </a:spcBef>
              <a:spcAft>
                <a:spcPts val="0"/>
              </a:spcAft>
              <a:buSzPts val="1100"/>
              <a:buNone/>
            </a:pPr>
            <a:r>
              <a:t/>
            </a:r>
            <a:endParaRPr sz="1800"/>
          </a:p>
          <a:p>
            <a:pPr indent="0" lvl="0" marL="0" marR="0" rtl="0" algn="l">
              <a:lnSpc>
                <a:spcPct val="100000"/>
              </a:lnSpc>
              <a:spcBef>
                <a:spcPts val="0"/>
              </a:spcBef>
              <a:spcAft>
                <a:spcPts val="0"/>
              </a:spcAft>
              <a:buSzPts val="1100"/>
              <a:buNone/>
            </a:pPr>
            <a:r>
              <a:t/>
            </a:r>
            <a:endParaRPr sz="1800"/>
          </a:p>
          <a:p>
            <a:pPr indent="0" lvl="0" marL="0" marR="0" rtl="0" algn="l">
              <a:lnSpc>
                <a:spcPct val="100000"/>
              </a:lnSpc>
              <a:spcBef>
                <a:spcPts val="0"/>
              </a:spcBef>
              <a:spcAft>
                <a:spcPts val="0"/>
              </a:spcAft>
              <a:buClr>
                <a:schemeClr val="dk1"/>
              </a:buClr>
              <a:buSzPts val="1100"/>
              <a:buFont typeface="Arial"/>
              <a:buNone/>
            </a:pPr>
            <a:r>
              <a:rPr lang="en-US" sz="1800"/>
              <a:t>3. 	Why do you think javascript uses lazy creation of properties or prototype pattern for inheritance?</a:t>
            </a:r>
            <a:endParaRPr sz="1800"/>
          </a:p>
          <a:p>
            <a:pPr indent="0" lvl="0" marL="0" marR="0" rtl="0" algn="l">
              <a:lnSpc>
                <a:spcPct val="100000"/>
              </a:lnSpc>
              <a:spcBef>
                <a:spcPts val="0"/>
              </a:spcBef>
              <a:spcAft>
                <a:spcPts val="0"/>
              </a:spcAft>
              <a:buClr>
                <a:schemeClr val="dk1"/>
              </a:buClr>
              <a:buSzPts val="1100"/>
              <a:buFont typeface="Arial"/>
              <a:buNone/>
            </a:pPr>
            <a:r>
              <a:t/>
            </a:r>
            <a:endParaRPr/>
          </a:p>
        </p:txBody>
      </p:sp>
      <p:sp>
        <p:nvSpPr>
          <p:cNvPr id="284" name="Shape 284"/>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959">
                <a:latin typeface="Calibri"/>
                <a:ea typeface="Calibri"/>
                <a:cs typeface="Calibri"/>
                <a:sym typeface="Calibri"/>
              </a:rPr>
              <a:t>Guess the output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nvSpPr>
        <p:spPr>
          <a:xfrm>
            <a:off x="190080" y="1280158"/>
            <a:ext cx="10782720" cy="374904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1" lang="en-US" sz="3200">
                <a:solidFill>
                  <a:schemeClr val="dk1"/>
                </a:solidFill>
              </a:rPr>
              <a:t>Why do you think javascript uses lazy creation of properties</a:t>
            </a:r>
            <a:r>
              <a:rPr b="1" i="0" lang="en-US" sz="3200" u="none" cap="none" strike="noStrike">
                <a:solidFill>
                  <a:schemeClr val="dk1"/>
                </a:solidFill>
                <a:latin typeface="Arial"/>
                <a:ea typeface="Arial"/>
                <a:cs typeface="Arial"/>
                <a:sym typeface="Arial"/>
              </a:rPr>
              <a:t>?</a:t>
            </a:r>
            <a:endParaRPr/>
          </a:p>
          <a:p>
            <a:pPr indent="0" lvl="1" marL="45720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lang="en-US" sz="2400">
                <a:solidFill>
                  <a:schemeClr val="dk1"/>
                </a:solidFill>
              </a:rPr>
              <a:t>Since javascript has to run in a browser, It must be light in size and should occupy less RAM memory hence the properties are created on demand rather than early. </a:t>
            </a:r>
            <a:endParaRPr/>
          </a:p>
        </p:txBody>
      </p:sp>
      <p:sp>
        <p:nvSpPr>
          <p:cNvPr id="291" name="Shape 291"/>
          <p:cNvSpPr txBox="1"/>
          <p:nvPr>
            <p:ph type="title"/>
          </p:nvPr>
        </p:nvSpPr>
        <p:spPr>
          <a:xfrm>
            <a:off x="508000" y="152400"/>
            <a:ext cx="10972800" cy="7318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959">
                <a:latin typeface="Calibri"/>
                <a:ea typeface="Calibri"/>
                <a:cs typeface="Calibri"/>
                <a:sym typeface="Calibri"/>
              </a:rPr>
              <a:t>Prototypal Inheritance</a:t>
            </a:r>
            <a:endParaRPr b="0" i="0" sz="3959"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Prototype property</a:t>
            </a:r>
            <a:endParaRPr/>
          </a:p>
        </p:txBody>
      </p:sp>
      <p:sp>
        <p:nvSpPr>
          <p:cNvPr id="299" name="Shape 299"/>
          <p:cNvSpPr/>
          <p:nvPr/>
        </p:nvSpPr>
        <p:spPr>
          <a:xfrm>
            <a:off x="1554479" y="2834280"/>
            <a:ext cx="4600800"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400"/>
              <a:buFont typeface="Calibri"/>
              <a:buNone/>
            </a:pPr>
            <a:r>
              <a:rPr b="1" i="0" lang="en-US" sz="5400" u="none" cap="none" strike="noStrike">
                <a:solidFill>
                  <a:srgbClr val="FFFFFF"/>
                </a:solidFill>
                <a:latin typeface="Calibri"/>
                <a:ea typeface="Calibri"/>
                <a:cs typeface="Calibri"/>
                <a:sym typeface="Calibri"/>
              </a:rPr>
              <a:t>Memoization</a:t>
            </a:r>
            <a:endParaRPr/>
          </a:p>
        </p:txBody>
      </p:sp>
      <p:sp>
        <p:nvSpPr>
          <p:cNvPr id="300" name="Shape 300"/>
          <p:cNvSpPr/>
          <p:nvPr/>
        </p:nvSpPr>
        <p:spPr>
          <a:xfrm>
            <a:off x="1368719" y="4480560"/>
            <a:ext cx="5214942" cy="155412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Calibri"/>
              <a:buNone/>
            </a:pPr>
            <a:r>
              <a:rPr b="1" i="0" lang="en-US" sz="4800" u="none" cap="none" strike="noStrike">
                <a:solidFill>
                  <a:srgbClr val="FFFFFF"/>
                </a:solidFill>
                <a:latin typeface="Calibri"/>
                <a:ea typeface="Calibri"/>
                <a:cs typeface="Calibri"/>
                <a:sym typeface="Calibri"/>
              </a:rPr>
              <a:t>Currying</a:t>
            </a:r>
            <a:endParaRPr/>
          </a:p>
          <a:p>
            <a:pPr indent="0" lvl="0" marL="0" marR="0" rtl="0" algn="ctr">
              <a:lnSpc>
                <a:spcPct val="100000"/>
              </a:lnSpc>
              <a:spcBef>
                <a:spcPts val="0"/>
              </a:spcBef>
              <a:spcAft>
                <a:spcPts val="0"/>
              </a:spcAft>
              <a:buClr>
                <a:schemeClr val="dk1"/>
              </a:buClr>
              <a:buSzPts val="4800"/>
              <a:buFont typeface="Calibri"/>
              <a:buNone/>
            </a:pPr>
            <a:r>
              <a:t/>
            </a:r>
            <a:endParaRPr b="1" i="0" sz="4800" u="none" cap="none" strike="noStrike">
              <a:solidFill>
                <a:srgbClr val="FFFFFF"/>
              </a:solidFill>
              <a:latin typeface="Calibri"/>
              <a:ea typeface="Calibri"/>
              <a:cs typeface="Calibri"/>
              <a:sym typeface="Calibri"/>
            </a:endParaRPr>
          </a:p>
        </p:txBody>
      </p:sp>
      <p:sp>
        <p:nvSpPr>
          <p:cNvPr id="301" name="Shape 301"/>
          <p:cNvSpPr/>
          <p:nvPr/>
        </p:nvSpPr>
        <p:spPr>
          <a:xfrm rot="67199">
            <a:off x="334627" y="1244092"/>
            <a:ext cx="6105542" cy="3177102"/>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rPr b="1" lang="en-US" sz="4400">
                <a:latin typeface="Calibri"/>
                <a:ea typeface="Calibri"/>
                <a:cs typeface="Calibri"/>
                <a:sym typeface="Calibri"/>
              </a:rPr>
              <a:t>prototype</a:t>
            </a:r>
            <a:endParaRPr/>
          </a:p>
          <a:p>
            <a:pPr indent="0" lvl="0" marL="0" marR="0" rtl="0" algn="ctr">
              <a:lnSpc>
                <a:spcPct val="100000"/>
              </a:lnSpc>
              <a:spcBef>
                <a:spcPts val="0"/>
              </a:spcBef>
              <a:spcAft>
                <a:spcPts val="0"/>
              </a:spcAft>
              <a:buClr>
                <a:schemeClr val="dk1"/>
              </a:buClr>
              <a:buSzPts val="4400"/>
              <a:buFont typeface="Calibri"/>
              <a:buNone/>
            </a:pPr>
            <a:r>
              <a:rPr b="1" lang="en-US" sz="4400">
                <a:latin typeface="Calibri"/>
                <a:ea typeface="Calibri"/>
                <a:cs typeface="Calibri"/>
                <a:sym typeface="Calibri"/>
              </a:rPr>
              <a:t>property on function object</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p:txBody>
      </p:sp>
      <p:pic>
        <p:nvPicPr>
          <p:cNvPr id="302" name="Shape 302"/>
          <p:cNvPicPr preferRelativeResize="0"/>
          <p:nvPr/>
        </p:nvPicPr>
        <p:blipFill rotWithShape="1">
          <a:blip r:embed="rId3">
            <a:alphaModFix/>
          </a:blip>
          <a:srcRect b="0" l="0" r="0" t="0"/>
          <a:stretch/>
        </p:blipFill>
        <p:spPr>
          <a:xfrm>
            <a:off x="7208280" y="1671480"/>
            <a:ext cx="3654720" cy="38210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2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2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2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Without prototype chain</a:t>
            </a:r>
            <a:endParaRPr/>
          </a:p>
        </p:txBody>
      </p:sp>
      <p:sp>
        <p:nvSpPr>
          <p:cNvPr id="308" name="Shape 308"/>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function Dog()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this.legs = 4;</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this.makeNose = function(){</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return “bow”;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var d1 = new Dog();</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var d2 = new Dog();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d1.makeNoise();</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d2.makeNoise();                  What are the problems with this approach?</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Without prototype chain</a:t>
            </a:r>
            <a:endParaRPr/>
          </a:p>
        </p:txBody>
      </p:sp>
      <p:sp>
        <p:nvSpPr>
          <p:cNvPr id="314" name="Shape 314"/>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rtl="0" algn="just">
              <a:spcBef>
                <a:spcPts val="0"/>
              </a:spcBef>
              <a:spcAft>
                <a:spcPts val="0"/>
              </a:spcAft>
              <a:buNone/>
            </a:pPr>
            <a:r>
              <a:rPr lang="en-US" sz="2800">
                <a:solidFill>
                  <a:schemeClr val="dk1"/>
                </a:solidFill>
                <a:latin typeface="Calibri"/>
                <a:ea typeface="Calibri"/>
                <a:cs typeface="Calibri"/>
                <a:sym typeface="Calibri"/>
              </a:rPr>
              <a:t>Generally methods act on data, they are not required to be on every object, since the methods are reusable by every object and only data changes. We have to make sure methods are reusable and not created on every object.</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4800">
                <a:solidFill>
                  <a:schemeClr val="dk1"/>
                </a:solidFill>
                <a:latin typeface="Calibri"/>
                <a:ea typeface="Calibri"/>
                <a:cs typeface="Calibri"/>
                <a:sym typeface="Calibri"/>
              </a:rPr>
              <a:t>prototype property to the rescue</a:t>
            </a:r>
            <a:endParaRPr sz="4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Basics</a:t>
            </a:r>
            <a:endParaRPr/>
          </a:p>
        </p:txBody>
      </p:sp>
      <p:sp>
        <p:nvSpPr>
          <p:cNvPr id="124" name="Shape 124"/>
          <p:cNvSpPr/>
          <p:nvPr/>
        </p:nvSpPr>
        <p:spPr>
          <a:xfrm>
            <a:off x="1554479" y="2834280"/>
            <a:ext cx="4600800"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400"/>
              <a:buFont typeface="Calibri"/>
              <a:buNone/>
            </a:pPr>
            <a:r>
              <a:rPr b="1" i="0" lang="en-US" sz="5400" u="none" cap="none" strike="noStrike">
                <a:solidFill>
                  <a:srgbClr val="FFFFFF"/>
                </a:solidFill>
                <a:latin typeface="Calibri"/>
                <a:ea typeface="Calibri"/>
                <a:cs typeface="Calibri"/>
                <a:sym typeface="Calibri"/>
              </a:rPr>
              <a:t>Memoization</a:t>
            </a:r>
            <a:endParaRPr/>
          </a:p>
        </p:txBody>
      </p:sp>
      <p:sp>
        <p:nvSpPr>
          <p:cNvPr id="125" name="Shape 125"/>
          <p:cNvSpPr/>
          <p:nvPr/>
        </p:nvSpPr>
        <p:spPr>
          <a:xfrm>
            <a:off x="1368719" y="4480560"/>
            <a:ext cx="5214942" cy="155412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Calibri"/>
              <a:buNone/>
            </a:pPr>
            <a:r>
              <a:rPr b="1" i="0" lang="en-US" sz="4800" u="none" cap="none" strike="noStrike">
                <a:solidFill>
                  <a:srgbClr val="FFFFFF"/>
                </a:solidFill>
                <a:latin typeface="Calibri"/>
                <a:ea typeface="Calibri"/>
                <a:cs typeface="Calibri"/>
                <a:sym typeface="Calibri"/>
              </a:rPr>
              <a:t>Currying</a:t>
            </a:r>
            <a:endParaRPr/>
          </a:p>
          <a:p>
            <a:pPr indent="0" lvl="0" marL="0" marR="0" rtl="0" algn="ctr">
              <a:lnSpc>
                <a:spcPct val="100000"/>
              </a:lnSpc>
              <a:spcBef>
                <a:spcPts val="0"/>
              </a:spcBef>
              <a:spcAft>
                <a:spcPts val="0"/>
              </a:spcAft>
              <a:buClr>
                <a:schemeClr val="dk1"/>
              </a:buClr>
              <a:buSzPts val="4800"/>
              <a:buFont typeface="Calibri"/>
              <a:buNone/>
            </a:pPr>
            <a:r>
              <a:t/>
            </a:r>
            <a:endParaRPr b="1" i="0" sz="4800" u="none" cap="none" strike="noStrike">
              <a:solidFill>
                <a:srgbClr val="FFFFFF"/>
              </a:solidFill>
              <a:latin typeface="Calibri"/>
              <a:ea typeface="Calibri"/>
              <a:cs typeface="Calibri"/>
              <a:sym typeface="Calibri"/>
            </a:endParaRPr>
          </a:p>
        </p:txBody>
      </p:sp>
      <p:sp>
        <p:nvSpPr>
          <p:cNvPr id="126" name="Shape 126"/>
          <p:cNvSpPr/>
          <p:nvPr/>
        </p:nvSpPr>
        <p:spPr>
          <a:xfrm rot="67228">
            <a:off x="901152" y="1442685"/>
            <a:ext cx="5708027" cy="366125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rPr b="1" lang="en-US" sz="4400">
                <a:latin typeface="Calibri"/>
                <a:ea typeface="Calibri"/>
                <a:cs typeface="Calibri"/>
                <a:sym typeface="Calibri"/>
              </a:rPr>
              <a:t>Brushup the basics</a:t>
            </a:r>
            <a:endParaRPr b="1" sz="44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t/>
            </a:r>
            <a:endParaRPr b="1" sz="4400">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p:txBody>
      </p:sp>
      <p:pic>
        <p:nvPicPr>
          <p:cNvPr id="127" name="Shape 127"/>
          <p:cNvPicPr preferRelativeResize="0"/>
          <p:nvPr/>
        </p:nvPicPr>
        <p:blipFill rotWithShape="1">
          <a:blip r:embed="rId3">
            <a:alphaModFix/>
          </a:blip>
          <a:srcRect b="0" l="0" r="0" t="0"/>
          <a:stretch/>
        </p:blipFill>
        <p:spPr>
          <a:xfrm>
            <a:off x="7208280" y="1671480"/>
            <a:ext cx="3654720" cy="38210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2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2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With prototype chain</a:t>
            </a:r>
            <a:endParaRPr/>
          </a:p>
        </p:txBody>
      </p:sp>
      <p:sp>
        <p:nvSpPr>
          <p:cNvPr id="320" name="Shape 320"/>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function Dog()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this.legs = 4;</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Dog.prototype.makeNoise = function(){</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return “bow”;</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var d1 = new Dog();</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var d2 = new Dog();</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2724440" y="875964"/>
            <a:ext cx="674312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376092"/>
                </a:solidFill>
                <a:latin typeface="Calibri"/>
                <a:ea typeface="Calibri"/>
                <a:cs typeface="Calibri"/>
                <a:sym typeface="Calibri"/>
              </a:rPr>
              <a:t>THANK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Guess the output</a:t>
            </a:r>
            <a:endParaRPr/>
          </a:p>
        </p:txBody>
      </p:sp>
      <p:sp>
        <p:nvSpPr>
          <p:cNvPr id="133" name="Shape 133"/>
          <p:cNvSpPr/>
          <p:nvPr/>
        </p:nvSpPr>
        <p:spPr>
          <a:xfrm rot="10193">
            <a:off x="79143" y="1225249"/>
            <a:ext cx="10744805" cy="4916884"/>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a = “hello”;                        typeof a</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b = 45;                                typeof b</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c = true;                             typeof c</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d  = null;                             typeof d</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e = undefined;                   typeof e</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f = [];                                   typeof f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g = {}                                    typeof g</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260"/>
              <a:buFont typeface="Arial"/>
              <a:buChar char="•"/>
            </a:pPr>
            <a:r>
              <a:rPr lang="en-US" sz="2800">
                <a:solidFill>
                  <a:schemeClr val="dk1"/>
                </a:solidFill>
                <a:latin typeface="Calibri"/>
                <a:ea typeface="Calibri"/>
                <a:cs typeface="Calibri"/>
                <a:sym typeface="Calibri"/>
              </a:rPr>
              <a:t>var h = function(){}                  typeof h</a:t>
            </a:r>
            <a:endParaRPr sz="2800">
              <a:solidFill>
                <a:schemeClr val="dk1"/>
              </a:solidFill>
              <a:latin typeface="Calibri"/>
              <a:ea typeface="Calibri"/>
              <a:cs typeface="Calibri"/>
              <a:sym typeface="Calibri"/>
            </a:endParaRPr>
          </a:p>
          <a:p>
            <a:pPr indent="-55499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var i = new String(“hello”)     typeof i</a:t>
            </a:r>
            <a:endParaRPr sz="2800">
              <a:solidFill>
                <a:schemeClr val="dk1"/>
              </a:solidFill>
              <a:latin typeface="Calibri"/>
              <a:ea typeface="Calibri"/>
              <a:cs typeface="Calibri"/>
              <a:sym typeface="Calibri"/>
            </a:endParaRPr>
          </a:p>
          <a:p>
            <a:pPr indent="-554990" lvl="0" marL="457200" marR="0" rtl="0" algn="just">
              <a:spcBef>
                <a:spcPts val="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Object</a:t>
            </a:r>
            <a:endParaRPr/>
          </a:p>
        </p:txBody>
      </p:sp>
      <p:sp>
        <p:nvSpPr>
          <p:cNvPr id="139" name="Shape 139"/>
          <p:cNvSpPr/>
          <p:nvPr/>
        </p:nvSpPr>
        <p:spPr>
          <a:xfrm rot="10193">
            <a:off x="362118" y="1142024"/>
            <a:ext cx="10744805" cy="4916884"/>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Everything is object in javascript except primitive types and undefined</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All the primitive types can still be represented as objects using corresponding constructors ex. new String(), new Number()</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Functions can also be represented as objects ex. new Function(), </a:t>
            </a:r>
            <a:r>
              <a:rPr lang="en-US" sz="2800">
                <a:solidFill>
                  <a:schemeClr val="dk1"/>
                </a:solidFill>
                <a:latin typeface="Calibri"/>
                <a:ea typeface="Calibri"/>
                <a:cs typeface="Calibri"/>
                <a:sym typeface="Calibri"/>
              </a:rPr>
              <a:t> hence functions are treated as first class objects</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Technically, everything is or represented as object in javascript except undefined.</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600">
                <a:solidFill>
                  <a:schemeClr val="dk1"/>
                </a:solidFill>
                <a:latin typeface="Calibri"/>
                <a:ea typeface="Calibri"/>
                <a:cs typeface="Calibri"/>
                <a:sym typeface="Calibri"/>
              </a:rPr>
              <a:t>So, What is Object??</a:t>
            </a:r>
            <a:endParaRPr b="1" i="0" sz="3600" u="none" cap="none" strike="noStrike">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Object</a:t>
            </a:r>
            <a:endParaRPr/>
          </a:p>
        </p:txBody>
      </p:sp>
      <p:sp>
        <p:nvSpPr>
          <p:cNvPr id="147" name="Shape 147"/>
          <p:cNvSpPr/>
          <p:nvPr/>
        </p:nvSpPr>
        <p:spPr>
          <a:xfrm>
            <a:off x="1554479" y="2834280"/>
            <a:ext cx="4600800" cy="91476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400"/>
              <a:buFont typeface="Calibri"/>
              <a:buNone/>
            </a:pPr>
            <a:r>
              <a:rPr b="1" i="0" lang="en-US" sz="5400" u="none" cap="none" strike="noStrike">
                <a:solidFill>
                  <a:srgbClr val="FFFFFF"/>
                </a:solidFill>
                <a:latin typeface="Calibri"/>
                <a:ea typeface="Calibri"/>
                <a:cs typeface="Calibri"/>
                <a:sym typeface="Calibri"/>
              </a:rPr>
              <a:t>Memoization</a:t>
            </a:r>
            <a:endParaRPr/>
          </a:p>
        </p:txBody>
      </p:sp>
      <p:sp>
        <p:nvSpPr>
          <p:cNvPr id="148" name="Shape 148"/>
          <p:cNvSpPr/>
          <p:nvPr/>
        </p:nvSpPr>
        <p:spPr>
          <a:xfrm>
            <a:off x="1368719" y="4480560"/>
            <a:ext cx="5214942" cy="155412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Calibri"/>
              <a:buNone/>
            </a:pPr>
            <a:r>
              <a:rPr b="1" i="0" lang="en-US" sz="4800" u="none" cap="none" strike="noStrike">
                <a:solidFill>
                  <a:srgbClr val="FFFFFF"/>
                </a:solidFill>
                <a:latin typeface="Calibri"/>
                <a:ea typeface="Calibri"/>
                <a:cs typeface="Calibri"/>
                <a:sym typeface="Calibri"/>
              </a:rPr>
              <a:t>Currying</a:t>
            </a:r>
            <a:endParaRPr/>
          </a:p>
          <a:p>
            <a:pPr indent="0" lvl="0" marL="0" marR="0" rtl="0" algn="ctr">
              <a:lnSpc>
                <a:spcPct val="100000"/>
              </a:lnSpc>
              <a:spcBef>
                <a:spcPts val="0"/>
              </a:spcBef>
              <a:spcAft>
                <a:spcPts val="0"/>
              </a:spcAft>
              <a:buClr>
                <a:schemeClr val="dk1"/>
              </a:buClr>
              <a:buSzPts val="4800"/>
              <a:buFont typeface="Calibri"/>
              <a:buNone/>
            </a:pPr>
            <a:r>
              <a:t/>
            </a:r>
            <a:endParaRPr b="1" i="0" sz="4800" u="none" cap="none" strike="noStrike">
              <a:solidFill>
                <a:srgbClr val="FFFFFF"/>
              </a:solidFill>
              <a:latin typeface="Calibri"/>
              <a:ea typeface="Calibri"/>
              <a:cs typeface="Calibri"/>
              <a:sym typeface="Calibri"/>
            </a:endParaRPr>
          </a:p>
        </p:txBody>
      </p:sp>
      <p:sp>
        <p:nvSpPr>
          <p:cNvPr id="149" name="Shape 149"/>
          <p:cNvSpPr/>
          <p:nvPr/>
        </p:nvSpPr>
        <p:spPr>
          <a:xfrm rot="67228">
            <a:off x="901152" y="1442685"/>
            <a:ext cx="5708027" cy="3661250"/>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rPr b="1" lang="en-US" sz="4400">
                <a:latin typeface="Calibri"/>
                <a:ea typeface="Calibri"/>
                <a:cs typeface="Calibri"/>
                <a:sym typeface="Calibri"/>
              </a:rPr>
              <a:t>What is Object?</a:t>
            </a:r>
            <a:endParaRPr b="1" sz="44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rPr b="1" lang="en-US" sz="4400">
                <a:latin typeface="Calibri"/>
                <a:ea typeface="Calibri"/>
                <a:cs typeface="Calibri"/>
                <a:sym typeface="Calibri"/>
              </a:rPr>
              <a:t>Just a collection of properties which are key-value pairs</a:t>
            </a:r>
            <a:endParaRPr b="1" sz="44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Calibri"/>
              <a:buNone/>
            </a:pPr>
            <a:r>
              <a:t/>
            </a:r>
            <a:endParaRPr b="1" sz="4400">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000000"/>
              </a:solidFill>
              <a:latin typeface="Calibri"/>
              <a:ea typeface="Calibri"/>
              <a:cs typeface="Calibri"/>
              <a:sym typeface="Calibri"/>
            </a:endParaRPr>
          </a:p>
        </p:txBody>
      </p:sp>
      <p:pic>
        <p:nvPicPr>
          <p:cNvPr id="150" name="Shape 150"/>
          <p:cNvPicPr preferRelativeResize="0"/>
          <p:nvPr/>
        </p:nvPicPr>
        <p:blipFill rotWithShape="1">
          <a:blip r:embed="rId3">
            <a:alphaModFix/>
          </a:blip>
          <a:srcRect b="0" l="0" r="0" t="0"/>
          <a:stretch/>
        </p:blipFill>
        <p:spPr>
          <a:xfrm>
            <a:off x="7208280" y="1671480"/>
            <a:ext cx="3654720" cy="38210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2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2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2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Object as Dictionary datastructure</a:t>
            </a:r>
            <a:endParaRPr/>
          </a:p>
        </p:txBody>
      </p:sp>
      <p:sp>
        <p:nvSpPr>
          <p:cNvPr id="156" name="Shape 156"/>
          <p:cNvSpPr/>
          <p:nvPr/>
        </p:nvSpPr>
        <p:spPr>
          <a:xfrm rot="10190">
            <a:off x="78608" y="1099072"/>
            <a:ext cx="11240149"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Treat the object in javascript as a dictionary datastructure or key-value linked list and you will understand most of it. (dictionary in C#, map in java, tuple/key-value pair in python, associative array in php and continues ...)</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Dictionary is a data structure designed to add/remove items which grows and shrinks its size dynamically.</a:t>
            </a:r>
            <a:endParaRPr sz="2800">
              <a:solidFill>
                <a:schemeClr val="dk1"/>
              </a:solidFill>
              <a:latin typeface="Calibri"/>
              <a:ea typeface="Calibri"/>
              <a:cs typeface="Calibri"/>
              <a:sym typeface="Calibri"/>
            </a:endParaRPr>
          </a:p>
          <a:p>
            <a:pPr indent="-406400" lvl="0" marL="457200" marR="0" rtl="0" algn="just">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the end, we can add/remove the properties on demand in object, these makes objects as dynamic in javascript compared to strongly typed languages where objects are static</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Font typeface="Arial"/>
              <a:buNone/>
            </a:pPr>
            <a:r>
              <a:rPr lang="en-US"/>
              <a:t>Object</a:t>
            </a:r>
            <a:endParaRPr/>
          </a:p>
        </p:txBody>
      </p:sp>
      <p:sp>
        <p:nvSpPr>
          <p:cNvPr id="162" name="Shape 162"/>
          <p:cNvSpPr/>
          <p:nvPr/>
        </p:nvSpPr>
        <p:spPr>
          <a:xfrm rot="10193">
            <a:off x="78677" y="1249453"/>
            <a:ext cx="10744805" cy="4692027"/>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457200" lvl="0" marL="457200" marR="0" rtl="0" algn="just">
              <a:lnSpc>
                <a:spcPct val="100000"/>
              </a:lnSpc>
              <a:spcBef>
                <a:spcPts val="0"/>
              </a:spcBef>
              <a:spcAft>
                <a:spcPts val="0"/>
              </a:spcAft>
              <a:buClr>
                <a:srgbClr val="000000"/>
              </a:buClr>
              <a:buSzPts val="1260"/>
              <a:buFont typeface="Calibri"/>
              <a:buChar char="•"/>
            </a:pPr>
            <a:r>
              <a:rPr lang="en-US" sz="2800">
                <a:latin typeface="Calibri"/>
                <a:ea typeface="Calibri"/>
                <a:cs typeface="Calibri"/>
                <a:sym typeface="Calibri"/>
              </a:rPr>
              <a:t>Object is collection of properties where property is just a key-value pair.</a:t>
            </a:r>
            <a:endParaRPr sz="2800">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1260"/>
              <a:buFont typeface="Calibri"/>
              <a:buChar char="•"/>
            </a:pPr>
            <a:r>
              <a:rPr lang="en-US" sz="2800">
                <a:solidFill>
                  <a:schemeClr val="dk1"/>
                </a:solidFill>
                <a:latin typeface="Calibri"/>
                <a:ea typeface="Calibri"/>
                <a:cs typeface="Calibri"/>
                <a:sym typeface="Calibri"/>
              </a:rPr>
              <a:t>Key must be a string and value must be a valid javascript type.</a:t>
            </a:r>
            <a:endParaRPr sz="2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2800">
                <a:solidFill>
                  <a:schemeClr val="dk1"/>
                </a:solidFill>
                <a:latin typeface="Calibri"/>
                <a:ea typeface="Calibri"/>
                <a:cs typeface="Calibri"/>
                <a:sym typeface="Calibri"/>
              </a:rPr>
              <a:t>// Sample example</a:t>
            </a:r>
            <a:endParaRPr sz="2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2800">
                <a:solidFill>
                  <a:schemeClr val="dk1"/>
                </a:solidFill>
                <a:latin typeface="Calibri"/>
                <a:ea typeface="Calibri"/>
                <a:cs typeface="Calibri"/>
                <a:sym typeface="Calibri"/>
              </a:rPr>
              <a:t>var cat = {</a:t>
            </a:r>
            <a:endParaRPr sz="2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2800">
                <a:solidFill>
                  <a:schemeClr val="dk1"/>
                </a:solidFill>
                <a:latin typeface="Calibri"/>
                <a:ea typeface="Calibri"/>
                <a:cs typeface="Calibri"/>
                <a:sym typeface="Calibri"/>
              </a:rPr>
              <a:t>       isWhite: true,</a:t>
            </a:r>
            <a:endParaRPr sz="2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2800">
                <a:solidFill>
                  <a:schemeClr val="dk1"/>
                </a:solidFill>
                <a:latin typeface="Calibri"/>
                <a:ea typeface="Calibri"/>
                <a:cs typeface="Calibri"/>
                <a:sym typeface="Calibri"/>
              </a:rPr>
              <a:t>       legs: 4,</a:t>
            </a:r>
            <a:endParaRPr sz="2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2800">
                <a:solidFill>
                  <a:schemeClr val="dk1"/>
                </a:solidFill>
                <a:latin typeface="Calibri"/>
                <a:ea typeface="Calibri"/>
                <a:cs typeface="Calibri"/>
                <a:sym typeface="Calibri"/>
              </a:rPr>
              <a:t>       makeNoise: function(){ return “Meow”;}</a:t>
            </a:r>
            <a:endParaRPr sz="2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2800">
                <a:solidFill>
                  <a:schemeClr val="dk1"/>
                </a:solidFill>
                <a:latin typeface="Calibri"/>
                <a:ea typeface="Calibri"/>
                <a:cs typeface="Calibri"/>
                <a:sym typeface="Calibri"/>
              </a:rPr>
              <a:t>SideNote: JSON is born from these syntax, however function types not valid values in JSON specification.</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sz="2800"/>
          </a:p>
          <a:p>
            <a:pPr indent="-279400" lvl="0" marL="457200" marR="0" rtl="0" algn="l">
              <a:lnSpc>
                <a:spcPct val="100000"/>
              </a:lnSpc>
              <a:spcBef>
                <a:spcPts val="0"/>
              </a:spcBef>
              <a:spcAft>
                <a:spcPts val="0"/>
              </a:spcAft>
              <a:buClr>
                <a:schemeClr val="dk1"/>
              </a:buClr>
              <a:buSzPts val="2800"/>
              <a:buFont typeface="Arial"/>
              <a:buNone/>
            </a:pPr>
            <a:r>
              <a:t/>
            </a:r>
            <a:endParaRPr sz="2800"/>
          </a:p>
          <a:p>
            <a:pPr indent="-279400" lvl="0" marL="457200" marR="0" rtl="0" algn="l">
              <a:lnSpc>
                <a:spcPct val="100000"/>
              </a:lnSpc>
              <a:spcBef>
                <a:spcPts val="0"/>
              </a:spcBef>
              <a:spcAft>
                <a:spcPts val="0"/>
              </a:spcAft>
              <a:buClr>
                <a:schemeClr val="dk1"/>
              </a:buClr>
              <a:buSzPts val="2800"/>
              <a:buFont typeface="Arial"/>
              <a:buNone/>
            </a:pPr>
            <a:r>
              <a:t/>
            </a:r>
            <a:endParaRPr sz="2800"/>
          </a:p>
          <a:p>
            <a:pPr indent="-279400" lvl="0" marL="457200" marR="0" rtl="0" algn="l">
              <a:lnSpc>
                <a:spcPct val="100000"/>
              </a:lnSpc>
              <a:spcBef>
                <a:spcPts val="0"/>
              </a:spcBef>
              <a:spcAft>
                <a:spcPts val="0"/>
              </a:spcAft>
              <a:buClr>
                <a:schemeClr val="dk1"/>
              </a:buClr>
              <a:buSzPts val="2800"/>
              <a:buFont typeface="Arial"/>
              <a:buNone/>
            </a:pPr>
            <a:r>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508000" y="152400"/>
            <a:ext cx="10972800" cy="73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Add and Delete properties</a:t>
            </a:r>
            <a:endParaRPr/>
          </a:p>
        </p:txBody>
      </p:sp>
      <p:sp>
        <p:nvSpPr>
          <p:cNvPr id="168" name="Shape 168"/>
          <p:cNvSpPr/>
          <p:nvPr/>
        </p:nvSpPr>
        <p:spPr>
          <a:xfrm rot="10193">
            <a:off x="78611" y="1098343"/>
            <a:ext cx="10744805" cy="5526438"/>
          </a:xfrm>
          <a:custGeom>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var obj =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obj.a = ‘abc’;</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obj.c = undefined;</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console.log(obj.a);</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console.log(obj.c);</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console.log(obj.d);</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en-US" sz="2800">
                <a:solidFill>
                  <a:schemeClr val="dk1"/>
                </a:solidFill>
                <a:latin typeface="Calibri"/>
                <a:ea typeface="Calibri"/>
                <a:cs typeface="Calibri"/>
                <a:sym typeface="Calibri"/>
              </a:rPr>
              <a:t>If property exists, it overrides the value else it creates	the property.</a:t>
            </a:r>
            <a:endParaRPr sz="2800">
              <a:solidFill>
                <a:schemeClr val="dk1"/>
              </a:solidFill>
              <a:latin typeface="Calibri"/>
              <a:ea typeface="Calibri"/>
              <a:cs typeface="Calibri"/>
              <a:sym typeface="Calibri"/>
            </a:endParaRPr>
          </a:p>
          <a:p>
            <a:pPr indent="457200" lvl="0" marL="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a:p>
            <a:pPr indent="-279400" lvl="0" marL="45720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