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layfair Display"/>
      <p:regular r:id="rId30"/>
      <p:bold r:id="rId31"/>
      <p:italic r:id="rId32"/>
      <p:boldItalic r:id="rId33"/>
    </p:embeddedFont>
    <p:embeddedFont>
      <p:font typeface="Roboto Condensed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  <p:embeddedFont>
      <p:font typeface="Bree Serif"/>
      <p:regular r:id="rId42"/>
    </p:embeddedFont>
    <p:embeddedFont>
      <p:font typeface="Alegrey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4.xml"/><Relationship Id="rId42" Type="http://schemas.openxmlformats.org/officeDocument/2006/relationships/font" Target="fonts/BreeSerif-regular.fnt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6.xml"/><Relationship Id="rId44" Type="http://schemas.openxmlformats.org/officeDocument/2006/relationships/font" Target="fonts/Alegreya-bold.fntdata"/><Relationship Id="rId21" Type="http://schemas.openxmlformats.org/officeDocument/2006/relationships/slide" Target="slides/slide15.xml"/><Relationship Id="rId43" Type="http://schemas.openxmlformats.org/officeDocument/2006/relationships/font" Target="fonts/Alegreya-regular.fntdata"/><Relationship Id="rId24" Type="http://schemas.openxmlformats.org/officeDocument/2006/relationships/slide" Target="slides/slide18.xml"/><Relationship Id="rId46" Type="http://schemas.openxmlformats.org/officeDocument/2006/relationships/font" Target="fonts/Alegreya-boldItalic.fntdata"/><Relationship Id="rId23" Type="http://schemas.openxmlformats.org/officeDocument/2006/relationships/slide" Target="slides/slide17.xml"/><Relationship Id="rId45" Type="http://schemas.openxmlformats.org/officeDocument/2006/relationships/font" Target="fonts/Alegrey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bold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regular.fntdata"/><Relationship Id="rId15" Type="http://schemas.openxmlformats.org/officeDocument/2006/relationships/slide" Target="slides/slide9.xml"/><Relationship Id="rId37" Type="http://schemas.openxmlformats.org/officeDocument/2006/relationships/font" Target="fonts/RobotoCondensed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italic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var Dal = (function () {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function Dal() {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Dal.prototype.Add = function () {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    alert("Dal add called");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};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    return Dal;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}());</a:t>
            </a:r>
            <a:b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exports.Dal = Dal;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" lvl="0" marL="0" rtl="0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7_Title Slid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823" cy="348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20" cy="58959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34315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5886450" y="1931669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7018020" y="278892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27482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x="1904" y="3049172"/>
            <a:ext cx="9137479" cy="2094300"/>
            <a:chOff x="2539" y="4065562"/>
            <a:chExt cx="12183305" cy="2792400"/>
          </a:xfrm>
        </p:grpSpPr>
        <p:pic>
          <p:nvPicPr>
            <p:cNvPr id="64" name="Shape 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0" y="4069080"/>
              <a:ext cx="2660844" cy="278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39" y="4069080"/>
              <a:ext cx="2608217" cy="2779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66"/>
            <p:cNvSpPr/>
            <p:nvPr/>
          </p:nvSpPr>
          <p:spPr>
            <a:xfrm>
              <a:off x="2616780" y="4065562"/>
              <a:ext cx="6908100" cy="2792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-1905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7" name="Shape 67"/>
          <p:cNvSpPr txBox="1"/>
          <p:nvPr>
            <p:ph type="title"/>
          </p:nvPr>
        </p:nvSpPr>
        <p:spPr>
          <a:xfrm>
            <a:off x="1960680" y="3651994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-16999" l="0" r="0" t="-16989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876300"/>
            <a:ext cx="9144000" cy="37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907542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823" cy="348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20" cy="58959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</a:p>
        </p:txBody>
      </p:sp>
      <p:sp>
        <p:nvSpPr>
          <p:cNvPr id="79" name="Shape 79"/>
          <p:cNvSpPr/>
          <p:nvPr/>
        </p:nvSpPr>
        <p:spPr>
          <a:xfrm>
            <a:off x="-22859" y="3049172"/>
            <a:ext cx="9166800" cy="209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2043330" y="656972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-22859" y="3059762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9029700" y="3051810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07905" y="3843803"/>
            <a:ext cx="17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280 Shuman Blvd, Suite 175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Naperville, IL 60563</a:t>
            </a:r>
          </a:p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+1.781.270.2349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530152" y="3843803"/>
            <a:ext cx="20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Waverock Building,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Gachibowli, Hyderabad – 500008</a:t>
            </a:r>
          </a:p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+91.40.6767-0404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915150" y="3846551"/>
            <a:ext cx="20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- 1, Plot #6, Sy.No.1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IDA, Uppal, Hyderabad – 500039</a:t>
            </a:r>
          </a:p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+91.40.3057.8311 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bg>
      <p:bgPr>
        <a:blipFill rotWithShape="1">
          <a:blip r:embed="rId2">
            <a:alphaModFix/>
          </a:blip>
          <a:stretch>
            <a:fillRect b="-16999" l="0" r="0" t="-16989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50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5080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86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20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▪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156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190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247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293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-16989" l="0" r="0" t="-16999"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Quattrocento Sans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0" y="876300"/>
            <a:ext cx="9144000" cy="37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9075420" y="857250"/>
            <a:ext cx="68700" cy="3714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7_Title Slide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900" cy="348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09" cy="58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34315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5886450" y="1931669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018020" y="278892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274820" y="1085850"/>
            <a:ext cx="68700" cy="68700"/>
          </a:xfrm>
          <a:prstGeom prst="ellipse">
            <a:avLst/>
          </a:prstGeom>
          <a:solidFill>
            <a:srgbClr val="FF0000"/>
          </a:solidFill>
          <a:ln cap="flat" cmpd="dbl" w="539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1904" y="3049172"/>
            <a:ext cx="9137406" cy="2094300"/>
            <a:chOff x="2539" y="4065562"/>
            <a:chExt cx="12183209" cy="2792400"/>
          </a:xfrm>
        </p:grpSpPr>
        <p:pic>
          <p:nvPicPr>
            <p:cNvPr id="111" name="Shape 1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0" y="4069080"/>
              <a:ext cx="2660748" cy="2787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39" y="4069080"/>
              <a:ext cx="2608318" cy="2779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113"/>
            <p:cNvSpPr/>
            <p:nvPr/>
          </p:nvSpPr>
          <p:spPr>
            <a:xfrm>
              <a:off x="2616780" y="4065562"/>
              <a:ext cx="6908100" cy="2792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-1905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4" name="Shape 114"/>
          <p:cNvSpPr txBox="1"/>
          <p:nvPr>
            <p:ph type="title"/>
          </p:nvPr>
        </p:nvSpPr>
        <p:spPr>
          <a:xfrm>
            <a:off x="1960680" y="3651994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588" y="64292"/>
            <a:ext cx="7128900" cy="348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59" y="114300"/>
            <a:ext cx="1604909" cy="58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-28965" y="10737"/>
            <a:ext cx="34200" cy="30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</a:t>
            </a:r>
          </a:p>
        </p:txBody>
      </p:sp>
      <p:sp>
        <p:nvSpPr>
          <p:cNvPr id="120" name="Shape 120"/>
          <p:cNvSpPr/>
          <p:nvPr/>
        </p:nvSpPr>
        <p:spPr>
          <a:xfrm>
            <a:off x="-22859" y="3049172"/>
            <a:ext cx="9166800" cy="209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043330" y="656972"/>
            <a:ext cx="50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100"/>
              <a:buFont typeface="Calibri"/>
              <a:buNone/>
              <a:defRPr b="0" i="0" sz="33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/>
          <p:nvPr/>
        </p:nvSpPr>
        <p:spPr>
          <a:xfrm>
            <a:off x="-22859" y="3059762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029700" y="3051810"/>
            <a:ext cx="114300" cy="2091600"/>
          </a:xfrm>
          <a:prstGeom prst="rect">
            <a:avLst/>
          </a:prstGeom>
          <a:solidFill>
            <a:srgbClr val="E46C0A"/>
          </a:solidFill>
          <a:ln cap="flat" cmpd="sng" w="25400">
            <a:solidFill>
              <a:srgbClr val="E46C0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07905" y="3843803"/>
            <a:ext cx="17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280 Shuman Blvd, Suite 175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Naperville, IL 60563</a:t>
            </a:r>
          </a:p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+1.781.270.2349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530152" y="3843803"/>
            <a:ext cx="20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Waverock Building,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Gachibowli, Hyderabad – 500008</a:t>
            </a:r>
          </a:p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+91.40.6767-0404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15150" y="3846551"/>
            <a:ext cx="20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- 1, Plot #6, Sy.No.1</a:t>
            </a:r>
            <a:b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IDA, Uppal, Hyderabad – 500039</a:t>
            </a:r>
          </a:p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attrocento Sans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+91.40.3057.8311 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bg>
      <p:bgPr>
        <a:blipFill rotWithShape="1">
          <a:blip r:embed="rId2">
            <a:alphaModFix/>
          </a:blip>
          <a:stretch>
            <a:fillRect b="-16989" l="0" r="0" t="-16999"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50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5080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86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20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▪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156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88900" lvl="5" marL="190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88900" lvl="6" marL="2247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88900" lvl="8" marL="293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-16999" l="0" r="0" t="-16989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101600" lvl="0" marL="30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35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219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562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1905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247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2590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2933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21613" r="20626" t="34322"/>
          <a:stretch/>
        </p:blipFill>
        <p:spPr>
          <a:xfrm>
            <a:off x="7829550" y="4731545"/>
            <a:ext cx="1153824" cy="33100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-16989" l="0" r="0" t="-16999"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101600" lvl="0" marL="30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8900" lvl="1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35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88900" lvl="3" marL="1219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1562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88900" lvl="5" marL="1905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88900" lvl="6" marL="2247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88900" lvl="7" marL="2590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88900" lvl="8" marL="2933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21612" r="20630" t="34322"/>
          <a:stretch/>
        </p:blipFill>
        <p:spPr>
          <a:xfrm>
            <a:off x="7829550" y="4731545"/>
            <a:ext cx="1153690" cy="33104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2" type="sldNum"/>
          </p:nvPr>
        </p:nvSpPr>
        <p:spPr>
          <a:xfrm>
            <a:off x="3543299" y="47602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960680" y="3244755"/>
            <a:ext cx="50574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90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Calibri"/>
              <a:buNone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JS Design Patterns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94" y="0"/>
            <a:ext cx="2600906" cy="260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to learn?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383306" y="1032263"/>
            <a:ext cx="82296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50800" lvl="0" marL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Each pattern consists of many properties, though, we will emphasize the following key points:</a:t>
            </a:r>
          </a:p>
          <a:p>
            <a:pPr indent="-292100" lvl="0" marL="55880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444444"/>
              </a:buClr>
              <a:buSzPts val="1800"/>
              <a:buAutoNum type="arabicPeriod"/>
            </a:pPr>
            <a:r>
              <a:rPr lang="en" sz="1800">
                <a:solidFill>
                  <a:srgbClr val="363636"/>
                </a:solidFill>
                <a:highlight>
                  <a:srgbClr val="FFFFFF"/>
                </a:highlight>
              </a:rPr>
              <a:t>Context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: Where/under what circumstances is the pattern used?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AutoNum type="arabicPeriod"/>
            </a:pPr>
            <a:r>
              <a:rPr lang="en" sz="1800">
                <a:solidFill>
                  <a:srgbClr val="363636"/>
                </a:solidFill>
                <a:highlight>
                  <a:srgbClr val="FFFFFF"/>
                </a:highlight>
              </a:rPr>
              <a:t>Problem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: What are we trying to solve?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AutoNum type="arabicPeriod"/>
            </a:pPr>
            <a:r>
              <a:rPr lang="en" sz="1800">
                <a:solidFill>
                  <a:srgbClr val="363636"/>
                </a:solidFill>
                <a:highlight>
                  <a:srgbClr val="FFFFFF"/>
                </a:highlight>
              </a:rPr>
              <a:t>Solution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: How does using this pattern solve our proposed problem?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AutoNum type="arabicPeriod"/>
            </a:pPr>
            <a:r>
              <a:rPr lang="en" sz="1800">
                <a:solidFill>
                  <a:srgbClr val="363636"/>
                </a:solidFill>
                <a:highlight>
                  <a:srgbClr val="FFFFFF"/>
                </a:highlight>
              </a:rPr>
              <a:t>Implementation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: What does the implementation look like?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 patterns in JavaScript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/>
        </p:nvSpPr>
        <p:spPr>
          <a:xfrm>
            <a:off x="151538" y="996600"/>
            <a:ext cx="60081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285750" y="1023356"/>
            <a:ext cx="83247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27940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JavaScript web developers frequently interact with design patterns, even unknowingly, when creating applications.</a:t>
            </a:r>
          </a:p>
          <a:p>
            <a:pPr indent="-27940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Although there is a diverse list of design patterns used in certain circumstances.</a:t>
            </a:r>
          </a:p>
          <a:p>
            <a:pPr indent="-27940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Common issues where design patterns are used in JavaScript</a:t>
            </a:r>
          </a:p>
          <a:p>
            <a:pPr indent="-279400" lvl="1" marL="685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○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Data Types in JavaScript</a:t>
            </a:r>
          </a:p>
          <a:p>
            <a:pPr indent="-279400" lvl="1" marL="685800" rtl="0">
              <a:lnSpc>
                <a:spcPct val="150000"/>
              </a:lnSpc>
              <a:spcBef>
                <a:spcPts val="0"/>
              </a:spcBef>
              <a:buClr>
                <a:srgbClr val="444444"/>
              </a:buClr>
              <a:buSzPts val="1800"/>
              <a:buChar char="○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Dealing with Privacy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75" y="2716950"/>
            <a:ext cx="3035138" cy="186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Patterns in Quest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3" name="Shape 233"/>
          <p:cNvSpPr txBox="1"/>
          <p:nvPr/>
        </p:nvSpPr>
        <p:spPr>
          <a:xfrm>
            <a:off x="104963" y="909731"/>
            <a:ext cx="8957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None/>
            </a:pPr>
            <a:r>
              <a:rPr b="1" lang="en" sz="1800">
                <a:solidFill>
                  <a:srgbClr val="444444"/>
                </a:solidFill>
              </a:rPr>
              <a:t>Modern Modular JavaScript Design Patterns</a:t>
            </a:r>
          </a:p>
        </p:txBody>
      </p:sp>
      <p:sp>
        <p:nvSpPr>
          <p:cNvPr id="234" name="Shape 234"/>
          <p:cNvSpPr/>
          <p:nvPr/>
        </p:nvSpPr>
        <p:spPr>
          <a:xfrm>
            <a:off x="303263" y="2216025"/>
            <a:ext cx="2367600" cy="8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3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AMD</a:t>
            </a:r>
          </a:p>
        </p:txBody>
      </p:sp>
      <p:sp>
        <p:nvSpPr>
          <p:cNvPr id="235" name="Shape 235"/>
          <p:cNvSpPr/>
          <p:nvPr/>
        </p:nvSpPr>
        <p:spPr>
          <a:xfrm>
            <a:off x="2843513" y="2216025"/>
            <a:ext cx="2367600" cy="8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3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CommonJs</a:t>
            </a:r>
          </a:p>
        </p:txBody>
      </p:sp>
      <p:sp>
        <p:nvSpPr>
          <p:cNvPr id="236" name="Shape 236"/>
          <p:cNvSpPr/>
          <p:nvPr/>
        </p:nvSpPr>
        <p:spPr>
          <a:xfrm>
            <a:off x="5383763" y="2216025"/>
            <a:ext cx="3363900" cy="89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3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ECMAScript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ES6, ES7/ES2016,ES 2017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0" y="874350"/>
            <a:ext cx="897540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50" y="2834600"/>
            <a:ext cx="4546325" cy="1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AMD-Asynchronous Module Definition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 txBox="1"/>
          <p:nvPr/>
        </p:nvSpPr>
        <p:spPr>
          <a:xfrm>
            <a:off x="310275" y="1022344"/>
            <a:ext cx="83004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 Implementations of AMD provide the following benefits: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Website performance improvements. 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AMD implementations load smaller JavaScript files, and then only when they are needed.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Fewer page errors. </a:t>
            </a:r>
          </a:p>
          <a:p>
            <a:pPr indent="-279400" lvl="0" marL="342900" rtl="0">
              <a:spcBef>
                <a:spcPts val="0"/>
              </a:spcBef>
              <a:buSzPts val="1800"/>
              <a:buChar char="●"/>
            </a:pPr>
            <a:r>
              <a:rPr lang="en" sz="1800"/>
              <a:t>AMD implementations allow developers to define dependencies that must load before a module is executed.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981" y="2776613"/>
            <a:ext cx="4499061" cy="17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4" y="878475"/>
            <a:ext cx="8958725" cy="36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75" y="3229700"/>
            <a:ext cx="3957425" cy="13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CommonJS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5" name="Shape 265"/>
          <p:cNvSpPr txBox="1"/>
          <p:nvPr/>
        </p:nvSpPr>
        <p:spPr>
          <a:xfrm>
            <a:off x="322219" y="1022344"/>
            <a:ext cx="84720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CommonJS group defined a module format to solve JavaScript scope issues by making sure each module is executed in its own namespace.</a:t>
            </a:r>
          </a:p>
          <a:p>
            <a:pPr indent="-279400" lvl="0" marL="342900" rtl="0">
              <a:spcBef>
                <a:spcPts val="0"/>
              </a:spcBef>
              <a:buSzPts val="1800"/>
              <a:buChar char="●"/>
            </a:pPr>
            <a:r>
              <a:rPr lang="en" sz="1400"/>
              <a:t>To achieve this CommonJS gives you two tools:</a:t>
            </a:r>
            <a:br>
              <a:rPr lang="en" sz="1400"/>
            </a:br>
            <a:br>
              <a:rPr lang="en" sz="1400"/>
            </a:br>
            <a:r>
              <a:rPr lang="en" sz="1400"/>
              <a:t>The </a:t>
            </a:r>
            <a:r>
              <a:rPr b="1" lang="en" sz="1400"/>
              <a:t>require()</a:t>
            </a:r>
            <a:r>
              <a:rPr lang="en" sz="1400"/>
              <a:t> function, which allows to </a:t>
            </a:r>
            <a:r>
              <a:rPr b="1" lang="en" sz="1400"/>
              <a:t>import </a:t>
            </a:r>
            <a:r>
              <a:rPr lang="en" sz="1400"/>
              <a:t>a given module into the current scope.</a:t>
            </a:r>
            <a:br>
              <a:rPr lang="en" sz="1400"/>
            </a:br>
            <a:r>
              <a:rPr lang="en" sz="1400"/>
              <a:t>The </a:t>
            </a:r>
            <a:r>
              <a:rPr b="1" lang="en" sz="1400"/>
              <a:t>module object</a:t>
            </a:r>
            <a:r>
              <a:rPr lang="en" sz="1400"/>
              <a:t>, which allows you to </a:t>
            </a:r>
            <a:r>
              <a:rPr b="1" lang="en" sz="1400"/>
              <a:t>export </a:t>
            </a:r>
            <a:r>
              <a:rPr lang="en" sz="1400"/>
              <a:t>something from the current scope.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113" y="2983219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285750" y="162038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-50800" lvl="0" marL="0" rtl="0">
              <a:spcBef>
                <a:spcPts val="0"/>
              </a:spcBef>
              <a:buClr>
                <a:srgbClr val="000000"/>
              </a:buClr>
              <a:buSzPts val="800"/>
              <a:buFont typeface="Arial"/>
              <a:buNone/>
            </a:pPr>
            <a:r>
              <a:rPr lang="en"/>
              <a:t>ES Harmony, the the successor to ECMAScript 5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4" name="Shape 274"/>
          <p:cNvSpPr txBox="1"/>
          <p:nvPr/>
        </p:nvSpPr>
        <p:spPr>
          <a:xfrm>
            <a:off x="417694" y="1034269"/>
            <a:ext cx="82296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279400" lvl="0" marL="342900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●"/>
            </a:pPr>
            <a:r>
              <a:rPr lang="en" sz="1800">
                <a:solidFill>
                  <a:srgbClr val="010101"/>
                </a:solidFill>
              </a:rPr>
              <a:t>EcmaScript is the standardized scripting language that JavaScript (and some other languages, like ActionScript) implement.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●"/>
            </a:pPr>
            <a:r>
              <a:rPr lang="en" sz="1800">
                <a:solidFill>
                  <a:srgbClr val="010101"/>
                </a:solidFill>
              </a:rPr>
              <a:t>There are quite a few new features in ES6, many still in draft form.</a:t>
            </a:r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○"/>
            </a:pPr>
            <a:r>
              <a:rPr lang="en" sz="1800">
                <a:solidFill>
                  <a:srgbClr val="010101"/>
                </a:solidFill>
              </a:rPr>
              <a:t>Classes</a:t>
            </a:r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○"/>
            </a:pPr>
            <a:r>
              <a:rPr lang="en" sz="1800">
                <a:solidFill>
                  <a:srgbClr val="010101"/>
                </a:solidFill>
              </a:rPr>
              <a:t>Arrow Functions</a:t>
            </a:r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○"/>
            </a:pPr>
            <a:r>
              <a:rPr lang="en" sz="1800">
                <a:solidFill>
                  <a:srgbClr val="010101"/>
                </a:solidFill>
              </a:rPr>
              <a:t>Modules</a:t>
            </a:r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800"/>
              <a:buChar char="○"/>
            </a:pPr>
            <a:r>
              <a:rPr lang="en" sz="1800">
                <a:solidFill>
                  <a:srgbClr val="010101"/>
                </a:solidFill>
              </a:rPr>
              <a:t>Block Scoping</a:t>
            </a:r>
          </a:p>
          <a:p>
            <a:pPr indent="-279400" lvl="1" marL="685800" rtl="0">
              <a:spcBef>
                <a:spcPts val="0"/>
              </a:spcBef>
              <a:buClr>
                <a:srgbClr val="010101"/>
              </a:buClr>
              <a:buSzPts val="1800"/>
              <a:buChar char="○"/>
            </a:pPr>
            <a:r>
              <a:rPr lang="en" sz="1800">
                <a:solidFill>
                  <a:srgbClr val="010101"/>
                </a:solidFill>
              </a:rPr>
              <a:t>Promises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10101"/>
              </a:solidFill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969" y="2297213"/>
            <a:ext cx="4487869" cy="21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5" y="1946400"/>
            <a:ext cx="6242575" cy="26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750" y="2664900"/>
            <a:ext cx="3737226" cy="18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Patterns in Quest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 txBox="1"/>
          <p:nvPr/>
        </p:nvSpPr>
        <p:spPr>
          <a:xfrm>
            <a:off x="380906" y="1094663"/>
            <a:ext cx="82296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50800" lvl="0" marL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The design patterns in quest include the following:</a:t>
            </a:r>
          </a:p>
          <a:p>
            <a:pPr indent="-292100" lvl="0" marL="55880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Constructor</a:t>
            </a:r>
          </a:p>
          <a:p>
            <a:pPr indent="-292100" lvl="0" marL="55880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Module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Prototype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Observer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Singleton</a:t>
            </a:r>
          </a:p>
          <a:p>
            <a:pPr indent="-292100" lvl="0" marL="558800" rtl="0">
              <a:lnSpc>
                <a:spcPct val="150000"/>
              </a:lnSpc>
              <a:spcBef>
                <a:spcPts val="300"/>
              </a:spcBef>
              <a:spcAft>
                <a:spcPts val="230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Mixin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431" y="891075"/>
            <a:ext cx="3011513" cy="31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16644" y="46669"/>
            <a:ext cx="8817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654638" y="3852394"/>
            <a:ext cx="2076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Design Patterns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39950" y="944719"/>
            <a:ext cx="59715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What are Design Patterns?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Why Design Patterns?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What to learn?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Types of Design Patterns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Design patterns in JavaScript</a:t>
            </a:r>
          </a:p>
          <a:p>
            <a:pPr indent="-279400" lvl="0" marL="342900" rtl="0">
              <a:spcBef>
                <a:spcPts val="0"/>
              </a:spcBef>
              <a:buSzPts val="1800"/>
              <a:buFont typeface="Roboto Condensed"/>
              <a:buChar char="❖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Modern Modular JavaScript Design Patterns</a:t>
            </a:r>
            <a:b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</a:br>
          </a:p>
        </p:txBody>
      </p:sp>
      <p:sp>
        <p:nvSpPr>
          <p:cNvPr id="147" name="Shape 147"/>
          <p:cNvSpPr txBox="1"/>
          <p:nvPr/>
        </p:nvSpPr>
        <p:spPr>
          <a:xfrm>
            <a:off x="139950" y="104963"/>
            <a:ext cx="8817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Design Patterns?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/>
        </p:nvSpPr>
        <p:spPr>
          <a:xfrm>
            <a:off x="738794" y="1160988"/>
            <a:ext cx="43041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Bree Serif"/>
                <a:ea typeface="Bree Serif"/>
                <a:cs typeface="Bree Serif"/>
                <a:sym typeface="Bree Serif"/>
              </a:rPr>
              <a:t>Are Design Patterns Classes?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800" y="1816450"/>
            <a:ext cx="19050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Design Patterns?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4" name="Shape 164"/>
          <p:cNvSpPr txBox="1"/>
          <p:nvPr/>
        </p:nvSpPr>
        <p:spPr>
          <a:xfrm>
            <a:off x="437494" y="1036575"/>
            <a:ext cx="43041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Bree Serif"/>
                <a:ea typeface="Bree Serif"/>
                <a:cs typeface="Bree Serif"/>
                <a:sym typeface="Bree Serif"/>
              </a:rPr>
              <a:t>Are Design Patterns Packages?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00" y="1036563"/>
            <a:ext cx="3625050" cy="33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Design Patterns?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 txBox="1"/>
          <p:nvPr/>
        </p:nvSpPr>
        <p:spPr>
          <a:xfrm>
            <a:off x="477469" y="1089875"/>
            <a:ext cx="43041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Bree Serif"/>
                <a:ea typeface="Bree Serif"/>
                <a:cs typeface="Bree Serif"/>
                <a:sym typeface="Bree Serif"/>
              </a:rPr>
              <a:t>Are Design Patterns Libraries?</a:t>
            </a:r>
          </a:p>
        </p:txBody>
      </p:sp>
      <p:sp>
        <p:nvSpPr>
          <p:cNvPr id="174" name="Shape 174"/>
          <p:cNvSpPr/>
          <p:nvPr/>
        </p:nvSpPr>
        <p:spPr>
          <a:xfrm>
            <a:off x="5977519" y="2014253"/>
            <a:ext cx="2057400" cy="1873800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352231" y="2712188"/>
            <a:ext cx="1308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Libraries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Design patterns?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312000" y="1103588"/>
            <a:ext cx="829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279400" lvl="0" marL="342900" rtl="0">
              <a:lnSpc>
                <a:spcPct val="200000"/>
              </a:lnSpc>
              <a:spcBef>
                <a:spcPts val="0"/>
              </a:spcBef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They are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NOT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classes, packages or libraries that you can plug into your application and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WAIT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for the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MAGIC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to happen. </a:t>
            </a:r>
          </a:p>
          <a:p>
            <a:pPr indent="-279400" lvl="0" marL="342900" rtl="0">
              <a:lnSpc>
                <a:spcPct val="200000"/>
              </a:lnSpc>
              <a:spcBef>
                <a:spcPts val="0"/>
              </a:spcBef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Design patterns are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SOLUTIONS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to recurring problems, guidelines on how to tackle certain problems.</a:t>
            </a:r>
          </a:p>
          <a:p>
            <a:pPr indent="-279400" lvl="0" marL="342900" rtl="0">
              <a:lnSpc>
                <a:spcPct val="200000"/>
              </a:lnSpc>
              <a:spcBef>
                <a:spcPts val="0"/>
              </a:spcBef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It is a </a:t>
            </a: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description or template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for how to solve a problem that can be used in many different situations.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1515600" y="1509575"/>
            <a:ext cx="55371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300">
                <a:latin typeface="Bree Serif"/>
                <a:ea typeface="Bree Serif"/>
                <a:cs typeface="Bree Serif"/>
                <a:sym typeface="Bree Serif"/>
              </a:rPr>
              <a:t>What all are the problems you may face while writing code?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Why design Patterns?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285750" y="960956"/>
            <a:ext cx="83250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Every developer strives to write code with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 Maintainable code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 Structured code</a:t>
            </a:r>
          </a:p>
          <a:p>
            <a:pPr indent="-279400" lvl="0" marL="3429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 Readable code</a:t>
            </a:r>
          </a:p>
          <a:p>
            <a:pPr indent="-279400" lvl="0" marL="342900" rtl="0">
              <a:spcBef>
                <a:spcPts val="0"/>
              </a:spcBef>
              <a:buClr>
                <a:srgbClr val="444444"/>
              </a:buClr>
              <a:buSzPts val="18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 Reusable code.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Design patterns prove crucial to solve these challenges, providing an organized structure for common issues in a particular circumstance.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50800" lvl="0" marL="0" rtl="0">
              <a:spcBef>
                <a:spcPts val="0"/>
              </a:spcBef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Code structuring becomes more important as applications become larger.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428" y="960947"/>
            <a:ext cx="2264569" cy="190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81000" y="114300"/>
            <a:ext cx="8229600" cy="548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Types  of design patterns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285749" y="480417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lt1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285750" y="996600"/>
            <a:ext cx="83247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In software development, design patterns are generally grouped into a few categories.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400" lvl="0" marL="342900" rtl="0">
              <a:lnSpc>
                <a:spcPct val="200000"/>
              </a:lnSpc>
              <a:spcBef>
                <a:spcPts val="0"/>
              </a:spcBef>
              <a:buClr>
                <a:srgbClr val="3A3A3A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Creational</a:t>
            </a:r>
            <a:r>
              <a:rPr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patterns focus on ways to create objects or classes.</a:t>
            </a:r>
          </a:p>
          <a:p>
            <a:pPr indent="-279400" lvl="0" marL="342900" rtl="0">
              <a:lnSpc>
                <a:spcPct val="200000"/>
              </a:lnSpc>
              <a:spcBef>
                <a:spcPts val="0"/>
              </a:spcBef>
              <a:buClr>
                <a:srgbClr val="3A3A3A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Structural</a:t>
            </a:r>
            <a:r>
              <a:rPr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design patterns focus on ways to manage relationships between objects so that your application is architected in a scalable way. </a:t>
            </a:r>
          </a:p>
          <a:p>
            <a:pPr indent="-279400" lvl="0" marL="342900" rtl="0">
              <a:lnSpc>
                <a:spcPct val="200000"/>
              </a:lnSpc>
              <a:spcBef>
                <a:spcPts val="0"/>
              </a:spcBef>
              <a:buClr>
                <a:srgbClr val="3A3A3A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Behavioral</a:t>
            </a:r>
            <a:r>
              <a:rPr lang="en" sz="18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patterns focus on communication between objects.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