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Roboto Condensed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  <p:embeddedFont>
      <p:font typeface="Bree Serif"/>
      <p:regular r:id="rId44"/>
    </p:embeddedFont>
    <p:embeddedFont>
      <p:font typeface="Alegrey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6.xml"/><Relationship Id="rId44" Type="http://schemas.openxmlformats.org/officeDocument/2006/relationships/font" Target="fonts/BreeSerif-regular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8.xml"/><Relationship Id="rId46" Type="http://schemas.openxmlformats.org/officeDocument/2006/relationships/font" Target="fonts/Alegreya-bold.fntdata"/><Relationship Id="rId23" Type="http://schemas.openxmlformats.org/officeDocument/2006/relationships/slide" Target="slides/slide17.xml"/><Relationship Id="rId45" Type="http://schemas.openxmlformats.org/officeDocument/2006/relationships/font" Target="fonts/Alegrey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legreya-boldItalic.fntdata"/><Relationship Id="rId25" Type="http://schemas.openxmlformats.org/officeDocument/2006/relationships/slide" Target="slides/slide19.xml"/><Relationship Id="rId47" Type="http://schemas.openxmlformats.org/officeDocument/2006/relationships/font" Target="fonts/Alegreya-italic.fntdata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bold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regular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100"/>
              <a:buFont typeface="Cambria"/>
              <a:buNone/>
            </a:pP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var Dal = (function () {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function Dal() {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Dal.prototype.Add = function () {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    alert("Dal add called");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};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return Dal;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}());</a:t>
            </a:r>
            <a:b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400" u="none" cap="none" strike="noStrike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exports.Dal = Dal;</a:t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823" cy="348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20" cy="5895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234315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5886450" y="1931669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018020" y="278892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27482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1904" y="3049172"/>
            <a:ext cx="9137479" cy="2094300"/>
            <a:chOff x="2539" y="4065562"/>
            <a:chExt cx="12183305" cy="2792400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0" y="4069080"/>
              <a:ext cx="2660844" cy="27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39" y="4069080"/>
              <a:ext cx="2608217" cy="2779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21"/>
            <p:cNvSpPr/>
            <p:nvPr/>
          </p:nvSpPr>
          <p:spPr>
            <a:xfrm>
              <a:off x="2616780" y="4065562"/>
              <a:ext cx="6908100" cy="2792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1960680" y="3651994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876300"/>
            <a:ext cx="9144000" cy="37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07542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823" cy="348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20" cy="58959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-22859" y="3049172"/>
            <a:ext cx="9166800" cy="209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2043330" y="656972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-22859" y="3059762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9029700" y="3051810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207905" y="3843803"/>
            <a:ext cx="17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280 Shuman Blvd, Suite 175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Naperville, IL 60563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+1.781.270.2349</a:t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3530152" y="3843803"/>
            <a:ext cx="20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Waverock Building,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Gachibowli, Hyderabad – 500008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+91.40.6767-0404</a:t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6915150" y="3846551"/>
            <a:ext cx="20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- 1, Plot #6, Sy.No.1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IDA, Uppal, Hyderabad – 500039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+91.40.3057.8311 </a:t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▪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0" y="876300"/>
            <a:ext cx="9144000" cy="37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07542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900" cy="348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09" cy="58957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34315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886450" y="1931669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018020" y="278892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27482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1904" y="3049172"/>
            <a:ext cx="9137406" cy="2094300"/>
            <a:chOff x="2539" y="4065562"/>
            <a:chExt cx="12183209" cy="2792400"/>
          </a:xfrm>
        </p:grpSpPr>
        <p:pic>
          <p:nvPicPr>
            <p:cNvPr id="66" name="Shape 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0" y="4069080"/>
              <a:ext cx="2660748" cy="2787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39" y="4069080"/>
              <a:ext cx="2608318" cy="2779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>
              <a:off x="2616780" y="4065562"/>
              <a:ext cx="6908100" cy="2792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1960680" y="3651994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900" cy="348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09" cy="58957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-22859" y="3049172"/>
            <a:ext cx="9166800" cy="209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2043330" y="656972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100"/>
              <a:buFont typeface="Calibri"/>
              <a:buNone/>
              <a:defRPr b="0" i="0" sz="33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-22859" y="3059762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9029700" y="3051810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07905" y="3843803"/>
            <a:ext cx="17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280 Shuman Blvd, Suite 175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Naperville, IL 60563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+1.781.270.2349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30152" y="3843803"/>
            <a:ext cx="20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Waverock Building,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Gachibowli, Hyderabad – 500008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+91.40.6767-0404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915150" y="3846551"/>
            <a:ext cx="20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- 1, Plot #6, Sy.No.1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IDA, Uppal, Hyderabad – 500039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+91.40.3057.8311 </a:t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▪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21613" r="20625" t="34322"/>
          <a:stretch/>
        </p:blipFill>
        <p:spPr>
          <a:xfrm>
            <a:off x="7829550" y="4731545"/>
            <a:ext cx="1153824" cy="3310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21612" r="20630" t="34322"/>
          <a:stretch/>
        </p:blipFill>
        <p:spPr>
          <a:xfrm>
            <a:off x="7829550" y="4731545"/>
            <a:ext cx="1153690" cy="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960680" y="3244755"/>
            <a:ext cx="50574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 Design Patterns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094" y="0"/>
            <a:ext cx="2600906" cy="260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design Patterns?</a:t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285750" y="960956"/>
            <a:ext cx="83250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developer strives to write code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Maintainable code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Structured code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Readable code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Reusable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prove crucial to solve these challenges, providing an organized structure for common issues in a particular circumstance.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structuring becomes more important as applications become larger. 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428" y="960947"/>
            <a:ext cx="2264569" cy="190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Types  of design patterns</a:t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285750" y="996600"/>
            <a:ext cx="83247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In software development, design patterns are generally grouped into a few categories.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Creational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patterns focus on ways to create objects or classes.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Structural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design patterns focus on ways to manage relationships between objects so that your application is architected in a scalable way. 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Behavioral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patterns focus on communication between objects.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to learn?</a:t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83306" y="1032263"/>
            <a:ext cx="82296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pattern consists of many properties, though, we will emphasize the following key points: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Where/under what circumstances is the pattern used?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What are we trying to solve?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How does using this pattern solve our proposed problem?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What does the implementation look like?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patterns in JavaScript</a:t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151538" y="996600"/>
            <a:ext cx="60081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85750" y="1023356"/>
            <a:ext cx="83247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web developers frequently interact with design patterns, even unknowingly, when creating applications.</a:t>
            </a:r>
            <a:endParaRPr/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Although there is a diverse list of design patterns used in certain circumstances.</a:t>
            </a:r>
            <a:endParaRPr/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Common issues where design patterns are used in JavaScript</a:t>
            </a:r>
            <a:endParaRPr/>
          </a:p>
          <a:p>
            <a:pPr indent="-2794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Types in JavaScript</a:t>
            </a:r>
            <a:endParaRPr/>
          </a:p>
          <a:p>
            <a:pPr indent="-2794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Dealing with Privacy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775" y="2716950"/>
            <a:ext cx="3035138" cy="186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Patterns in Quest</a:t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04963" y="909731"/>
            <a:ext cx="8957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Modern Modular JavaScript Design Patterns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03263" y="2216025"/>
            <a:ext cx="23676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300"/>
              <a:buFont typeface="Georgia"/>
              <a:buNone/>
            </a:pPr>
            <a:r>
              <a:rPr b="1" i="0" lang="en" sz="2300" u="none" cap="none" strike="noStrike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AMD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43513" y="2216025"/>
            <a:ext cx="23676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300"/>
              <a:buFont typeface="Georgia"/>
              <a:buNone/>
            </a:pPr>
            <a:r>
              <a:rPr b="1" i="0" lang="en" sz="2300" u="none" cap="none" strike="noStrike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CommonJs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383763" y="2216025"/>
            <a:ext cx="33639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300"/>
              <a:buFont typeface="Georgia"/>
              <a:buNone/>
            </a:pPr>
            <a:r>
              <a:rPr b="1" i="0" lang="en" sz="2300" u="none" cap="none" strike="noStrike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ECMAScript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ES6, ES7/ES2016,ES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00" y="874350"/>
            <a:ext cx="89754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950" y="2834600"/>
            <a:ext cx="4546325" cy="1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AMD-Asynchronous Module Definition</a:t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10275" y="1022344"/>
            <a:ext cx="83004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Implementations of AMD provide the following benefits: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performance improvements.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AMD implementations load smaller JavaScript files, and then only when they are needed.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Fewer page errors.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AMD implementations allow developers to define dependencies that must load before a module is executed.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981" y="2776613"/>
            <a:ext cx="4499061" cy="17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74" y="878475"/>
            <a:ext cx="8958725" cy="36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6475" y="3229700"/>
            <a:ext cx="3957425" cy="13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CommonJS</a:t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322219" y="1022344"/>
            <a:ext cx="84720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CommonJS group defined a module format to solve JavaScript scope issues by making sure each module is executed in its own namespace.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achieve this CommonJS gives you two tools: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function, which allows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given module into the current scope.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object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allows you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from the current scope.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113" y="2983219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85750" y="162038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Harmony, the the successor to ECMAScript 5</a:t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417694" y="1034269"/>
            <a:ext cx="82296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EcmaScript is the standardized scripting language that JavaScript (and some other languages, like ActionScript) implement.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There are quite a few new features in ES6, many still in draft form.</a:t>
            </a:r>
            <a:endParaRPr/>
          </a:p>
          <a:p>
            <a:pPr indent="-279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  <a:p>
            <a:pPr indent="-279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Arrow Functions</a:t>
            </a:r>
            <a:endParaRPr/>
          </a:p>
          <a:p>
            <a:pPr indent="-279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  <a:p>
            <a:pPr indent="-279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Block Scoping</a:t>
            </a:r>
            <a:endParaRPr/>
          </a:p>
          <a:p>
            <a:pPr indent="-279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Promises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4969" y="2297213"/>
            <a:ext cx="4487869" cy="21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IIFE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12600" y="1079850"/>
            <a:ext cx="84753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IIFE - Immediately Invoked Function Expressions or Self-executing Anonymous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design pattern consisting of two parts:-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first part is the anonymous function with lexical scope enclosed within “()” (Grouping Operator). This prevents accessing variables within IIFE idiom as well as polluting the global scope.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second part is creating the immediately executing function expression(), through which JS engine will directly interpret the function.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5" y="1946400"/>
            <a:ext cx="6242575" cy="2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750" y="2664900"/>
            <a:ext cx="3737226" cy="18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Patterns in Quest</a:t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380906" y="1094663"/>
            <a:ext cx="82296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design patterns in quest include the following: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Prototype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Observer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</a:t>
            </a:r>
            <a:endParaRPr/>
          </a:p>
          <a:p>
            <a:pPr indent="-292100" lvl="0" marL="5588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IIFE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490525"/>
            <a:ext cx="60769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67250" y="1008800"/>
            <a:ext cx="1293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Examples:-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988" y="2952850"/>
            <a:ext cx="61436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431" y="891075"/>
            <a:ext cx="3011513" cy="3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16644" y="46669"/>
            <a:ext cx="8817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654638" y="3852394"/>
            <a:ext cx="2076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Design Patterns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39950" y="944719"/>
            <a:ext cx="59715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Design Patterns?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Design Patterns?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to learn?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 of Design Patterns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patterns in JavaScript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Modern Modular JavaScript Design Patterns</a:t>
            </a:r>
            <a:b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39950" y="104963"/>
            <a:ext cx="881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are Design Patterns?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38794" y="1160988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ree Serif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Are Design Patterns Classes?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800" y="1816450"/>
            <a:ext cx="19050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are Design Patterns?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37494" y="1036575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ree Serif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Are Design Patterns Packages?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300" y="1036563"/>
            <a:ext cx="3625050" cy="33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are Design Patterns?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77469" y="1089875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ree Serif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Are Design Patterns Libraries?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977519" y="2014253"/>
            <a:ext cx="2057400" cy="1873800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352231" y="2712188"/>
            <a:ext cx="1308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Libraries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are Design patterns?</a:t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12000" y="1103588"/>
            <a:ext cx="829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b="1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classes, packages or libraries that you can plug into your application and </a:t>
            </a:r>
            <a:r>
              <a:rPr b="1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WAIT </a:t>
            </a: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1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MAGIC </a:t>
            </a: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happen. 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are </a:t>
            </a:r>
            <a:r>
              <a:rPr b="1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recurring problems, guidelines on how to tackle certain problems.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b="1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 or template</a:t>
            </a:r>
            <a:r>
              <a:rPr b="0" i="0" lang="en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how to solve a problem that can be used in many different situations.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515600" y="1509575"/>
            <a:ext cx="55371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ree Serif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What all are the problems you may face while writing code?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