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5" r:id="rId7"/>
    <p:sldId id="261" r:id="rId8"/>
    <p:sldId id="266" r:id="rId9"/>
    <p:sldId id="260" r:id="rId10"/>
    <p:sldId id="263" r:id="rId11"/>
    <p:sldId id="262" r:id="rId1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4" d="100"/>
          <a:sy n="124" d="100"/>
        </p:scale>
        <p:origin x="-125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270EB-9DFA-4A95-9B2C-6499083A37D4}" type="datetimeFigureOut">
              <a:rPr lang="zh-CN" altLang="en-US" smtClean="0"/>
              <a:t>2018/7/21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85F77-E0A2-414F-AFA8-26A145286A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1284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270EB-9DFA-4A95-9B2C-6499083A37D4}" type="datetimeFigureOut">
              <a:rPr lang="zh-CN" altLang="en-US" smtClean="0"/>
              <a:t>2018/7/21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85F77-E0A2-414F-AFA8-26A145286A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0081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270EB-9DFA-4A95-9B2C-6499083A37D4}" type="datetimeFigureOut">
              <a:rPr lang="zh-CN" altLang="en-US" smtClean="0"/>
              <a:t>2018/7/21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85F77-E0A2-414F-AFA8-26A145286A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1930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270EB-9DFA-4A95-9B2C-6499083A37D4}" type="datetimeFigureOut">
              <a:rPr lang="zh-CN" altLang="en-US" smtClean="0"/>
              <a:t>2018/7/21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85F77-E0A2-414F-AFA8-26A145286A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4961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270EB-9DFA-4A95-9B2C-6499083A37D4}" type="datetimeFigureOut">
              <a:rPr lang="zh-CN" altLang="en-US" smtClean="0"/>
              <a:t>2018/7/21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85F77-E0A2-414F-AFA8-26A145286A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6113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270EB-9DFA-4A95-9B2C-6499083A37D4}" type="datetimeFigureOut">
              <a:rPr lang="zh-CN" altLang="en-US" smtClean="0"/>
              <a:t>2018/7/21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85F77-E0A2-414F-AFA8-26A145286A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924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270EB-9DFA-4A95-9B2C-6499083A37D4}" type="datetimeFigureOut">
              <a:rPr lang="zh-CN" altLang="en-US" smtClean="0"/>
              <a:t>2018/7/21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85F77-E0A2-414F-AFA8-26A145286A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6193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270EB-9DFA-4A95-9B2C-6499083A37D4}" type="datetimeFigureOut">
              <a:rPr lang="zh-CN" altLang="en-US" smtClean="0"/>
              <a:t>2018/7/21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85F77-E0A2-414F-AFA8-26A145286A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5136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270EB-9DFA-4A95-9B2C-6499083A37D4}" type="datetimeFigureOut">
              <a:rPr lang="zh-CN" altLang="en-US" smtClean="0"/>
              <a:t>2018/7/21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85F77-E0A2-414F-AFA8-26A145286A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80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270EB-9DFA-4A95-9B2C-6499083A37D4}" type="datetimeFigureOut">
              <a:rPr lang="zh-CN" altLang="en-US" smtClean="0"/>
              <a:t>2018/7/21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85F77-E0A2-414F-AFA8-26A145286A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1392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270EB-9DFA-4A95-9B2C-6499083A37D4}" type="datetimeFigureOut">
              <a:rPr lang="zh-CN" altLang="en-US" smtClean="0"/>
              <a:t>2018/7/21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85F77-E0A2-414F-AFA8-26A145286A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5802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F270EB-9DFA-4A95-9B2C-6499083A37D4}" type="datetimeFigureOut">
              <a:rPr lang="zh-CN" altLang="en-US" smtClean="0"/>
              <a:t>2018/7/21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F85F77-E0A2-414F-AFA8-26A145286A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5613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rsHRF</a:t>
            </a:r>
            <a:r>
              <a:rPr lang="en-US" altLang="zh-CN" dirty="0" smtClean="0"/>
              <a:t> toolbox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2018.07.20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80691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Note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62500" lnSpcReduction="20000"/>
              </a:bodyPr>
              <a:lstStyle/>
              <a:p>
                <a:r>
                  <a:rPr lang="en-US" altLang="zh-CN" dirty="0" smtClean="0"/>
                  <a:t>Default </a:t>
                </a:r>
                <a:r>
                  <a:rPr lang="en-US" altLang="zh-CN" dirty="0"/>
                  <a:t>parameter: </a:t>
                </a:r>
                <a:r>
                  <a:rPr lang="en-US" altLang="zh-CN" dirty="0" smtClean="0"/>
                  <a:t> </a:t>
                </a:r>
              </a:p>
              <a:p>
                <a:pPr lvl="1"/>
                <a:r>
                  <a:rPr lang="en-US" altLang="zh-CN" dirty="0" err="1" smtClean="0"/>
                  <a:t>rsHRF_global_para.m</a:t>
                </a:r>
                <a:endParaRPr lang="en-US" altLang="zh-CN" dirty="0" smtClean="0"/>
              </a:p>
              <a:p>
                <a:pPr lvl="2"/>
                <a:r>
                  <a:rPr lang="en-US" altLang="zh-CN" dirty="0" smtClean="0"/>
                  <a:t>Brain mask </a:t>
                </a:r>
                <a:r>
                  <a:rPr lang="en-US" altLang="zh-CN" dirty="0"/>
                  <a:t>(default: </a:t>
                </a:r>
                <a:r>
                  <a:rPr lang="en-US" altLang="zh-CN" dirty="0" smtClean="0"/>
                  <a:t>No)</a:t>
                </a:r>
              </a:p>
              <a:p>
                <a:pPr lvl="2"/>
                <a:r>
                  <a:rPr lang="en-US" altLang="zh-CN" dirty="0" err="1" smtClean="0"/>
                  <a:t>denoise</a:t>
                </a:r>
                <a:endParaRPr lang="en-US" altLang="zh-CN" dirty="0" smtClean="0"/>
              </a:p>
              <a:p>
                <a:pPr lvl="3"/>
                <a:r>
                  <a:rPr lang="en-US" altLang="zh-CN" dirty="0"/>
                  <a:t>global </a:t>
                </a:r>
                <a:r>
                  <a:rPr lang="en-US" altLang="zh-CN" dirty="0" smtClean="0"/>
                  <a:t>signal regression ()</a:t>
                </a:r>
                <a:endParaRPr lang="en-US" altLang="zh-CN" dirty="0"/>
              </a:p>
              <a:p>
                <a:pPr lvl="3"/>
                <a:r>
                  <a:rPr lang="en-US" altLang="zh-CN" dirty="0" err="1" smtClean="0"/>
                  <a:t>aCompcor</a:t>
                </a:r>
                <a:r>
                  <a:rPr lang="en-US" altLang="zh-CN" dirty="0" smtClean="0"/>
                  <a:t>(Default)</a:t>
                </a:r>
              </a:p>
              <a:p>
                <a:pPr lvl="2"/>
                <a:r>
                  <a:rPr lang="en-US" altLang="zh-CN" dirty="0" smtClean="0"/>
                  <a:t>Outliers &amp; </a:t>
                </a:r>
                <a:r>
                  <a:rPr lang="en-US" altLang="zh-CN" dirty="0" err="1" smtClean="0"/>
                  <a:t>Inpainted</a:t>
                </a:r>
                <a:r>
                  <a:rPr lang="en-US" altLang="zh-CN" dirty="0" smtClean="0"/>
                  <a:t> </a:t>
                </a:r>
                <a:r>
                  <a:rPr lang="en-US" altLang="zh-CN" dirty="0"/>
                  <a:t>(default: </a:t>
                </a:r>
                <a:r>
                  <a:rPr lang="en-US" altLang="zh-CN" dirty="0" smtClean="0"/>
                  <a:t>yes, only for </a:t>
                </a:r>
                <a:r>
                  <a:rPr lang="en-US" altLang="zh-CN" dirty="0" err="1" smtClean="0"/>
                  <a:t>voxelwise</a:t>
                </a:r>
                <a:r>
                  <a:rPr lang="en-US" altLang="zh-CN" dirty="0" smtClean="0"/>
                  <a:t> </a:t>
                </a:r>
                <a:r>
                  <a:rPr lang="en-US" altLang="zh-CN" dirty="0" smtClean="0"/>
                  <a:t>data)</a:t>
                </a:r>
                <a:endParaRPr lang="en-US" altLang="zh-CN" dirty="0"/>
              </a:p>
              <a:p>
                <a:pPr lvl="2"/>
                <a:r>
                  <a:rPr lang="en-US" altLang="zh-CN" dirty="0"/>
                  <a:t>local </a:t>
                </a:r>
                <a:r>
                  <a:rPr lang="en-US" altLang="zh-CN" dirty="0" smtClean="0"/>
                  <a:t>peak detection </a:t>
                </a:r>
                <a:r>
                  <a:rPr lang="en-US" altLang="zh-CN" dirty="0"/>
                  <a:t>(default: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/>
                        <a:ea typeface="Cambria Math"/>
                      </a:rPr>
                      <m:t>±</m:t>
                    </m:r>
                  </m:oMath>
                </a14:m>
                <a:r>
                  <a:rPr lang="en-US" altLang="zh-CN" dirty="0" smtClean="0"/>
                  <a:t>2 time points)</a:t>
                </a:r>
                <a:endParaRPr lang="en-US" altLang="zh-CN" dirty="0"/>
              </a:p>
              <a:p>
                <a:pPr lvl="2"/>
                <a:r>
                  <a:rPr lang="en-US" altLang="zh-CN" dirty="0"/>
                  <a:t>delete temporary </a:t>
                </a:r>
                <a:r>
                  <a:rPr lang="en-US" altLang="zh-CN" dirty="0" smtClean="0"/>
                  <a:t>files (default: yes</a:t>
                </a:r>
                <a:r>
                  <a:rPr lang="en-US" altLang="zh-CN" dirty="0" smtClean="0"/>
                  <a:t>)</a:t>
                </a:r>
              </a:p>
              <a:p>
                <a:r>
                  <a:rPr lang="en-US" altLang="zh-CN" dirty="0" smtClean="0"/>
                  <a:t>Suggestion</a:t>
                </a:r>
              </a:p>
              <a:p>
                <a:pPr lvl="1"/>
                <a:r>
                  <a:rPr lang="en-US" altLang="zh-CN" dirty="0" smtClean="0"/>
                  <a:t>Do HRF deconvolution in native space</a:t>
                </a:r>
              </a:p>
              <a:p>
                <a:pPr lvl="2"/>
                <a:r>
                  <a:rPr lang="en-US" altLang="zh-CN" dirty="0" smtClean="0"/>
                  <a:t>It contains less voxels than normalized space</a:t>
                </a:r>
              </a:p>
              <a:p>
                <a:pPr lvl="2"/>
                <a:r>
                  <a:rPr lang="en-US" altLang="zh-CN" dirty="0" smtClean="0"/>
                  <a:t>Please select/make a brain mask (native space)</a:t>
                </a:r>
              </a:p>
              <a:p>
                <a:pPr lvl="1"/>
                <a:r>
                  <a:rPr lang="en-US" altLang="zh-CN" dirty="0" smtClean="0"/>
                  <a:t>Statistical analysis </a:t>
                </a:r>
                <a:endParaRPr lang="en-US" altLang="zh-CN" dirty="0" smtClean="0"/>
              </a:p>
              <a:p>
                <a:pPr lvl="2"/>
                <a:r>
                  <a:rPr lang="en-US" altLang="zh-CN" dirty="0" smtClean="0"/>
                  <a:t>using the outliers removed and </a:t>
                </a:r>
                <a:r>
                  <a:rPr lang="en-US" altLang="zh-CN" dirty="0" err="1" smtClean="0"/>
                  <a:t>inpainted</a:t>
                </a:r>
                <a:r>
                  <a:rPr lang="en-US" altLang="zh-CN" dirty="0" smtClean="0"/>
                  <a:t> images (*_</a:t>
                </a:r>
                <a:r>
                  <a:rPr lang="en-US" altLang="zh-CN" dirty="0" err="1"/>
                  <a:t>Olrm.nii</a:t>
                </a:r>
                <a:r>
                  <a:rPr lang="en-US" altLang="zh-CN" dirty="0"/>
                  <a:t> </a:t>
                </a:r>
                <a:r>
                  <a:rPr lang="en-US" altLang="zh-CN" dirty="0" smtClean="0"/>
                  <a:t>) </a:t>
                </a:r>
              </a:p>
              <a:p>
                <a:pPr lvl="2"/>
                <a:r>
                  <a:rPr lang="en-US" altLang="zh-CN" dirty="0" smtClean="0"/>
                  <a:t>If not smoothed, do it before statistical analysis.</a:t>
                </a:r>
                <a:endParaRPr lang="en-US" altLang="zh-CN" dirty="0"/>
              </a:p>
              <a:p>
                <a:r>
                  <a:rPr lang="en-US" altLang="zh-CN" dirty="0" smtClean="0"/>
                  <a:t>FIR: Do not include serial correlations (none</a:t>
                </a:r>
                <a:r>
                  <a:rPr lang="en-US" altLang="zh-CN" dirty="0" smtClean="0"/>
                  <a:t>)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93" t="-18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82604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Future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FC</a:t>
            </a:r>
          </a:p>
          <a:p>
            <a:pPr lvl="1"/>
            <a:r>
              <a:rPr lang="en-US" altLang="zh-CN" dirty="0" err="1" smtClean="0"/>
              <a:t>Voxelwise</a:t>
            </a:r>
            <a:endParaRPr lang="en-US" altLang="zh-CN" dirty="0" smtClean="0"/>
          </a:p>
          <a:p>
            <a:pPr lvl="2"/>
            <a:r>
              <a:rPr lang="en-US" altLang="zh-CN" dirty="0" err="1"/>
              <a:t>Deconv</a:t>
            </a:r>
            <a:r>
              <a:rPr lang="en-US" altLang="zh-CN" dirty="0" smtClean="0"/>
              <a:t>_*_</a:t>
            </a:r>
            <a:r>
              <a:rPr lang="en-US" altLang="zh-CN" dirty="0" err="1" smtClean="0"/>
              <a:t>Olrm.nii</a:t>
            </a:r>
            <a:r>
              <a:rPr lang="en-US" altLang="zh-CN" dirty="0" smtClean="0"/>
              <a:t>, </a:t>
            </a:r>
            <a:r>
              <a:rPr lang="en-US" altLang="zh-CN" dirty="0" smtClean="0">
                <a:solidFill>
                  <a:srgbClr val="FF0000"/>
                </a:solidFill>
              </a:rPr>
              <a:t>Do not </a:t>
            </a:r>
            <a:r>
              <a:rPr lang="en-US" altLang="zh-CN" dirty="0" smtClean="0"/>
              <a:t>require further processing (e.g. regression, filtering,…)</a:t>
            </a:r>
          </a:p>
          <a:p>
            <a:pPr lvl="1"/>
            <a:r>
              <a:rPr lang="en-US" altLang="zh-CN" dirty="0" err="1" smtClean="0"/>
              <a:t>ROIwise</a:t>
            </a:r>
            <a:r>
              <a:rPr lang="en-US" altLang="zh-CN" dirty="0" smtClean="0"/>
              <a:t> </a:t>
            </a:r>
          </a:p>
          <a:p>
            <a:pPr lvl="2"/>
            <a:r>
              <a:rPr lang="en-US" altLang="zh-CN" dirty="0" smtClean="0"/>
              <a:t>Load ‘</a:t>
            </a:r>
            <a:r>
              <a:rPr lang="en-US" altLang="zh-CN" dirty="0" err="1" smtClean="0"/>
              <a:t>data_deconv</a:t>
            </a:r>
            <a:r>
              <a:rPr lang="en-US" altLang="zh-CN" dirty="0" smtClean="0"/>
              <a:t>’ data, [</a:t>
            </a:r>
            <a:r>
              <a:rPr lang="en-US" altLang="zh-CN" dirty="0" err="1" smtClean="0"/>
              <a:t>r,p</a:t>
            </a:r>
            <a:r>
              <a:rPr lang="en-US" altLang="zh-CN" dirty="0" smtClean="0"/>
              <a:t>]=</a:t>
            </a:r>
            <a:r>
              <a:rPr lang="en-US" altLang="zh-CN" dirty="0" err="1" smtClean="0"/>
              <a:t>corr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data_deconv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GC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45797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Add it into ./SPM/toolbox/</a:t>
            </a:r>
            <a:endParaRPr lang="zh-CN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92"/>
          <a:stretch/>
        </p:blipFill>
        <p:spPr bwMode="auto">
          <a:xfrm>
            <a:off x="1331640" y="1700808"/>
            <a:ext cx="3209925" cy="42829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6924" y="2708920"/>
            <a:ext cx="3476625" cy="293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圆角矩形 5"/>
          <p:cNvSpPr/>
          <p:nvPr/>
        </p:nvSpPr>
        <p:spPr>
          <a:xfrm>
            <a:off x="1443120" y="5007569"/>
            <a:ext cx="645760" cy="360040"/>
          </a:xfrm>
          <a:prstGeom prst="roundRect">
            <a:avLst/>
          </a:prstGeom>
          <a:noFill/>
          <a:ln w="117475"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7524328" y="2636912"/>
            <a:ext cx="645760" cy="360040"/>
          </a:xfrm>
          <a:prstGeom prst="roundRect">
            <a:avLst/>
          </a:prstGeom>
          <a:noFill/>
          <a:ln w="117475"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24814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dirty="0" smtClean="0"/>
              <a:t>From SPM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Command window: </a:t>
            </a:r>
            <a:br>
              <a:rPr lang="en-US" altLang="zh-CN" dirty="0"/>
            </a:br>
            <a:r>
              <a:rPr lang="en-US" altLang="zh-CN" dirty="0"/>
              <a:t>&gt;&gt; </a:t>
            </a:r>
            <a:r>
              <a:rPr lang="en-US" altLang="zh-CN" dirty="0" err="1"/>
              <a:t>spm</a:t>
            </a:r>
            <a:r>
              <a:rPr lang="en-US" altLang="zh-CN" dirty="0"/>
              <a:t> </a:t>
            </a:r>
            <a:r>
              <a:rPr lang="en-US" altLang="zh-CN" dirty="0" err="1" smtClean="0"/>
              <a:t>fmri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From </a:t>
            </a:r>
            <a:r>
              <a:rPr lang="en-US" altLang="zh-CN" dirty="0" smtClean="0"/>
              <a:t>toolbox </a:t>
            </a:r>
          </a:p>
          <a:p>
            <a:pPr lvl="2"/>
            <a:r>
              <a:rPr lang="en-US" altLang="zh-CN" dirty="0" smtClean="0"/>
              <a:t>Click </a:t>
            </a:r>
            <a:r>
              <a:rPr lang="en-US" altLang="zh-CN" dirty="0" err="1" smtClean="0"/>
              <a:t>rsHRF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Or &gt;&gt; </a:t>
            </a:r>
            <a:r>
              <a:rPr lang="en-US" altLang="zh-CN" dirty="0" err="1" smtClean="0"/>
              <a:t>rsHRF</a:t>
            </a:r>
            <a:endParaRPr lang="en-US" altLang="zh-CN" dirty="0"/>
          </a:p>
          <a:p>
            <a:endParaRPr lang="zh-CN" altLang="en-US" dirty="0"/>
          </a:p>
        </p:txBody>
      </p:sp>
      <p:grpSp>
        <p:nvGrpSpPr>
          <p:cNvPr id="7" name="组合 6"/>
          <p:cNvGrpSpPr/>
          <p:nvPr/>
        </p:nvGrpSpPr>
        <p:grpSpPr>
          <a:xfrm>
            <a:off x="4499992" y="908720"/>
            <a:ext cx="3877672" cy="4800029"/>
            <a:chOff x="4499992" y="908720"/>
            <a:chExt cx="3877672" cy="4800029"/>
          </a:xfrm>
        </p:grpSpPr>
        <p:pic>
          <p:nvPicPr>
            <p:cNvPr id="4" name="图片 3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4499992" y="908720"/>
              <a:ext cx="3877672" cy="4465897"/>
            </a:xfrm>
            <a:prstGeom prst="rect">
              <a:avLst/>
            </a:prstGeom>
          </p:spPr>
        </p:pic>
        <p:pic>
          <p:nvPicPr>
            <p:cNvPr id="5" name="图片 4"/>
            <p:cNvPicPr/>
            <p:nvPr/>
          </p:nvPicPr>
          <p:blipFill rotWithShape="1">
            <a:blip r:embed="rId3"/>
            <a:srcRect t="87227"/>
            <a:stretch/>
          </p:blipFill>
          <p:spPr bwMode="auto">
            <a:xfrm>
              <a:off x="4716016" y="5445224"/>
              <a:ext cx="1052195" cy="263525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</p:grpSp>
      <p:pic>
        <p:nvPicPr>
          <p:cNvPr id="6" name="图片 5"/>
          <p:cNvPicPr/>
          <p:nvPr/>
        </p:nvPicPr>
        <p:blipFill>
          <a:blip r:embed="rId4"/>
          <a:stretch>
            <a:fillRect/>
          </a:stretch>
        </p:blipFill>
        <p:spPr>
          <a:xfrm>
            <a:off x="1187624" y="4197717"/>
            <a:ext cx="1890447" cy="2495013"/>
          </a:xfrm>
          <a:prstGeom prst="rect">
            <a:avLst/>
          </a:prstGeom>
        </p:spPr>
      </p:pic>
      <p:sp>
        <p:nvSpPr>
          <p:cNvPr id="8" name="虚尾箭头 7"/>
          <p:cNvSpPr/>
          <p:nvPr/>
        </p:nvSpPr>
        <p:spPr>
          <a:xfrm rot="10800000">
            <a:off x="3779912" y="5445224"/>
            <a:ext cx="720080" cy="312539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4053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Batch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From batch</a:t>
            </a:r>
            <a:endParaRPr lang="zh-CN" altLang="en-US" dirty="0"/>
          </a:p>
        </p:txBody>
      </p:sp>
      <p:pic>
        <p:nvPicPr>
          <p:cNvPr id="4" name="图片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2492896"/>
            <a:ext cx="5265420" cy="315341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" name="组合 5"/>
          <p:cNvGrpSpPr/>
          <p:nvPr/>
        </p:nvGrpSpPr>
        <p:grpSpPr>
          <a:xfrm>
            <a:off x="323528" y="2516760"/>
            <a:ext cx="2884944" cy="3322886"/>
            <a:chOff x="323528" y="2516760"/>
            <a:chExt cx="2884944" cy="3322886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528" y="2516760"/>
              <a:ext cx="2884944" cy="3322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圆角矩形 4"/>
            <p:cNvSpPr/>
            <p:nvPr/>
          </p:nvSpPr>
          <p:spPr>
            <a:xfrm>
              <a:off x="1766000" y="5373216"/>
              <a:ext cx="645760" cy="360040"/>
            </a:xfrm>
            <a:prstGeom prst="roundRect">
              <a:avLst/>
            </a:prstGeom>
            <a:noFill/>
            <a:ln w="117475">
              <a:solidFill>
                <a:schemeClr val="accent2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52796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Example job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voxelwise_native_space_job01.mat</a:t>
            </a:r>
            <a:endParaRPr lang="en-US" altLang="zh-CN" dirty="0"/>
          </a:p>
          <a:p>
            <a:r>
              <a:rPr lang="en-US" altLang="zh-CN" dirty="0"/>
              <a:t>ROIwise_normalized_space_job01.mat    </a:t>
            </a:r>
            <a:endParaRPr lang="en-US" altLang="zh-CN" dirty="0" smtClean="0"/>
          </a:p>
          <a:p>
            <a:r>
              <a:rPr lang="en-US" altLang="zh-CN" dirty="0" smtClean="0"/>
              <a:t>voxelwise_normalized_space_job01.mat</a:t>
            </a:r>
          </a:p>
          <a:p>
            <a:r>
              <a:rPr lang="en-US" altLang="zh-CN" dirty="0"/>
              <a:t>ROIsig_job01.mat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1700808"/>
            <a:ext cx="3429000" cy="140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64984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Voxelswise</a:t>
            </a:r>
            <a:r>
              <a:rPr lang="en-US" altLang="zh-CN" dirty="0" smtClean="0"/>
              <a:t> data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The Voxel sizes of fMRI data and WM/CSF/ brain mask image can be different (with same origin/space [see figure],  This can be done by </a:t>
            </a:r>
            <a:r>
              <a:rPr lang="en-US" altLang="zh-CN" dirty="0" err="1" smtClean="0"/>
              <a:t>coregistration</a:t>
            </a:r>
            <a:r>
              <a:rPr lang="en-US" altLang="zh-CN" dirty="0" smtClean="0"/>
              <a:t>)</a:t>
            </a:r>
            <a:endParaRPr lang="en-US" altLang="zh-CN" dirty="0"/>
          </a:p>
          <a:p>
            <a:r>
              <a:rPr lang="en-US" altLang="zh-CN" sz="2400" dirty="0" smtClean="0"/>
              <a:t>We only select voxels with value &gt;0.9 in WM/CSF image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for nuisance regression.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4516029"/>
            <a:ext cx="2204308" cy="206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4516029"/>
            <a:ext cx="2232248" cy="20958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4754320"/>
            <a:ext cx="1543050" cy="161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86971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Voxelwise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resutls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altLang="zh-CN" dirty="0" err="1"/>
              <a:t>Deconv_uarest.nii</a:t>
            </a:r>
            <a:r>
              <a:rPr lang="en-US" altLang="zh-CN" dirty="0"/>
              <a:t>                  </a:t>
            </a:r>
            <a:r>
              <a:rPr lang="en-US" altLang="zh-CN" dirty="0" smtClean="0"/>
              <a:t>% HRF </a:t>
            </a:r>
            <a:r>
              <a:rPr lang="en-US" altLang="zh-CN" dirty="0" err="1" smtClean="0"/>
              <a:t>deconvolved</a:t>
            </a:r>
            <a:r>
              <a:rPr lang="en-US" altLang="zh-CN" dirty="0" smtClean="0"/>
              <a:t> data  </a:t>
            </a:r>
            <a:endParaRPr lang="en-US" altLang="zh-CN" dirty="0"/>
          </a:p>
          <a:p>
            <a:r>
              <a:rPr lang="en-US" altLang="zh-CN" dirty="0" err="1"/>
              <a:t>Deconv_uarest_FWHM.nii</a:t>
            </a:r>
            <a:r>
              <a:rPr lang="en-US" altLang="zh-CN" dirty="0"/>
              <a:t>               </a:t>
            </a:r>
            <a:r>
              <a:rPr lang="en-US" altLang="zh-CN" dirty="0" smtClean="0"/>
              <a:t>% HRF parameter FWHM</a:t>
            </a:r>
            <a:endParaRPr lang="en-US" altLang="zh-CN" dirty="0"/>
          </a:p>
          <a:p>
            <a:r>
              <a:rPr lang="en-US" altLang="zh-CN" dirty="0" err="1"/>
              <a:t>Deconv_uarest_Height.nii</a:t>
            </a:r>
            <a:r>
              <a:rPr lang="en-US" altLang="zh-CN" dirty="0"/>
              <a:t>             % HRF parameter </a:t>
            </a:r>
            <a:r>
              <a:rPr lang="en-US" altLang="zh-CN" dirty="0" smtClean="0"/>
              <a:t>response height</a:t>
            </a:r>
            <a:endParaRPr lang="en-US" altLang="zh-CN" dirty="0"/>
          </a:p>
          <a:p>
            <a:r>
              <a:rPr lang="en-US" altLang="zh-CN" dirty="0" smtClean="0"/>
              <a:t>Deconv_uarest_Time2peak.nii          </a:t>
            </a:r>
            <a:r>
              <a:rPr lang="en-US" altLang="zh-CN" dirty="0"/>
              <a:t>% HRF </a:t>
            </a:r>
            <a:r>
              <a:rPr lang="en-US" altLang="zh-CN" dirty="0" smtClean="0"/>
              <a:t>parameter time to peak</a:t>
            </a:r>
            <a:endParaRPr lang="en-US" altLang="zh-CN" dirty="0"/>
          </a:p>
          <a:p>
            <a:r>
              <a:rPr lang="en-US" altLang="zh-CN" dirty="0" err="1"/>
              <a:t>Deconv_uarest_event_number.nii</a:t>
            </a:r>
            <a:r>
              <a:rPr lang="en-US" altLang="zh-CN" dirty="0"/>
              <a:t>       % </a:t>
            </a:r>
            <a:r>
              <a:rPr lang="en-US" altLang="zh-CN" dirty="0" smtClean="0"/>
              <a:t>BOLD event number</a:t>
            </a:r>
            <a:endParaRPr lang="en-US" altLang="zh-CN" dirty="0"/>
          </a:p>
          <a:p>
            <a:r>
              <a:rPr lang="en-US" altLang="zh-CN" dirty="0" err="1"/>
              <a:t>Deconv_uarest_hrf.mat</a:t>
            </a:r>
            <a:r>
              <a:rPr lang="en-US" altLang="zh-CN" dirty="0"/>
              <a:t>                </a:t>
            </a:r>
            <a:r>
              <a:rPr lang="en-US" altLang="zh-CN" dirty="0" smtClean="0"/>
              <a:t>% HRF </a:t>
            </a:r>
            <a:endParaRPr lang="en-US" altLang="zh-CN" dirty="0"/>
          </a:p>
          <a:p>
            <a:r>
              <a:rPr lang="en-US" altLang="zh-CN" dirty="0" err="1"/>
              <a:t>Deconv_uarest_job.mat</a:t>
            </a:r>
            <a:r>
              <a:rPr lang="en-US" altLang="zh-CN" dirty="0"/>
              <a:t>    </a:t>
            </a:r>
            <a:r>
              <a:rPr lang="en-US" altLang="zh-CN" dirty="0" smtClean="0"/>
              <a:t>    % job file, parameters</a:t>
            </a:r>
          </a:p>
          <a:p>
            <a:endParaRPr lang="en-US" altLang="zh-CN" dirty="0" smtClean="0"/>
          </a:p>
          <a:p>
            <a:r>
              <a:rPr lang="en-US" altLang="zh-CN" dirty="0" smtClean="0">
                <a:solidFill>
                  <a:srgbClr val="0000FF"/>
                </a:solidFill>
              </a:rPr>
              <a:t>%% remove outlier and </a:t>
            </a:r>
            <a:r>
              <a:rPr lang="en-US" altLang="zh-CN" dirty="0" err="1" smtClean="0">
                <a:solidFill>
                  <a:srgbClr val="0000FF"/>
                </a:solidFill>
              </a:rPr>
              <a:t>Inpainted</a:t>
            </a:r>
            <a:endParaRPr lang="en-US" altLang="zh-CN" dirty="0">
              <a:solidFill>
                <a:srgbClr val="0000FF"/>
              </a:solidFill>
            </a:endParaRPr>
          </a:p>
          <a:p>
            <a:r>
              <a:rPr lang="en-US" altLang="zh-CN" dirty="0" err="1"/>
              <a:t>Deconv_uarest_Olrm.nii</a:t>
            </a:r>
            <a:r>
              <a:rPr lang="en-US" altLang="zh-CN" dirty="0"/>
              <a:t>               </a:t>
            </a:r>
          </a:p>
          <a:p>
            <a:r>
              <a:rPr lang="en-US" altLang="zh-CN" dirty="0" err="1"/>
              <a:t>Deconv_uarest_Olrm_FWHM.nii</a:t>
            </a:r>
            <a:r>
              <a:rPr lang="en-US" altLang="zh-CN" dirty="0"/>
              <a:t>          </a:t>
            </a:r>
          </a:p>
          <a:p>
            <a:r>
              <a:rPr lang="en-US" altLang="zh-CN" dirty="0" err="1"/>
              <a:t>Deconv_uarest_Olrm_Height.nii</a:t>
            </a:r>
            <a:r>
              <a:rPr lang="en-US" altLang="zh-CN" dirty="0"/>
              <a:t>        </a:t>
            </a:r>
          </a:p>
          <a:p>
            <a:r>
              <a:rPr lang="en-US" altLang="zh-CN" dirty="0"/>
              <a:t>Deconv_uarest_Olrm_Time2peak.nii     </a:t>
            </a:r>
          </a:p>
          <a:p>
            <a:r>
              <a:rPr lang="en-US" altLang="zh-CN" dirty="0" err="1"/>
              <a:t>Deconv_uarest_Olrm_event_number.nii</a:t>
            </a:r>
            <a:r>
              <a:rPr lang="en-US" altLang="zh-CN" dirty="0"/>
              <a:t>  </a:t>
            </a:r>
            <a:r>
              <a:rPr lang="en-US" altLang="zh-CN" dirty="0" smtClean="0"/>
              <a:t>          </a:t>
            </a:r>
            <a:endParaRPr lang="en-US" altLang="zh-CN" dirty="0"/>
          </a:p>
          <a:p>
            <a:r>
              <a:rPr lang="en-US" altLang="zh-CN" dirty="0" err="1"/>
              <a:t>Deconv_uarest_outlier_NAN.nii</a:t>
            </a:r>
            <a:r>
              <a:rPr lang="en-US" altLang="zh-CN" dirty="0"/>
              <a:t> </a:t>
            </a:r>
            <a:r>
              <a:rPr lang="en-US" altLang="zh-CN" dirty="0" smtClean="0"/>
              <a:t> % detected outlier (value=1)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3212976"/>
            <a:ext cx="2480830" cy="21300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10182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ROIwise</a:t>
            </a:r>
            <a:r>
              <a:rPr lang="en-US" altLang="zh-CN" dirty="0" smtClean="0"/>
              <a:t> data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The Voxel sizes of fMRI data and ROI image (atlas/ROI mask) can be different (with same origin/space [see figure])</a:t>
            </a:r>
            <a:endParaRPr lang="en-US" altLang="zh-C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3501008"/>
            <a:ext cx="3384376" cy="30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12461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ROI level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Output: </a:t>
            </a:r>
          </a:p>
          <a:p>
            <a:pPr lvl="1"/>
            <a:r>
              <a:rPr lang="en-US" altLang="zh-CN" dirty="0" err="1" smtClean="0"/>
              <a:t>Deconv_wuarest.mat</a:t>
            </a:r>
            <a:r>
              <a:rPr lang="en-US" altLang="zh-CN" dirty="0" smtClean="0"/>
              <a:t>         data, </a:t>
            </a:r>
            <a:r>
              <a:rPr lang="en-US" altLang="zh-CN" dirty="0" err="1" smtClean="0"/>
              <a:t>data_deconv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roinfo</a:t>
            </a:r>
            <a:r>
              <a:rPr lang="en-US" altLang="zh-CN" dirty="0" smtClean="0"/>
              <a:t>  </a:t>
            </a:r>
            <a:endParaRPr lang="en-US" altLang="zh-CN" dirty="0"/>
          </a:p>
          <a:p>
            <a:pPr lvl="1"/>
            <a:r>
              <a:rPr lang="en-US" altLang="zh-CN" dirty="0" err="1"/>
              <a:t>Deconv_wuarest_hrf.mat</a:t>
            </a:r>
            <a:r>
              <a:rPr lang="en-US" altLang="zh-CN" dirty="0"/>
              <a:t>       </a:t>
            </a:r>
          </a:p>
          <a:p>
            <a:pPr lvl="1"/>
            <a:r>
              <a:rPr lang="en-US" altLang="zh-CN" dirty="0" err="1"/>
              <a:t>Deconv_wuarest_job.mat</a:t>
            </a:r>
            <a:r>
              <a:rPr lang="en-US" altLang="zh-CN" dirty="0"/>
              <a:t> </a:t>
            </a:r>
            <a:endParaRPr lang="en-US" altLang="zh-CN" dirty="0" smtClean="0"/>
          </a:p>
          <a:p>
            <a:r>
              <a:rPr lang="en-US" altLang="zh-CN" dirty="0" smtClean="0"/>
              <a:t>data:  ‘cleaned’ data before HRF deconvolution</a:t>
            </a:r>
          </a:p>
          <a:p>
            <a:r>
              <a:rPr lang="en-US" altLang="zh-CN" dirty="0" err="1" smtClean="0"/>
              <a:t>data</a:t>
            </a:r>
            <a:r>
              <a:rPr lang="en-US" altLang="zh-CN" dirty="0" err="1"/>
              <a:t>_deconv</a:t>
            </a:r>
            <a:r>
              <a:rPr lang="en-US" altLang="zh-CN" dirty="0" smtClean="0"/>
              <a:t>: </a:t>
            </a:r>
            <a:r>
              <a:rPr lang="en-US" altLang="zh-CN" dirty="0"/>
              <a:t>HRF </a:t>
            </a:r>
            <a:r>
              <a:rPr lang="en-US" altLang="zh-CN" dirty="0" err="1" smtClean="0"/>
              <a:t>deconvolved</a:t>
            </a:r>
            <a:r>
              <a:rPr lang="en-US" altLang="zh-CN" dirty="0" smtClean="0"/>
              <a:t> data</a:t>
            </a:r>
            <a:endParaRPr lang="en-US" altLang="zh-CN" dirty="0"/>
          </a:p>
          <a:p>
            <a:r>
              <a:rPr lang="en-US" altLang="zh-CN" dirty="0" err="1" smtClean="0"/>
              <a:t>roinfo</a:t>
            </a:r>
            <a:r>
              <a:rPr lang="en-US" altLang="zh-CN" dirty="0" smtClean="0"/>
              <a:t> (</a:t>
            </a:r>
            <a:r>
              <a:rPr lang="en-US" altLang="zh-CN" dirty="0"/>
              <a:t>3 </a:t>
            </a:r>
            <a:r>
              <a:rPr lang="en-US" altLang="zh-CN" dirty="0" smtClean="0"/>
              <a:t>column)</a:t>
            </a:r>
          </a:p>
          <a:p>
            <a:pPr lvl="1"/>
            <a:r>
              <a:rPr lang="en-US" altLang="zh-CN" dirty="0" smtClean="0"/>
              <a:t>1</a:t>
            </a:r>
            <a:r>
              <a:rPr lang="en-US" altLang="zh-CN" baseline="30000" dirty="0" smtClean="0"/>
              <a:t>st</a:t>
            </a:r>
            <a:r>
              <a:rPr lang="en-US" altLang="zh-CN" dirty="0" smtClean="0"/>
              <a:t> column: voxels id in 3D volume</a:t>
            </a:r>
          </a:p>
          <a:p>
            <a:pPr lvl="1"/>
            <a:r>
              <a:rPr lang="en-US" altLang="zh-CN" dirty="0" smtClean="0"/>
              <a:t>2</a:t>
            </a:r>
            <a:r>
              <a:rPr lang="en-US" altLang="zh-CN" baseline="30000" dirty="0" smtClean="0"/>
              <a:t>nd</a:t>
            </a:r>
            <a:r>
              <a:rPr lang="en-US" altLang="zh-CN" dirty="0" smtClean="0"/>
              <a:t> column: ROI name</a:t>
            </a:r>
          </a:p>
          <a:p>
            <a:pPr lvl="1"/>
            <a:r>
              <a:rPr lang="en-US" altLang="zh-CN" dirty="0" smtClean="0"/>
              <a:t>3</a:t>
            </a:r>
            <a:r>
              <a:rPr lang="en-US" altLang="zh-CN" baseline="30000" dirty="0" smtClean="0"/>
              <a:t>rd</a:t>
            </a:r>
            <a:r>
              <a:rPr lang="en-US" altLang="zh-CN" dirty="0" smtClean="0"/>
              <a:t> column: label value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32" t="-1108" r="932" b="57260"/>
          <a:stretch/>
        </p:blipFill>
        <p:spPr bwMode="auto">
          <a:xfrm>
            <a:off x="5652120" y="5013176"/>
            <a:ext cx="3024336" cy="1421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16512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339</Words>
  <Application>Microsoft Office PowerPoint</Application>
  <PresentationFormat>全屏显示(4:3)</PresentationFormat>
  <Paragraphs>75</Paragraphs>
  <Slides>11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Office 主题​​</vt:lpstr>
      <vt:lpstr>rsHRF toolbox</vt:lpstr>
      <vt:lpstr>Add it into ./SPM/toolbox/</vt:lpstr>
      <vt:lpstr>From SPM</vt:lpstr>
      <vt:lpstr>Batch</vt:lpstr>
      <vt:lpstr>Example job</vt:lpstr>
      <vt:lpstr>Voxelswise data</vt:lpstr>
      <vt:lpstr>Voxelwise resutls</vt:lpstr>
      <vt:lpstr>ROIwise data</vt:lpstr>
      <vt:lpstr>ROI level</vt:lpstr>
      <vt:lpstr>Note</vt:lpstr>
      <vt:lpstr>Future</vt:lpstr>
    </vt:vector>
  </TitlesOfParts>
  <Company>SWU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rsHRF toolbox</dc:title>
  <dc:creator>Guo-Rong WU</dc:creator>
  <cp:lastModifiedBy>Guo-Rong WU</cp:lastModifiedBy>
  <cp:revision>16</cp:revision>
  <dcterms:created xsi:type="dcterms:W3CDTF">2018-07-20T14:29:07Z</dcterms:created>
  <dcterms:modified xsi:type="dcterms:W3CDTF">2018-07-21T04:26:27Z</dcterms:modified>
</cp:coreProperties>
</file>