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42803763" cy="3027521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74"/>
  </p:normalViewPr>
  <p:slideViewPr>
    <p:cSldViewPr>
      <p:cViewPr varScale="1">
        <p:scale>
          <a:sx n="30" d="100"/>
          <a:sy n="30" d="100"/>
        </p:scale>
        <p:origin x="72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GB"/>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endParaRPr lang="en-GB"/>
          </a:p>
        </p:txBody>
      </p:sp>
      <p:sp>
        <p:nvSpPr>
          <p:cNvPr id="2052" name="Rectangle 4"/>
          <p:cNvSpPr>
            <a:spLocks noGrp="1" noRot="1" noChangeAspect="1" noChangeArrowheads="1" noTextEdit="1"/>
          </p:cNvSpPr>
          <p:nvPr>
            <p:ph type="sldImg" idx="2"/>
          </p:nvPr>
        </p:nvSpPr>
        <p:spPr bwMode="auto">
          <a:xfrm>
            <a:off x="1006475" y="685800"/>
            <a:ext cx="48450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GB"/>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charset="-128"/>
              </a:defRPr>
            </a:lvl1pPr>
          </a:lstStyle>
          <a:p>
            <a:pPr>
              <a:defRPr/>
            </a:pPr>
            <a:fld id="{13F5A5A1-CF7E-4FB3-8447-B4101B1D927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CA53C2E-02A4-4BFC-B0B7-4814ED0D33C8}" type="slidenum">
              <a:rPr lang="en-US" altLang="en-US" sz="1200" smtClean="0"/>
              <a:pPr/>
              <a:t>1</a:t>
            </a:fld>
            <a:endParaRPr lang="en-US" altLang="en-US" sz="1200" smtClean="0"/>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925" y="9404350"/>
            <a:ext cx="36383913" cy="648970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19850" y="17156113"/>
            <a:ext cx="29964063" cy="77374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982566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244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99150" y="2895600"/>
            <a:ext cx="9848850" cy="2590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2600" y="2895600"/>
            <a:ext cx="29394150" cy="259080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150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778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375" y="19454813"/>
            <a:ext cx="36382325" cy="60134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381375" y="12831763"/>
            <a:ext cx="36382325" cy="6623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79157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2600" y="6477000"/>
            <a:ext cx="19583400" cy="2232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488400" y="6477000"/>
            <a:ext cx="19583400" cy="2232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3266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9950" y="1212850"/>
            <a:ext cx="38523863" cy="5045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39950" y="6777038"/>
            <a:ext cx="18911888" cy="282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139950" y="9601200"/>
            <a:ext cx="18911888" cy="174434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3988" y="6777038"/>
            <a:ext cx="18919825" cy="282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21743988" y="9601200"/>
            <a:ext cx="18919825" cy="174434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78192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793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48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950" y="1204913"/>
            <a:ext cx="14082713" cy="51308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6735425" y="1204913"/>
            <a:ext cx="23928388" cy="258397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39950" y="6335713"/>
            <a:ext cx="14082713" cy="20708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37598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9938" y="21193125"/>
            <a:ext cx="25682575" cy="25019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389938" y="2705100"/>
            <a:ext cx="25682575" cy="18165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8389938" y="23695025"/>
            <a:ext cx="25682575" cy="35528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67035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95600"/>
            <a:ext cx="39395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752600" y="6477000"/>
            <a:ext cx="39319200" cy="2232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2"/>
            <a:endParaRPr lang="en-US" altLang="en-US" smtClean="0"/>
          </a:p>
        </p:txBody>
      </p:sp>
      <p:pic>
        <p:nvPicPr>
          <p:cNvPr id="1028" name="Picture 10" descr="A0To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20638"/>
            <a:ext cx="27033538"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7593925" y="258763"/>
            <a:ext cx="13477875" cy="222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175125" rtl="0" eaLnBrk="1" fontAlgn="base" hangingPunct="1">
        <a:spcBef>
          <a:spcPct val="0"/>
        </a:spcBef>
        <a:spcAft>
          <a:spcPct val="0"/>
        </a:spcAft>
        <a:defRPr sz="12000" b="1">
          <a:solidFill>
            <a:schemeClr val="tx2"/>
          </a:solidFill>
          <a:latin typeface="+mj-lt"/>
          <a:ea typeface="+mj-ea"/>
          <a:cs typeface="+mj-cs"/>
        </a:defRPr>
      </a:lvl1pPr>
      <a:lvl2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2pPr>
      <a:lvl3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3pPr>
      <a:lvl4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4pPr>
      <a:lvl5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5pPr>
      <a:lvl6pPr marL="4572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6pPr>
      <a:lvl7pPr marL="9144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7pPr>
      <a:lvl8pPr marL="13716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8pPr>
      <a:lvl9pPr marL="18288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9pPr>
    </p:titleStyle>
    <p:bodyStyle>
      <a:lvl1pPr marL="342900" indent="-342900" algn="l" defTabSz="4175125" rtl="0" eaLnBrk="1" fontAlgn="base" hangingPunct="1">
        <a:spcBef>
          <a:spcPct val="20000"/>
        </a:spcBef>
        <a:spcAft>
          <a:spcPct val="0"/>
        </a:spcAft>
        <a:buChar char="•"/>
        <a:defRPr sz="3200">
          <a:solidFill>
            <a:schemeClr val="tx1"/>
          </a:solidFill>
          <a:latin typeface="+mn-lt"/>
          <a:ea typeface="+mn-ea"/>
          <a:cs typeface="+mn-cs"/>
        </a:defRPr>
      </a:lvl1pPr>
      <a:lvl2pPr marL="190500" indent="280988" algn="l" defTabSz="4175125" rtl="0" eaLnBrk="1" fontAlgn="base" hangingPunct="1">
        <a:spcBef>
          <a:spcPct val="20000"/>
        </a:spcBef>
        <a:spcAft>
          <a:spcPct val="0"/>
        </a:spcAft>
        <a:buFont typeface="Times" panose="02020603050405020304" pitchFamily="18" charset="0"/>
        <a:buChar char="•"/>
        <a:defRPr sz="3200">
          <a:solidFill>
            <a:schemeClr val="tx1"/>
          </a:solidFill>
          <a:latin typeface="+mn-lt"/>
          <a:ea typeface="+mn-ea"/>
        </a:defRPr>
      </a:lvl2pPr>
      <a:lvl3pPr marL="679450" indent="-17463" algn="l" defTabSz="4175125" rtl="0" eaLnBrk="1" fontAlgn="base" hangingPunct="1">
        <a:spcBef>
          <a:spcPct val="20000"/>
        </a:spcBef>
        <a:spcAft>
          <a:spcPct val="0"/>
        </a:spcAft>
        <a:buChar char="–"/>
        <a:defRPr sz="3200">
          <a:solidFill>
            <a:schemeClr val="tx1"/>
          </a:solidFill>
          <a:latin typeface="+mn-lt"/>
          <a:ea typeface="+mn-ea"/>
        </a:defRPr>
      </a:lvl3pPr>
      <a:lvl4pPr marL="942975" indent="428625" algn="l" defTabSz="4175125" rtl="0" eaLnBrk="1" fontAlgn="base" hangingPunct="1">
        <a:spcBef>
          <a:spcPct val="20000"/>
        </a:spcBef>
        <a:spcAft>
          <a:spcPct val="0"/>
        </a:spcAft>
        <a:buChar char="–"/>
        <a:defRPr sz="3200">
          <a:solidFill>
            <a:schemeClr val="tx1"/>
          </a:solidFill>
          <a:latin typeface="+mn-lt"/>
          <a:ea typeface="+mn-ea"/>
        </a:defRPr>
      </a:lvl4pPr>
      <a:lvl5pPr marL="1133475" indent="695325" algn="l" defTabSz="4175125" rtl="0" eaLnBrk="1" fontAlgn="base" hangingPunct="1">
        <a:spcBef>
          <a:spcPct val="20000"/>
        </a:spcBef>
        <a:spcAft>
          <a:spcPct val="0"/>
        </a:spcAft>
        <a:buChar char="»"/>
        <a:defRPr sz="4000">
          <a:solidFill>
            <a:schemeClr val="tx1"/>
          </a:solidFill>
          <a:latin typeface="Arial" pitchFamily="-110" charset="0"/>
          <a:ea typeface="+mn-ea"/>
        </a:defRPr>
      </a:lvl5pPr>
      <a:lvl6pPr marL="1590675" algn="l" defTabSz="4175125" rtl="0" eaLnBrk="1" fontAlgn="base" hangingPunct="1">
        <a:spcBef>
          <a:spcPct val="20000"/>
        </a:spcBef>
        <a:spcAft>
          <a:spcPct val="0"/>
        </a:spcAft>
        <a:defRPr sz="4000">
          <a:solidFill>
            <a:schemeClr val="tx1"/>
          </a:solidFill>
          <a:latin typeface="Arial" pitchFamily="-110" charset="0"/>
          <a:ea typeface="+mn-ea"/>
        </a:defRPr>
      </a:lvl6pPr>
      <a:lvl7pPr marL="2047875" algn="l" defTabSz="4175125" rtl="0" eaLnBrk="1" fontAlgn="base" hangingPunct="1">
        <a:spcBef>
          <a:spcPct val="20000"/>
        </a:spcBef>
        <a:spcAft>
          <a:spcPct val="0"/>
        </a:spcAft>
        <a:defRPr sz="4000">
          <a:solidFill>
            <a:schemeClr val="tx1"/>
          </a:solidFill>
          <a:latin typeface="Arial" pitchFamily="-110" charset="0"/>
          <a:ea typeface="+mn-ea"/>
        </a:defRPr>
      </a:lvl7pPr>
      <a:lvl8pPr marL="2505075" algn="l" defTabSz="4175125" rtl="0" eaLnBrk="1" fontAlgn="base" hangingPunct="1">
        <a:spcBef>
          <a:spcPct val="20000"/>
        </a:spcBef>
        <a:spcAft>
          <a:spcPct val="0"/>
        </a:spcAft>
        <a:defRPr sz="4000">
          <a:solidFill>
            <a:schemeClr val="tx1"/>
          </a:solidFill>
          <a:latin typeface="Arial" pitchFamily="-110" charset="0"/>
          <a:ea typeface="+mn-ea"/>
        </a:defRPr>
      </a:lvl8pPr>
      <a:lvl9pPr marL="2962275" algn="l" defTabSz="4175125" rtl="0" eaLnBrk="1" fontAlgn="base" hangingPunct="1">
        <a:spcBef>
          <a:spcPct val="20000"/>
        </a:spcBef>
        <a:spcAft>
          <a:spcPct val="0"/>
        </a:spcAft>
        <a:defRPr sz="4000">
          <a:solidFill>
            <a:schemeClr val="tx1"/>
          </a:solidFill>
          <a:latin typeface="Arial" pitchFamily="-110"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ChangeArrowheads="1"/>
          </p:cNvSpPr>
          <p:nvPr>
            <p:ph type="title"/>
          </p:nvPr>
        </p:nvSpPr>
        <p:spPr>
          <a:xfrm>
            <a:off x="0" y="2536031"/>
            <a:ext cx="39395400" cy="1204913"/>
          </a:xfrm>
        </p:spPr>
        <p:txBody>
          <a:bodyPr/>
          <a:lstStyle/>
          <a:p>
            <a:r>
              <a:rPr lang="en-US" altLang="en-US" sz="6600" dirty="0" smtClean="0">
                <a:latin typeface="Arial" panose="020B0604020202020204" pitchFamily="34" charset="0"/>
                <a:cs typeface="Arial" panose="020B0604020202020204" pitchFamily="34" charset="0"/>
              </a:rPr>
              <a:t>Generating the stomach fibers for Gastric Motility</a:t>
            </a:r>
          </a:p>
        </p:txBody>
      </p:sp>
      <p:sp>
        <p:nvSpPr>
          <p:cNvPr id="3074" name="Rectangle 3"/>
          <p:cNvSpPr>
            <a:spLocks noGrp="1" noChangeArrowheads="1"/>
          </p:cNvSpPr>
          <p:nvPr>
            <p:ph type="body" idx="1"/>
          </p:nvPr>
        </p:nvSpPr>
        <p:spPr>
          <a:xfrm>
            <a:off x="447448" y="4991780"/>
            <a:ext cx="9067800" cy="24687439"/>
          </a:xfrm>
        </p:spPr>
        <p:txBody>
          <a:bodyPr/>
          <a:lstStyle/>
          <a:p>
            <a:pPr marL="0" indent="0">
              <a:spcBef>
                <a:spcPts val="563"/>
              </a:spcBef>
              <a:spcAft>
                <a:spcPts val="1700"/>
              </a:spcAft>
              <a:buFontTx/>
              <a:buNone/>
            </a:pPr>
            <a:r>
              <a:rPr lang="en-US" altLang="en-US" sz="4000" b="1" dirty="0" smtClean="0">
                <a:solidFill>
                  <a:schemeClr val="tx2"/>
                </a:solidFill>
              </a:rPr>
              <a:t>Aim</a:t>
            </a:r>
          </a:p>
          <a:p>
            <a:pPr marL="0" indent="0">
              <a:spcBef>
                <a:spcPts val="563"/>
              </a:spcBef>
              <a:spcAft>
                <a:spcPts val="1700"/>
              </a:spcAft>
              <a:buFontTx/>
              <a:buNone/>
            </a:pPr>
            <a:r>
              <a:rPr lang="en-US" altLang="en-US" dirty="0" smtClean="0"/>
              <a:t>To generate the three stomach fibers to study the effect of electric activity on smooth muscle cells. </a:t>
            </a:r>
            <a:endParaRPr lang="en-US" altLang="en-US" b="1" dirty="0" smtClean="0">
              <a:solidFill>
                <a:schemeClr val="tx2"/>
              </a:solidFill>
            </a:endParaRPr>
          </a:p>
          <a:p>
            <a:pPr marL="0" indent="0">
              <a:spcBef>
                <a:spcPts val="563"/>
              </a:spcBef>
              <a:spcAft>
                <a:spcPts val="1700"/>
              </a:spcAft>
              <a:buFontTx/>
              <a:buNone/>
            </a:pPr>
            <a:r>
              <a:rPr lang="en-US" altLang="en-US" sz="4000" b="1" dirty="0" smtClean="0">
                <a:solidFill>
                  <a:schemeClr val="tx2"/>
                </a:solidFill>
              </a:rPr>
              <a:t>Background</a:t>
            </a:r>
          </a:p>
          <a:p>
            <a:pPr marL="0" indent="0">
              <a:spcBef>
                <a:spcPts val="563"/>
              </a:spcBef>
              <a:spcAft>
                <a:spcPts val="1700"/>
              </a:spcAft>
              <a:buFontTx/>
              <a:buNone/>
            </a:pPr>
            <a:r>
              <a:rPr lang="en-US" altLang="en-US" dirty="0" smtClean="0"/>
              <a:t>Gastrointestinal motility is coordinated by slow waves generated by the interstitial cells of </a:t>
            </a:r>
            <a:r>
              <a:rPr lang="en-US" altLang="en-US" dirty="0" err="1" smtClean="0"/>
              <a:t>Cajal</a:t>
            </a:r>
            <a:r>
              <a:rPr lang="en-US" altLang="en-US" dirty="0" smtClean="0"/>
              <a:t>. Understanding the effects of the different muscle layer orientations on the underlying slow wave patterns is important to identify diagnostic and predictive tools for therapeutic purposes.</a:t>
            </a:r>
          </a:p>
          <a:p>
            <a:pPr marL="0" indent="0">
              <a:spcBef>
                <a:spcPts val="563"/>
              </a:spcBef>
              <a:spcAft>
                <a:spcPts val="1700"/>
              </a:spcAft>
              <a:buNone/>
            </a:pPr>
            <a:endParaRPr lang="en-US" altLang="en-US" sz="4000" b="1" dirty="0" smtClean="0">
              <a:solidFill>
                <a:schemeClr val="tx2"/>
              </a:solidFill>
            </a:endParaRPr>
          </a:p>
          <a:p>
            <a:pPr marL="0" indent="0">
              <a:spcBef>
                <a:spcPts val="563"/>
              </a:spcBef>
              <a:spcAft>
                <a:spcPts val="1700"/>
              </a:spcAft>
              <a:buNone/>
            </a:pPr>
            <a:endParaRPr lang="en-US" altLang="en-US" sz="4000" b="1" dirty="0">
              <a:solidFill>
                <a:schemeClr val="tx2"/>
              </a:solidFill>
            </a:endParaRPr>
          </a:p>
          <a:p>
            <a:pPr marL="0" indent="0">
              <a:spcBef>
                <a:spcPts val="563"/>
              </a:spcBef>
              <a:spcAft>
                <a:spcPts val="1700"/>
              </a:spcAft>
              <a:buNone/>
            </a:pPr>
            <a:endParaRPr lang="en-US" altLang="en-US" sz="4000" b="1" dirty="0" smtClean="0">
              <a:solidFill>
                <a:schemeClr val="tx2"/>
              </a:solidFill>
            </a:endParaRPr>
          </a:p>
          <a:p>
            <a:pPr marL="0" indent="0">
              <a:spcBef>
                <a:spcPts val="563"/>
              </a:spcBef>
              <a:spcAft>
                <a:spcPts val="1700"/>
              </a:spcAft>
              <a:buNone/>
            </a:pPr>
            <a:endParaRPr lang="en-US" altLang="en-US" sz="4000" b="1" dirty="0">
              <a:solidFill>
                <a:schemeClr val="tx2"/>
              </a:solidFill>
            </a:endParaRPr>
          </a:p>
          <a:p>
            <a:pPr marL="0" indent="0">
              <a:spcBef>
                <a:spcPts val="563"/>
              </a:spcBef>
              <a:spcAft>
                <a:spcPts val="1700"/>
              </a:spcAft>
              <a:buNone/>
            </a:pPr>
            <a:endParaRPr lang="en-US" altLang="en-US" sz="4000" b="1" dirty="0" smtClean="0">
              <a:solidFill>
                <a:schemeClr val="tx2"/>
              </a:solidFill>
            </a:endParaRPr>
          </a:p>
          <a:p>
            <a:pPr marL="0" indent="0">
              <a:spcBef>
                <a:spcPts val="563"/>
              </a:spcBef>
              <a:spcAft>
                <a:spcPts val="1700"/>
              </a:spcAft>
              <a:buNone/>
            </a:pPr>
            <a:endParaRPr lang="en-US" altLang="en-US" sz="4000" b="1" dirty="0">
              <a:solidFill>
                <a:schemeClr val="tx2"/>
              </a:solidFill>
            </a:endParaRPr>
          </a:p>
          <a:p>
            <a:pPr marL="0" indent="0">
              <a:spcBef>
                <a:spcPts val="563"/>
              </a:spcBef>
              <a:spcAft>
                <a:spcPts val="1700"/>
              </a:spcAft>
              <a:buNone/>
            </a:pPr>
            <a:endParaRPr lang="en-US" altLang="en-US" sz="4000" b="1" dirty="0" smtClean="0">
              <a:solidFill>
                <a:schemeClr val="tx2"/>
              </a:solidFill>
            </a:endParaRPr>
          </a:p>
          <a:p>
            <a:pPr marL="0" indent="0">
              <a:spcBef>
                <a:spcPts val="563"/>
              </a:spcBef>
              <a:spcAft>
                <a:spcPts val="1700"/>
              </a:spcAft>
              <a:buNone/>
            </a:pPr>
            <a:endParaRPr lang="en-US" altLang="en-US" sz="4000" b="1" dirty="0">
              <a:solidFill>
                <a:schemeClr val="tx2"/>
              </a:solidFill>
            </a:endParaRPr>
          </a:p>
          <a:p>
            <a:pPr marL="0" indent="0">
              <a:spcBef>
                <a:spcPts val="563"/>
              </a:spcBef>
              <a:spcAft>
                <a:spcPts val="1700"/>
              </a:spcAft>
              <a:buNone/>
            </a:pPr>
            <a:endParaRPr lang="en-US" altLang="en-US" sz="4000" b="1" dirty="0" smtClean="0">
              <a:solidFill>
                <a:schemeClr val="tx2"/>
              </a:solidFill>
            </a:endParaRPr>
          </a:p>
          <a:p>
            <a:pPr marL="0" indent="0">
              <a:spcBef>
                <a:spcPts val="563"/>
              </a:spcBef>
              <a:spcAft>
                <a:spcPts val="1700"/>
              </a:spcAft>
              <a:buNone/>
            </a:pPr>
            <a:endParaRPr lang="en-US" altLang="en-US" sz="4000" b="1" dirty="0">
              <a:solidFill>
                <a:schemeClr val="tx2"/>
              </a:solidFill>
            </a:endParaRPr>
          </a:p>
          <a:p>
            <a:pPr marL="0" indent="0">
              <a:spcBef>
                <a:spcPts val="563"/>
              </a:spcBef>
              <a:spcAft>
                <a:spcPts val="1700"/>
              </a:spcAft>
              <a:buNone/>
            </a:pPr>
            <a:r>
              <a:rPr lang="en-US" altLang="en-US" sz="4000" b="1" dirty="0" smtClean="0">
                <a:solidFill>
                  <a:schemeClr val="tx2"/>
                </a:solidFill>
              </a:rPr>
              <a:t>Method</a:t>
            </a:r>
            <a:endParaRPr lang="en-US" altLang="en-US" b="1" dirty="0" smtClean="0">
              <a:solidFill>
                <a:schemeClr val="tx2"/>
              </a:solidFill>
            </a:endParaRPr>
          </a:p>
          <a:p>
            <a:pPr marL="0" indent="0">
              <a:spcBef>
                <a:spcPts val="563"/>
              </a:spcBef>
              <a:spcAft>
                <a:spcPts val="1700"/>
              </a:spcAft>
              <a:buNone/>
            </a:pPr>
            <a:r>
              <a:rPr lang="en-US" altLang="en-US" dirty="0" smtClean="0"/>
              <a:t>Laplace Dirichlet equation in CHASTE framework is capable extracting the fiber information of the three layers. To perform this, classification of nodes on the faces of the geometry is required which was performed by:</a:t>
            </a:r>
          </a:p>
          <a:p>
            <a:pPr marL="514350" indent="-514350">
              <a:spcBef>
                <a:spcPts val="563"/>
              </a:spcBef>
              <a:spcAft>
                <a:spcPts val="1700"/>
              </a:spcAft>
              <a:buAutoNum type="arabicParenR"/>
            </a:pPr>
            <a:r>
              <a:rPr lang="en-US" altLang="en-US" dirty="0" smtClean="0"/>
              <a:t>Testing if the foot of projection of a node lies inside the triangle</a:t>
            </a:r>
          </a:p>
          <a:p>
            <a:pPr marL="514350" indent="-514350">
              <a:spcBef>
                <a:spcPts val="563"/>
              </a:spcBef>
              <a:spcAft>
                <a:spcPts val="1700"/>
              </a:spcAft>
              <a:buAutoNum type="arabicParenR"/>
            </a:pPr>
            <a:r>
              <a:rPr lang="en-US" altLang="en-US" dirty="0" smtClean="0"/>
              <a:t>Testing if the node itself lies in the 3D triangle test</a:t>
            </a:r>
          </a:p>
          <a:p>
            <a:pPr marL="514350" indent="-514350">
              <a:spcBef>
                <a:spcPts val="563"/>
              </a:spcBef>
              <a:spcAft>
                <a:spcPts val="1700"/>
              </a:spcAft>
              <a:buFontTx/>
              <a:buAutoNum type="arabicParenR"/>
            </a:pPr>
            <a:r>
              <a:rPr lang="en-US" altLang="en-US" dirty="0" smtClean="0"/>
              <a:t>K-means clustering, Agglomerative clustering</a:t>
            </a:r>
          </a:p>
        </p:txBody>
      </p:sp>
      <p:sp>
        <p:nvSpPr>
          <p:cNvPr id="3075" name="Rectangle 4"/>
          <p:cNvSpPr>
            <a:spLocks noChangeArrowheads="1"/>
          </p:cNvSpPr>
          <p:nvPr/>
        </p:nvSpPr>
        <p:spPr bwMode="auto">
          <a:xfrm>
            <a:off x="11734800" y="6172200"/>
            <a:ext cx="9067800" cy="2232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17588" tIns="208794" rIns="417588" bIns="208794"/>
          <a:lstStyle>
            <a:lvl1pPr defTabSz="4175125">
              <a:spcBef>
                <a:spcPct val="20000"/>
              </a:spcBef>
              <a:buChar char="•"/>
              <a:defRPr sz="3200">
                <a:solidFill>
                  <a:schemeClr val="tx1"/>
                </a:solidFill>
                <a:latin typeface="Verdana" panose="020B0604030504040204" pitchFamily="34" charset="0"/>
                <a:ea typeface="ＭＳ Ｐゴシック" panose="020B0600070205080204" pitchFamily="34" charset="-128"/>
              </a:defRPr>
            </a:lvl1pPr>
            <a:lvl2pPr marL="37931725" indent="-37474525" defTabSz="4175125">
              <a:spcBef>
                <a:spcPct val="20000"/>
              </a:spcBef>
              <a:buFont typeface="Times" panose="02020603050405020304" pitchFamily="18" charset="0"/>
              <a:buChar char="•"/>
              <a:defRPr sz="3200">
                <a:solidFill>
                  <a:schemeClr val="tx1"/>
                </a:solidFill>
                <a:latin typeface="Verdana" panose="020B0604030504040204" pitchFamily="34" charset="0"/>
                <a:ea typeface="ＭＳ Ｐゴシック" panose="020B0600070205080204" pitchFamily="34" charset="-128"/>
              </a:defRPr>
            </a:lvl2pPr>
            <a:lvl3pPr marL="1143000" indent="-228600" defTabSz="4175125">
              <a:spcBef>
                <a:spcPct val="20000"/>
              </a:spcBef>
              <a:buChar char="–"/>
              <a:defRPr sz="3200">
                <a:solidFill>
                  <a:schemeClr val="tx1"/>
                </a:solidFill>
                <a:latin typeface="Verdana" panose="020B0604030504040204" pitchFamily="34" charset="0"/>
                <a:ea typeface="ＭＳ Ｐゴシック" panose="020B0600070205080204" pitchFamily="34" charset="-128"/>
              </a:defRPr>
            </a:lvl3pPr>
            <a:lvl4pPr marL="1600200" indent="-228600" defTabSz="4175125">
              <a:spcBef>
                <a:spcPct val="20000"/>
              </a:spcBef>
              <a:buChar char="–"/>
              <a:defRPr sz="3200">
                <a:solidFill>
                  <a:schemeClr val="tx1"/>
                </a:solidFill>
                <a:latin typeface="Verdana" panose="020B0604030504040204" pitchFamily="34" charset="0"/>
                <a:ea typeface="ＭＳ Ｐゴシック" panose="020B0600070205080204" pitchFamily="34" charset="-128"/>
              </a:defRPr>
            </a:lvl4pPr>
            <a:lvl5pPr marL="2057400" indent="-228600" defTabSz="4175125">
              <a:spcBef>
                <a:spcPct val="20000"/>
              </a:spcBef>
              <a:buChar char="»"/>
              <a:defRPr sz="4000">
                <a:solidFill>
                  <a:schemeClr val="tx1"/>
                </a:solidFill>
                <a:latin typeface="Arial" panose="020B0604020202020204" pitchFamily="34" charset="0"/>
                <a:ea typeface="ＭＳ Ｐゴシック" panose="020B0600070205080204" pitchFamily="34" charset="-128"/>
              </a:defRPr>
            </a:lvl5pPr>
            <a:lvl6pPr marL="2514600" indent="-228600" defTabSz="4175125" fontAlgn="base">
              <a:spcBef>
                <a:spcPct val="20000"/>
              </a:spcBef>
              <a:spcAft>
                <a:spcPct val="0"/>
              </a:spcAft>
              <a:buChar char="»"/>
              <a:defRPr sz="4000">
                <a:solidFill>
                  <a:schemeClr val="tx1"/>
                </a:solidFill>
                <a:latin typeface="Arial" panose="020B0604020202020204" pitchFamily="34" charset="0"/>
                <a:ea typeface="ＭＳ Ｐゴシック" panose="020B0600070205080204" pitchFamily="34" charset="-128"/>
              </a:defRPr>
            </a:lvl6pPr>
            <a:lvl7pPr marL="2971800" indent="-228600" defTabSz="4175125" fontAlgn="base">
              <a:spcBef>
                <a:spcPct val="20000"/>
              </a:spcBef>
              <a:spcAft>
                <a:spcPct val="0"/>
              </a:spcAft>
              <a:buChar char="»"/>
              <a:defRPr sz="4000">
                <a:solidFill>
                  <a:schemeClr val="tx1"/>
                </a:solidFill>
                <a:latin typeface="Arial" panose="020B0604020202020204" pitchFamily="34" charset="0"/>
                <a:ea typeface="ＭＳ Ｐゴシック" panose="020B0600070205080204" pitchFamily="34" charset="-128"/>
              </a:defRPr>
            </a:lvl7pPr>
            <a:lvl8pPr marL="3429000" indent="-228600" defTabSz="4175125" fontAlgn="base">
              <a:spcBef>
                <a:spcPct val="20000"/>
              </a:spcBef>
              <a:spcAft>
                <a:spcPct val="0"/>
              </a:spcAft>
              <a:buChar char="»"/>
              <a:defRPr sz="4000">
                <a:solidFill>
                  <a:schemeClr val="tx1"/>
                </a:solidFill>
                <a:latin typeface="Arial" panose="020B0604020202020204" pitchFamily="34" charset="0"/>
                <a:ea typeface="ＭＳ Ｐゴシック" panose="020B0600070205080204" pitchFamily="34" charset="-128"/>
              </a:defRPr>
            </a:lvl8pPr>
            <a:lvl9pPr marL="3886200" indent="-228600" defTabSz="4175125" fontAlgn="base">
              <a:spcBef>
                <a:spcPct val="20000"/>
              </a:spcBef>
              <a:spcAft>
                <a:spcPct val="0"/>
              </a:spcAft>
              <a:buChar char="»"/>
              <a:defRPr sz="4000">
                <a:solidFill>
                  <a:schemeClr val="tx1"/>
                </a:solidFill>
                <a:latin typeface="Arial" panose="020B0604020202020204" pitchFamily="34" charset="0"/>
                <a:ea typeface="ＭＳ Ｐゴシック" panose="020B0600070205080204" pitchFamily="34" charset="-128"/>
              </a:defRPr>
            </a:lvl9pPr>
          </a:lstStyle>
          <a:p>
            <a:pPr eaLnBrk="1" hangingPunct="1">
              <a:buFontTx/>
              <a:buNone/>
            </a:pPr>
            <a:endParaRPr lang="en-GB" altLang="en-US"/>
          </a:p>
        </p:txBody>
      </p:sp>
      <p:sp>
        <p:nvSpPr>
          <p:cNvPr id="3077" name="Rectangle 11"/>
          <p:cNvSpPr>
            <a:spLocks noChangeArrowheads="1"/>
          </p:cNvSpPr>
          <p:nvPr/>
        </p:nvSpPr>
        <p:spPr bwMode="auto">
          <a:xfrm>
            <a:off x="24421870" y="9846370"/>
            <a:ext cx="6667729" cy="1865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17588" tIns="208794" rIns="417588" bIns="208794"/>
          <a:lstStyle>
            <a:lvl1pPr defTabSz="4175125">
              <a:spcBef>
                <a:spcPct val="20000"/>
              </a:spcBef>
              <a:buChar char="•"/>
              <a:defRPr sz="3200">
                <a:solidFill>
                  <a:schemeClr val="tx1"/>
                </a:solidFill>
                <a:latin typeface="Verdana" panose="020B0604030504040204" pitchFamily="34" charset="0"/>
                <a:ea typeface="ＭＳ Ｐゴシック" panose="020B0600070205080204" pitchFamily="34" charset="-128"/>
              </a:defRPr>
            </a:lvl1pPr>
            <a:lvl2pPr marL="37931725" indent="-37474525" defTabSz="4175125">
              <a:spcBef>
                <a:spcPct val="20000"/>
              </a:spcBef>
              <a:buFont typeface="Times" panose="02020603050405020304" pitchFamily="18" charset="0"/>
              <a:buChar char="•"/>
              <a:defRPr sz="3200">
                <a:solidFill>
                  <a:schemeClr val="tx1"/>
                </a:solidFill>
                <a:latin typeface="Verdana" panose="020B0604030504040204" pitchFamily="34" charset="0"/>
                <a:ea typeface="ＭＳ Ｐゴシック" panose="020B0600070205080204" pitchFamily="34" charset="-128"/>
              </a:defRPr>
            </a:lvl2pPr>
            <a:lvl3pPr marL="1143000" indent="-228600" defTabSz="4175125">
              <a:spcBef>
                <a:spcPct val="20000"/>
              </a:spcBef>
              <a:buChar char="–"/>
              <a:defRPr sz="3200">
                <a:solidFill>
                  <a:schemeClr val="tx1"/>
                </a:solidFill>
                <a:latin typeface="Verdana" panose="020B0604030504040204" pitchFamily="34" charset="0"/>
                <a:ea typeface="ＭＳ Ｐゴシック" panose="020B0600070205080204" pitchFamily="34" charset="-128"/>
              </a:defRPr>
            </a:lvl3pPr>
            <a:lvl4pPr marL="1600200" indent="-228600" defTabSz="4175125">
              <a:spcBef>
                <a:spcPct val="20000"/>
              </a:spcBef>
              <a:buChar char="–"/>
              <a:defRPr sz="3200">
                <a:solidFill>
                  <a:schemeClr val="tx1"/>
                </a:solidFill>
                <a:latin typeface="Verdana" panose="020B0604030504040204" pitchFamily="34" charset="0"/>
                <a:ea typeface="ＭＳ Ｐゴシック" panose="020B0600070205080204" pitchFamily="34" charset="-128"/>
              </a:defRPr>
            </a:lvl4pPr>
            <a:lvl5pPr marL="2057400" indent="-228600" defTabSz="4175125">
              <a:spcBef>
                <a:spcPct val="20000"/>
              </a:spcBef>
              <a:buChar char="»"/>
              <a:defRPr sz="4000">
                <a:solidFill>
                  <a:schemeClr val="tx1"/>
                </a:solidFill>
                <a:latin typeface="Arial" panose="020B0604020202020204" pitchFamily="34" charset="0"/>
                <a:ea typeface="ＭＳ Ｐゴシック" panose="020B0600070205080204" pitchFamily="34" charset="-128"/>
              </a:defRPr>
            </a:lvl5pPr>
            <a:lvl6pPr marL="2514600" indent="-228600" defTabSz="4175125" fontAlgn="base">
              <a:spcBef>
                <a:spcPct val="20000"/>
              </a:spcBef>
              <a:spcAft>
                <a:spcPct val="0"/>
              </a:spcAft>
              <a:buChar char="»"/>
              <a:defRPr sz="4000">
                <a:solidFill>
                  <a:schemeClr val="tx1"/>
                </a:solidFill>
                <a:latin typeface="Arial" panose="020B0604020202020204" pitchFamily="34" charset="0"/>
                <a:ea typeface="ＭＳ Ｐゴシック" panose="020B0600070205080204" pitchFamily="34" charset="-128"/>
              </a:defRPr>
            </a:lvl6pPr>
            <a:lvl7pPr marL="2971800" indent="-228600" defTabSz="4175125" fontAlgn="base">
              <a:spcBef>
                <a:spcPct val="20000"/>
              </a:spcBef>
              <a:spcAft>
                <a:spcPct val="0"/>
              </a:spcAft>
              <a:buChar char="»"/>
              <a:defRPr sz="4000">
                <a:solidFill>
                  <a:schemeClr val="tx1"/>
                </a:solidFill>
                <a:latin typeface="Arial" panose="020B0604020202020204" pitchFamily="34" charset="0"/>
                <a:ea typeface="ＭＳ Ｐゴシック" panose="020B0600070205080204" pitchFamily="34" charset="-128"/>
              </a:defRPr>
            </a:lvl7pPr>
            <a:lvl8pPr marL="3429000" indent="-228600" defTabSz="4175125" fontAlgn="base">
              <a:spcBef>
                <a:spcPct val="20000"/>
              </a:spcBef>
              <a:spcAft>
                <a:spcPct val="0"/>
              </a:spcAft>
              <a:buChar char="»"/>
              <a:defRPr sz="4000">
                <a:solidFill>
                  <a:schemeClr val="tx1"/>
                </a:solidFill>
                <a:latin typeface="Arial" panose="020B0604020202020204" pitchFamily="34" charset="0"/>
                <a:ea typeface="ＭＳ Ｐゴシック" panose="020B0600070205080204" pitchFamily="34" charset="-128"/>
              </a:defRPr>
            </a:lvl8pPr>
            <a:lvl9pPr marL="3886200" indent="-228600" defTabSz="4175125" fontAlgn="base">
              <a:spcBef>
                <a:spcPct val="20000"/>
              </a:spcBef>
              <a:spcAft>
                <a:spcPct val="0"/>
              </a:spcAft>
              <a:buChar char="»"/>
              <a:defRPr sz="4000">
                <a:solidFill>
                  <a:schemeClr val="tx1"/>
                </a:solidFill>
                <a:latin typeface="Arial" panose="020B0604020202020204" pitchFamily="34" charset="0"/>
                <a:ea typeface="ＭＳ Ｐゴシック" panose="020B0600070205080204" pitchFamily="34" charset="-128"/>
              </a:defRPr>
            </a:lvl9pPr>
          </a:lstStyle>
          <a:p>
            <a:pPr eaLnBrk="1" hangingPunct="1">
              <a:buFontTx/>
              <a:buNone/>
            </a:pPr>
            <a:endParaRPr lang="en-GB" altLang="en-US"/>
          </a:p>
        </p:txBody>
      </p:sp>
      <p:sp>
        <p:nvSpPr>
          <p:cNvPr id="3078" name="Rectangle 12"/>
          <p:cNvSpPr>
            <a:spLocks noChangeArrowheads="1"/>
          </p:cNvSpPr>
          <p:nvPr/>
        </p:nvSpPr>
        <p:spPr bwMode="auto">
          <a:xfrm>
            <a:off x="10137382" y="4674150"/>
            <a:ext cx="31546800" cy="2492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17588" tIns="208794" rIns="417588" bIns="208794"/>
          <a:lstStyle>
            <a:lvl1pPr defTabSz="4175125">
              <a:spcBef>
                <a:spcPct val="20000"/>
              </a:spcBef>
              <a:buChar char="•"/>
              <a:defRPr sz="3200">
                <a:solidFill>
                  <a:schemeClr val="tx1"/>
                </a:solidFill>
                <a:latin typeface="Verdana" panose="020B0604030504040204" pitchFamily="34" charset="0"/>
                <a:ea typeface="ＭＳ Ｐゴシック" panose="020B0600070205080204" pitchFamily="34" charset="-128"/>
              </a:defRPr>
            </a:lvl1pPr>
            <a:lvl2pPr marL="37931725" indent="-37474525" defTabSz="4175125">
              <a:spcBef>
                <a:spcPct val="20000"/>
              </a:spcBef>
              <a:buFont typeface="Times" panose="02020603050405020304" pitchFamily="18" charset="0"/>
              <a:buChar char="•"/>
              <a:defRPr sz="3200">
                <a:solidFill>
                  <a:schemeClr val="tx1"/>
                </a:solidFill>
                <a:latin typeface="Verdana" panose="020B0604030504040204" pitchFamily="34" charset="0"/>
                <a:ea typeface="ＭＳ Ｐゴシック" panose="020B0600070205080204" pitchFamily="34" charset="-128"/>
              </a:defRPr>
            </a:lvl2pPr>
            <a:lvl3pPr marL="1143000" indent="-228600" defTabSz="4175125">
              <a:spcBef>
                <a:spcPct val="20000"/>
              </a:spcBef>
              <a:buChar char="–"/>
              <a:defRPr sz="3200">
                <a:solidFill>
                  <a:schemeClr val="tx1"/>
                </a:solidFill>
                <a:latin typeface="Verdana" panose="020B0604030504040204" pitchFamily="34" charset="0"/>
                <a:ea typeface="ＭＳ Ｐゴシック" panose="020B0600070205080204" pitchFamily="34" charset="-128"/>
              </a:defRPr>
            </a:lvl3pPr>
            <a:lvl4pPr marL="1600200" indent="-228600" defTabSz="4175125">
              <a:spcBef>
                <a:spcPct val="20000"/>
              </a:spcBef>
              <a:buChar char="–"/>
              <a:defRPr sz="3200">
                <a:solidFill>
                  <a:schemeClr val="tx1"/>
                </a:solidFill>
                <a:latin typeface="Verdana" panose="020B0604030504040204" pitchFamily="34" charset="0"/>
                <a:ea typeface="ＭＳ Ｐゴシック" panose="020B0600070205080204" pitchFamily="34" charset="-128"/>
              </a:defRPr>
            </a:lvl4pPr>
            <a:lvl5pPr marL="2057400" indent="-228600" defTabSz="4175125">
              <a:spcBef>
                <a:spcPct val="20000"/>
              </a:spcBef>
              <a:buChar char="»"/>
              <a:defRPr sz="4000">
                <a:solidFill>
                  <a:schemeClr val="tx1"/>
                </a:solidFill>
                <a:latin typeface="Arial" panose="020B0604020202020204" pitchFamily="34" charset="0"/>
                <a:ea typeface="ＭＳ Ｐゴシック" panose="020B0600070205080204" pitchFamily="34" charset="-128"/>
              </a:defRPr>
            </a:lvl5pPr>
            <a:lvl6pPr marL="2514600" indent="-228600" defTabSz="4175125" fontAlgn="base">
              <a:spcBef>
                <a:spcPct val="20000"/>
              </a:spcBef>
              <a:spcAft>
                <a:spcPct val="0"/>
              </a:spcAft>
              <a:buChar char="»"/>
              <a:defRPr sz="4000">
                <a:solidFill>
                  <a:schemeClr val="tx1"/>
                </a:solidFill>
                <a:latin typeface="Arial" panose="020B0604020202020204" pitchFamily="34" charset="0"/>
                <a:ea typeface="ＭＳ Ｐゴシック" panose="020B0600070205080204" pitchFamily="34" charset="-128"/>
              </a:defRPr>
            </a:lvl6pPr>
            <a:lvl7pPr marL="2971800" indent="-228600" defTabSz="4175125" fontAlgn="base">
              <a:spcBef>
                <a:spcPct val="20000"/>
              </a:spcBef>
              <a:spcAft>
                <a:spcPct val="0"/>
              </a:spcAft>
              <a:buChar char="»"/>
              <a:defRPr sz="4000">
                <a:solidFill>
                  <a:schemeClr val="tx1"/>
                </a:solidFill>
                <a:latin typeface="Arial" panose="020B0604020202020204" pitchFamily="34" charset="0"/>
                <a:ea typeface="ＭＳ Ｐゴシック" panose="020B0600070205080204" pitchFamily="34" charset="-128"/>
              </a:defRPr>
            </a:lvl7pPr>
            <a:lvl8pPr marL="3429000" indent="-228600" defTabSz="4175125" fontAlgn="base">
              <a:spcBef>
                <a:spcPct val="20000"/>
              </a:spcBef>
              <a:spcAft>
                <a:spcPct val="0"/>
              </a:spcAft>
              <a:buChar char="»"/>
              <a:defRPr sz="4000">
                <a:solidFill>
                  <a:schemeClr val="tx1"/>
                </a:solidFill>
                <a:latin typeface="Arial" panose="020B0604020202020204" pitchFamily="34" charset="0"/>
                <a:ea typeface="ＭＳ Ｐゴシック" panose="020B0600070205080204" pitchFamily="34" charset="-128"/>
              </a:defRPr>
            </a:lvl8pPr>
            <a:lvl9pPr marL="3886200" indent="-228600" defTabSz="4175125" fontAlgn="base">
              <a:spcBef>
                <a:spcPct val="20000"/>
              </a:spcBef>
              <a:spcAft>
                <a:spcPct val="0"/>
              </a:spcAft>
              <a:buChar char="»"/>
              <a:defRPr sz="4000">
                <a:solidFill>
                  <a:schemeClr val="tx1"/>
                </a:solidFill>
                <a:latin typeface="Arial" panose="020B0604020202020204" pitchFamily="34" charset="0"/>
                <a:ea typeface="ＭＳ Ｐゴシック" panose="020B0600070205080204" pitchFamily="34" charset="-128"/>
              </a:defRPr>
            </a:lvl9pPr>
          </a:lstStyle>
          <a:p>
            <a:pPr eaLnBrk="1" hangingPunct="1">
              <a:spcBef>
                <a:spcPts val="563"/>
              </a:spcBef>
              <a:spcAft>
                <a:spcPts val="1700"/>
              </a:spcAft>
              <a:buFontTx/>
              <a:buNone/>
            </a:pPr>
            <a:r>
              <a:rPr lang="en-US" altLang="en-US" sz="4000" b="1" dirty="0" smtClean="0">
                <a:solidFill>
                  <a:schemeClr val="tx2"/>
                </a:solidFill>
              </a:rPr>
              <a:t>Results</a:t>
            </a:r>
          </a:p>
          <a:p>
            <a:pPr eaLnBrk="1" hangingPunct="1">
              <a:spcBef>
                <a:spcPts val="563"/>
              </a:spcBef>
              <a:spcAft>
                <a:spcPts val="1700"/>
              </a:spcAft>
              <a:buFontTx/>
              <a:buNone/>
            </a:pPr>
            <a:r>
              <a:rPr lang="en-US" altLang="en-US" dirty="0" smtClean="0"/>
              <a:t>1) Using Method 1 with a threshold value of 0.1. Threshold value is the acceptable distance between the foot of projection and the node to be classified for that face of the geometry. </a:t>
            </a:r>
          </a:p>
          <a:p>
            <a:pPr eaLnBrk="1" hangingPunct="1">
              <a:spcBef>
                <a:spcPts val="563"/>
              </a:spcBef>
              <a:spcAft>
                <a:spcPts val="1700"/>
              </a:spcAft>
              <a:buFontTx/>
              <a:buNone/>
            </a:pPr>
            <a:r>
              <a:rPr lang="en-US" altLang="en-US" dirty="0" smtClean="0"/>
              <a:t>Surface 1,2,3 and 4 corresponds to the scatter plot of the nodes classified for that surface respectively, for a geometry.</a:t>
            </a:r>
            <a:endParaRPr lang="en-US" altLang="en-US" b="1" dirty="0" smtClean="0"/>
          </a:p>
          <a:p>
            <a:pPr eaLnBrk="1" hangingPunct="1">
              <a:spcBef>
                <a:spcPts val="563"/>
              </a:spcBef>
              <a:spcAft>
                <a:spcPts val="1700"/>
              </a:spcAft>
              <a:buFontTx/>
              <a:buNone/>
            </a:pPr>
            <a:endParaRPr lang="en-US" altLang="en-US" sz="4000" b="1" dirty="0">
              <a:solidFill>
                <a:schemeClr val="tx2"/>
              </a:solidFill>
            </a:endParaRPr>
          </a:p>
          <a:p>
            <a:pPr eaLnBrk="1" hangingPunct="1">
              <a:spcBef>
                <a:spcPts val="563"/>
              </a:spcBef>
              <a:spcAft>
                <a:spcPts val="1700"/>
              </a:spcAft>
              <a:buFontTx/>
              <a:buNone/>
            </a:pPr>
            <a:endParaRPr lang="en-US" altLang="en-US" sz="4000" b="1" dirty="0" smtClean="0">
              <a:solidFill>
                <a:schemeClr val="tx2"/>
              </a:solidFill>
            </a:endParaRPr>
          </a:p>
          <a:p>
            <a:pPr eaLnBrk="1" hangingPunct="1">
              <a:spcBef>
                <a:spcPts val="563"/>
              </a:spcBef>
              <a:spcAft>
                <a:spcPts val="1700"/>
              </a:spcAft>
              <a:buFontTx/>
              <a:buNone/>
            </a:pPr>
            <a:endParaRPr lang="en-US" altLang="en-US" sz="4000" b="1" dirty="0">
              <a:solidFill>
                <a:schemeClr val="tx2"/>
              </a:solidFill>
            </a:endParaRPr>
          </a:p>
          <a:p>
            <a:pPr eaLnBrk="1" hangingPunct="1">
              <a:spcBef>
                <a:spcPts val="563"/>
              </a:spcBef>
              <a:spcAft>
                <a:spcPts val="1700"/>
              </a:spcAft>
              <a:buFontTx/>
              <a:buNone/>
            </a:pPr>
            <a:endParaRPr lang="en-US" altLang="en-US" sz="4000" b="1" dirty="0" smtClean="0">
              <a:solidFill>
                <a:schemeClr val="tx2"/>
              </a:solidFill>
            </a:endParaRPr>
          </a:p>
          <a:p>
            <a:pPr eaLnBrk="1" hangingPunct="1">
              <a:spcBef>
                <a:spcPts val="563"/>
              </a:spcBef>
              <a:spcAft>
                <a:spcPts val="1700"/>
              </a:spcAft>
              <a:buFontTx/>
              <a:buNone/>
            </a:pPr>
            <a:endParaRPr lang="en-US" altLang="en-US" sz="4000" b="1" dirty="0">
              <a:solidFill>
                <a:schemeClr val="tx2"/>
              </a:solidFill>
            </a:endParaRPr>
          </a:p>
          <a:p>
            <a:pPr eaLnBrk="1" hangingPunct="1">
              <a:spcBef>
                <a:spcPts val="563"/>
              </a:spcBef>
              <a:spcAft>
                <a:spcPts val="1700"/>
              </a:spcAft>
              <a:buFontTx/>
              <a:buNone/>
            </a:pPr>
            <a:endParaRPr lang="en-US" altLang="en-US" sz="4000" b="1" dirty="0" smtClean="0">
              <a:solidFill>
                <a:schemeClr val="tx2"/>
              </a:solidFill>
            </a:endParaRPr>
          </a:p>
          <a:p>
            <a:pPr eaLnBrk="1" hangingPunct="1">
              <a:spcBef>
                <a:spcPts val="563"/>
              </a:spcBef>
              <a:spcAft>
                <a:spcPts val="1700"/>
              </a:spcAft>
              <a:buFontTx/>
              <a:buNone/>
            </a:pPr>
            <a:endParaRPr lang="en-US" altLang="en-US" dirty="0" smtClean="0"/>
          </a:p>
          <a:p>
            <a:pPr eaLnBrk="1" hangingPunct="1">
              <a:spcBef>
                <a:spcPts val="563"/>
              </a:spcBef>
              <a:spcAft>
                <a:spcPts val="1700"/>
              </a:spcAft>
              <a:buFontTx/>
              <a:buNone/>
            </a:pPr>
            <a:r>
              <a:rPr lang="en-US" altLang="en-US" dirty="0" smtClean="0"/>
              <a:t>  2) Using Method 1 and 2 both</a:t>
            </a:r>
          </a:p>
          <a:p>
            <a:pPr eaLnBrk="1" hangingPunct="1">
              <a:spcBef>
                <a:spcPts val="563"/>
              </a:spcBef>
              <a:spcAft>
                <a:spcPts val="1700"/>
              </a:spcAft>
              <a:buFontTx/>
              <a:buNone/>
            </a:pPr>
            <a:endParaRPr lang="en-US" altLang="en-US" dirty="0"/>
          </a:p>
          <a:p>
            <a:pPr eaLnBrk="1" hangingPunct="1">
              <a:spcBef>
                <a:spcPts val="563"/>
              </a:spcBef>
              <a:spcAft>
                <a:spcPts val="1700"/>
              </a:spcAft>
              <a:buFontTx/>
              <a:buNone/>
            </a:pPr>
            <a:endParaRPr lang="en-US" altLang="en-US" sz="4000" b="1" dirty="0" smtClean="0">
              <a:solidFill>
                <a:schemeClr val="tx2"/>
              </a:solidFill>
            </a:endParaRPr>
          </a:p>
          <a:p>
            <a:pPr eaLnBrk="1" hangingPunct="1">
              <a:spcBef>
                <a:spcPts val="563"/>
              </a:spcBef>
              <a:spcAft>
                <a:spcPts val="1700"/>
              </a:spcAft>
              <a:buFontTx/>
              <a:buNone/>
            </a:pPr>
            <a:endParaRPr lang="en-US" altLang="en-US" sz="4000" b="1" dirty="0">
              <a:solidFill>
                <a:schemeClr val="tx2"/>
              </a:solidFill>
            </a:endParaRPr>
          </a:p>
          <a:p>
            <a:pPr eaLnBrk="1" hangingPunct="1">
              <a:spcBef>
                <a:spcPts val="563"/>
              </a:spcBef>
              <a:spcAft>
                <a:spcPts val="1700"/>
              </a:spcAft>
              <a:buFontTx/>
              <a:buNone/>
            </a:pPr>
            <a:endParaRPr lang="en-US" altLang="en-US" sz="4000" b="1" dirty="0" smtClean="0">
              <a:solidFill>
                <a:schemeClr val="tx2"/>
              </a:solidFill>
            </a:endParaRPr>
          </a:p>
          <a:p>
            <a:pPr eaLnBrk="1" hangingPunct="1">
              <a:spcBef>
                <a:spcPts val="563"/>
              </a:spcBef>
              <a:spcAft>
                <a:spcPts val="1700"/>
              </a:spcAft>
              <a:buFontTx/>
              <a:buNone/>
            </a:pPr>
            <a:endParaRPr lang="en-US" altLang="en-US" sz="4000" b="1" dirty="0" smtClean="0">
              <a:solidFill>
                <a:schemeClr val="tx2"/>
              </a:solidFill>
            </a:endParaRPr>
          </a:p>
          <a:p>
            <a:pPr eaLnBrk="1" hangingPunct="1">
              <a:spcBef>
                <a:spcPts val="563"/>
              </a:spcBef>
              <a:spcAft>
                <a:spcPts val="1700"/>
              </a:spcAft>
              <a:buFontTx/>
              <a:buNone/>
            </a:pPr>
            <a:endParaRPr lang="en-US" altLang="en-US" dirty="0" smtClean="0"/>
          </a:p>
          <a:p>
            <a:pPr eaLnBrk="1" hangingPunct="1">
              <a:spcBef>
                <a:spcPts val="563"/>
              </a:spcBef>
              <a:spcAft>
                <a:spcPts val="1700"/>
              </a:spcAft>
              <a:buFontTx/>
              <a:buNone/>
            </a:pPr>
            <a:r>
              <a:rPr lang="en-US" altLang="en-US" dirty="0" smtClean="0"/>
              <a:t> </a:t>
            </a:r>
          </a:p>
          <a:p>
            <a:pPr eaLnBrk="1" hangingPunct="1">
              <a:spcBef>
                <a:spcPts val="563"/>
              </a:spcBef>
              <a:spcAft>
                <a:spcPts val="1700"/>
              </a:spcAft>
              <a:buFontTx/>
              <a:buNone/>
            </a:pPr>
            <a:r>
              <a:rPr lang="en-US" altLang="en-US" dirty="0" smtClean="0"/>
              <a:t> 3) Clustering</a:t>
            </a:r>
          </a:p>
          <a:p>
            <a:pPr eaLnBrk="1" hangingPunct="1">
              <a:spcBef>
                <a:spcPts val="563"/>
              </a:spcBef>
              <a:spcAft>
                <a:spcPts val="1700"/>
              </a:spcAft>
              <a:buFontTx/>
              <a:buNone/>
            </a:pPr>
            <a:endParaRPr lang="en-US" altLang="en-US" dirty="0"/>
          </a:p>
          <a:p>
            <a:pPr eaLnBrk="1" hangingPunct="1">
              <a:spcBef>
                <a:spcPts val="563"/>
              </a:spcBef>
              <a:spcAft>
                <a:spcPts val="1700"/>
              </a:spcAft>
              <a:buFontTx/>
              <a:buNone/>
            </a:pPr>
            <a:endParaRPr lang="en-US" altLang="en-US" dirty="0" smtClean="0"/>
          </a:p>
          <a:p>
            <a:pPr eaLnBrk="1" hangingPunct="1">
              <a:spcBef>
                <a:spcPts val="563"/>
              </a:spcBef>
              <a:spcAft>
                <a:spcPts val="1700"/>
              </a:spcAft>
              <a:buFontTx/>
              <a:buNone/>
            </a:pPr>
            <a:endParaRPr lang="en-US" altLang="en-US" sz="4000" b="1" dirty="0" smtClean="0">
              <a:solidFill>
                <a:schemeClr val="tx2"/>
              </a:solidFill>
            </a:endParaRPr>
          </a:p>
          <a:p>
            <a:pPr eaLnBrk="1" hangingPunct="1">
              <a:spcBef>
                <a:spcPts val="563"/>
              </a:spcBef>
              <a:spcAft>
                <a:spcPts val="1700"/>
              </a:spcAft>
              <a:buFontTx/>
              <a:buNone/>
            </a:pPr>
            <a:endParaRPr lang="en-US" altLang="en-US" sz="4000" b="1" dirty="0">
              <a:solidFill>
                <a:schemeClr val="tx2"/>
              </a:solidFill>
            </a:endParaRPr>
          </a:p>
          <a:p>
            <a:pPr eaLnBrk="1" hangingPunct="1">
              <a:spcBef>
                <a:spcPts val="563"/>
              </a:spcBef>
              <a:spcAft>
                <a:spcPts val="1700"/>
              </a:spcAft>
              <a:buFontTx/>
              <a:buNone/>
            </a:pPr>
            <a:endParaRPr lang="en-US" altLang="en-US" sz="4000" b="1" dirty="0">
              <a:solidFill>
                <a:schemeClr val="tx2"/>
              </a:solidFill>
            </a:endParaRPr>
          </a:p>
          <a:p>
            <a:pPr marL="0" indent="0">
              <a:spcBef>
                <a:spcPts val="563"/>
              </a:spcBef>
              <a:spcAft>
                <a:spcPts val="1700"/>
              </a:spcAft>
              <a:buNone/>
            </a:pPr>
            <a:r>
              <a:rPr lang="en-US" altLang="en-US" sz="4000" b="1" dirty="0" smtClean="0">
                <a:solidFill>
                  <a:schemeClr val="tx2"/>
                </a:solidFill>
              </a:rPr>
              <a:t>Conclusion</a:t>
            </a:r>
            <a:endParaRPr lang="en-US" altLang="en-US" sz="4000" dirty="0"/>
          </a:p>
          <a:p>
            <a:pPr>
              <a:spcBef>
                <a:spcPts val="563"/>
              </a:spcBef>
              <a:spcAft>
                <a:spcPts val="1700"/>
              </a:spcAft>
            </a:pPr>
            <a:r>
              <a:rPr lang="en-US" altLang="en-US" dirty="0" smtClean="0"/>
              <a:t>Test </a:t>
            </a:r>
            <a:r>
              <a:rPr lang="en-US" altLang="en-US" dirty="0"/>
              <a:t>(</a:t>
            </a:r>
            <a:r>
              <a:rPr lang="en-US" altLang="en-US" dirty="0" smtClean="0"/>
              <a:t>1) alone was capable classified </a:t>
            </a:r>
            <a:r>
              <a:rPr lang="en-US" altLang="en-US" dirty="0"/>
              <a:t>a considerable amount of </a:t>
            </a:r>
            <a:r>
              <a:rPr lang="en-US" altLang="en-US" dirty="0" smtClean="0"/>
              <a:t>points.</a:t>
            </a:r>
          </a:p>
          <a:p>
            <a:pPr>
              <a:spcBef>
                <a:spcPts val="563"/>
              </a:spcBef>
              <a:spcAft>
                <a:spcPts val="1700"/>
              </a:spcAft>
            </a:pPr>
            <a:r>
              <a:rPr lang="en-US" altLang="en-US" dirty="0"/>
              <a:t>Test (1) and (2) together gave a harder restriction to classify the points. Hence, too less points were classified</a:t>
            </a:r>
            <a:r>
              <a:rPr lang="en-US" altLang="en-US" dirty="0" smtClean="0"/>
              <a:t>.</a:t>
            </a:r>
          </a:p>
          <a:p>
            <a:pPr>
              <a:spcBef>
                <a:spcPts val="563"/>
              </a:spcBef>
              <a:spcAft>
                <a:spcPts val="1700"/>
              </a:spcAft>
            </a:pPr>
            <a:r>
              <a:rPr lang="en-US" altLang="en-US" dirty="0"/>
              <a:t>Clustering </a:t>
            </a:r>
            <a:r>
              <a:rPr lang="en-US" altLang="en-US" dirty="0" smtClean="0"/>
              <a:t>was </a:t>
            </a:r>
            <a:r>
              <a:rPr lang="en-US" altLang="en-US" dirty="0"/>
              <a:t>incapable of classifying the nodes due to unequal </a:t>
            </a:r>
            <a:r>
              <a:rPr lang="en-US" altLang="en-US" dirty="0" smtClean="0"/>
              <a:t>blobs.</a:t>
            </a:r>
            <a:endParaRPr lang="en-US" altLang="en-US" dirty="0"/>
          </a:p>
          <a:p>
            <a:pPr eaLnBrk="1" hangingPunct="1">
              <a:spcBef>
                <a:spcPts val="563"/>
              </a:spcBef>
              <a:spcAft>
                <a:spcPts val="1700"/>
              </a:spcAft>
              <a:buFontTx/>
              <a:buNone/>
            </a:pPr>
            <a:endParaRPr lang="en-US" altLang="en-US" sz="4000" b="1" dirty="0">
              <a:solidFill>
                <a:schemeClr val="tx2"/>
              </a:solidFill>
            </a:endParaRPr>
          </a:p>
        </p:txBody>
      </p:sp>
      <p:sp>
        <p:nvSpPr>
          <p:cNvPr id="3081" name="Rectangle 16"/>
          <p:cNvSpPr>
            <a:spLocks noChangeArrowheads="1"/>
          </p:cNvSpPr>
          <p:nvPr/>
        </p:nvSpPr>
        <p:spPr bwMode="auto">
          <a:xfrm>
            <a:off x="12115800" y="2621280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2800" i="1" dirty="0">
              <a:latin typeface="Verdana" panose="020B0604030504040204" pitchFamily="34" charset="0"/>
            </a:endParaRPr>
          </a:p>
        </p:txBody>
      </p:sp>
      <p:sp>
        <p:nvSpPr>
          <p:cNvPr id="3083" name="Text Box 19"/>
          <p:cNvSpPr txBox="1">
            <a:spLocks noChangeArrowheads="1"/>
          </p:cNvSpPr>
          <p:nvPr/>
        </p:nvSpPr>
        <p:spPr bwMode="auto">
          <a:xfrm>
            <a:off x="446881" y="3749675"/>
            <a:ext cx="392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4000" b="1" dirty="0" smtClean="0">
                <a:latin typeface="Verdana" panose="020B0604030504040204" pitchFamily="34" charset="0"/>
              </a:rPr>
              <a:t>Amogh Mishra, Dr. </a:t>
            </a:r>
            <a:r>
              <a:rPr lang="en-US" altLang="en-US" sz="4000" b="1" dirty="0" err="1" smtClean="0">
                <a:latin typeface="Verdana" panose="020B0604030504040204" pitchFamily="34" charset="0"/>
              </a:rPr>
              <a:t>Shameer</a:t>
            </a:r>
            <a:r>
              <a:rPr lang="en-US" altLang="en-US" sz="4000" b="1" dirty="0" smtClean="0">
                <a:latin typeface="Verdana" panose="020B0604030504040204" pitchFamily="34" charset="0"/>
              </a:rPr>
              <a:t> </a:t>
            </a:r>
            <a:r>
              <a:rPr lang="en-US" altLang="en-US" sz="4000" b="1" dirty="0" err="1" smtClean="0">
                <a:latin typeface="Verdana" panose="020B0604030504040204" pitchFamily="34" charset="0"/>
              </a:rPr>
              <a:t>Sathar</a:t>
            </a:r>
            <a:r>
              <a:rPr lang="en-US" altLang="en-US" sz="4000" b="1" dirty="0" smtClean="0">
                <a:latin typeface="Verdana" panose="020B0604030504040204" pitchFamily="34" charset="0"/>
              </a:rPr>
              <a:t> Auckland Bioengineering Institute, The </a:t>
            </a:r>
            <a:r>
              <a:rPr lang="en-US" altLang="en-US" sz="4000" b="1" dirty="0">
                <a:latin typeface="Verdana" panose="020B0604030504040204" pitchFamily="34" charset="0"/>
              </a:rPr>
              <a:t>University of Auckland, New Zealand</a:t>
            </a:r>
          </a:p>
        </p:txBody>
      </p:sp>
      <p:sp>
        <p:nvSpPr>
          <p:cNvPr id="15" name="Rectangle 14"/>
          <p:cNvSpPr/>
          <p:nvPr/>
        </p:nvSpPr>
        <p:spPr>
          <a:xfrm>
            <a:off x="11679299" y="12921582"/>
            <a:ext cx="4419608" cy="584775"/>
          </a:xfrm>
          <a:prstGeom prst="rect">
            <a:avLst/>
          </a:prstGeom>
        </p:spPr>
        <p:txBody>
          <a:bodyPr wrap="square">
            <a:spAutoFit/>
          </a:bodyPr>
          <a:lstStyle/>
          <a:p>
            <a:r>
              <a:rPr lang="en-US" sz="3200" b="1" dirty="0" smtClean="0">
                <a:solidFill>
                  <a:srgbClr val="000000"/>
                </a:solidFill>
              </a:rPr>
              <a:t>Surface 1</a:t>
            </a:r>
            <a:endParaRPr lang="en-US" sz="3200" b="1" dirty="0"/>
          </a:p>
        </p:txBody>
      </p:sp>
      <p:sp>
        <p:nvSpPr>
          <p:cNvPr id="16" name="Rectangle 15"/>
          <p:cNvSpPr/>
          <p:nvPr/>
        </p:nvSpPr>
        <p:spPr>
          <a:xfrm>
            <a:off x="6234653" y="12156632"/>
            <a:ext cx="3530101" cy="584775"/>
          </a:xfrm>
          <a:prstGeom prst="rect">
            <a:avLst/>
          </a:prstGeom>
        </p:spPr>
        <p:txBody>
          <a:bodyPr wrap="square">
            <a:spAutoFit/>
          </a:bodyPr>
          <a:lstStyle/>
          <a:p>
            <a:endParaRPr lang="en-US" sz="3200" b="1" dirty="0"/>
          </a:p>
        </p:txBody>
      </p:sp>
      <p:sp>
        <p:nvSpPr>
          <p:cNvPr id="17" name="Rectangle 16"/>
          <p:cNvSpPr/>
          <p:nvPr/>
        </p:nvSpPr>
        <p:spPr>
          <a:xfrm>
            <a:off x="19938018" y="13136834"/>
            <a:ext cx="3915627" cy="584775"/>
          </a:xfrm>
          <a:prstGeom prst="rect">
            <a:avLst/>
          </a:prstGeom>
        </p:spPr>
        <p:txBody>
          <a:bodyPr wrap="square">
            <a:spAutoFit/>
          </a:bodyPr>
          <a:lstStyle/>
          <a:p>
            <a:r>
              <a:rPr lang="en-US" sz="3200" b="1" dirty="0" smtClean="0">
                <a:solidFill>
                  <a:srgbClr val="000000"/>
                </a:solidFill>
              </a:rPr>
              <a:t>Surface 2 </a:t>
            </a:r>
            <a:endParaRPr lang="en-US" sz="3200" b="1" dirty="0"/>
          </a:p>
        </p:txBody>
      </p:sp>
      <p:sp>
        <p:nvSpPr>
          <p:cNvPr id="18" name="Rectangle 17"/>
          <p:cNvSpPr/>
          <p:nvPr/>
        </p:nvSpPr>
        <p:spPr>
          <a:xfrm>
            <a:off x="29950809" y="12990085"/>
            <a:ext cx="4903287" cy="584775"/>
          </a:xfrm>
          <a:prstGeom prst="rect">
            <a:avLst/>
          </a:prstGeom>
        </p:spPr>
        <p:txBody>
          <a:bodyPr wrap="square">
            <a:spAutoFit/>
          </a:bodyPr>
          <a:lstStyle/>
          <a:p>
            <a:r>
              <a:rPr lang="en-US" sz="3200" b="1" dirty="0" smtClean="0">
                <a:solidFill>
                  <a:srgbClr val="000000"/>
                </a:solidFill>
              </a:rPr>
              <a:t>Surface 3</a:t>
            </a:r>
            <a:endParaRPr lang="en-US" sz="3200" b="1" dirty="0"/>
          </a:p>
        </p:txBody>
      </p:sp>
      <p:sp>
        <p:nvSpPr>
          <p:cNvPr id="23" name="Rectangle 22"/>
          <p:cNvSpPr/>
          <p:nvPr/>
        </p:nvSpPr>
        <p:spPr>
          <a:xfrm>
            <a:off x="13782724" y="19631792"/>
            <a:ext cx="2483043" cy="584775"/>
          </a:xfrm>
          <a:prstGeom prst="rect">
            <a:avLst/>
          </a:prstGeom>
        </p:spPr>
        <p:txBody>
          <a:bodyPr wrap="square">
            <a:spAutoFit/>
          </a:bodyPr>
          <a:lstStyle/>
          <a:p>
            <a:r>
              <a:rPr lang="en-US" sz="3200" b="1" dirty="0" smtClean="0">
                <a:solidFill>
                  <a:srgbClr val="000000"/>
                </a:solidFill>
              </a:rPr>
              <a:t>Surface 1</a:t>
            </a:r>
            <a:endParaRPr lang="en-US" sz="3200" b="1" dirty="0"/>
          </a:p>
        </p:txBody>
      </p:sp>
      <p:sp>
        <p:nvSpPr>
          <p:cNvPr id="24" name="Rectangle 23"/>
          <p:cNvSpPr/>
          <p:nvPr/>
        </p:nvSpPr>
        <p:spPr>
          <a:xfrm>
            <a:off x="37979863" y="19116822"/>
            <a:ext cx="2029723" cy="584775"/>
          </a:xfrm>
          <a:prstGeom prst="rect">
            <a:avLst/>
          </a:prstGeom>
        </p:spPr>
        <p:txBody>
          <a:bodyPr wrap="none">
            <a:spAutoFit/>
          </a:bodyPr>
          <a:lstStyle/>
          <a:p>
            <a:r>
              <a:rPr lang="en-US" sz="3200" b="1" dirty="0" smtClean="0">
                <a:solidFill>
                  <a:srgbClr val="000000"/>
                </a:solidFill>
              </a:rPr>
              <a:t>Surface 4</a:t>
            </a:r>
            <a:endParaRPr lang="en-US" sz="3200" b="1" dirty="0"/>
          </a:p>
        </p:txBody>
      </p:sp>
      <p:sp>
        <p:nvSpPr>
          <p:cNvPr id="25" name="Rectangle 24"/>
          <p:cNvSpPr/>
          <p:nvPr/>
        </p:nvSpPr>
        <p:spPr>
          <a:xfrm>
            <a:off x="22290986" y="19631793"/>
            <a:ext cx="2029723" cy="584775"/>
          </a:xfrm>
          <a:prstGeom prst="rect">
            <a:avLst/>
          </a:prstGeom>
        </p:spPr>
        <p:txBody>
          <a:bodyPr wrap="none">
            <a:spAutoFit/>
          </a:bodyPr>
          <a:lstStyle/>
          <a:p>
            <a:r>
              <a:rPr lang="en-US" sz="3200" b="1" dirty="0" smtClean="0">
                <a:solidFill>
                  <a:srgbClr val="000000"/>
                </a:solidFill>
              </a:rPr>
              <a:t>Surface 2</a:t>
            </a:r>
            <a:endParaRPr lang="en-US" sz="3200" b="1" dirty="0"/>
          </a:p>
        </p:txBody>
      </p:sp>
      <p:sp>
        <p:nvSpPr>
          <p:cNvPr id="26" name="Rectangle 25"/>
          <p:cNvSpPr/>
          <p:nvPr/>
        </p:nvSpPr>
        <p:spPr>
          <a:xfrm>
            <a:off x="30628554" y="19050733"/>
            <a:ext cx="2029723" cy="584775"/>
          </a:xfrm>
          <a:prstGeom prst="rect">
            <a:avLst/>
          </a:prstGeom>
        </p:spPr>
        <p:txBody>
          <a:bodyPr wrap="none">
            <a:spAutoFit/>
          </a:bodyPr>
          <a:lstStyle/>
          <a:p>
            <a:r>
              <a:rPr lang="en-US" sz="3200" b="1" dirty="0" smtClean="0">
                <a:solidFill>
                  <a:srgbClr val="000000"/>
                </a:solidFill>
              </a:rPr>
              <a:t>Surface 3</a:t>
            </a:r>
            <a:endParaRPr lang="en-US" sz="3200" b="1" dirty="0"/>
          </a:p>
        </p:txBody>
      </p:sp>
      <p:sp>
        <p:nvSpPr>
          <p:cNvPr id="29" name="Rectangle 28"/>
          <p:cNvSpPr/>
          <p:nvPr/>
        </p:nvSpPr>
        <p:spPr>
          <a:xfrm>
            <a:off x="17405766" y="25045950"/>
            <a:ext cx="4033476" cy="584775"/>
          </a:xfrm>
          <a:prstGeom prst="rect">
            <a:avLst/>
          </a:prstGeom>
        </p:spPr>
        <p:txBody>
          <a:bodyPr wrap="none">
            <a:spAutoFit/>
          </a:bodyPr>
          <a:lstStyle/>
          <a:p>
            <a:r>
              <a:rPr lang="en-US" altLang="en-US" sz="3200" b="1" dirty="0" smtClean="0"/>
              <a:t>K means Clustering</a:t>
            </a:r>
            <a:endParaRPr lang="en-US" sz="3200" dirty="0"/>
          </a:p>
        </p:txBody>
      </p:sp>
      <p:sp>
        <p:nvSpPr>
          <p:cNvPr id="30" name="Rectangle 29"/>
          <p:cNvSpPr/>
          <p:nvPr/>
        </p:nvSpPr>
        <p:spPr>
          <a:xfrm>
            <a:off x="30917356" y="24817159"/>
            <a:ext cx="5171609" cy="584775"/>
          </a:xfrm>
          <a:prstGeom prst="rect">
            <a:avLst/>
          </a:prstGeom>
        </p:spPr>
        <p:txBody>
          <a:bodyPr wrap="none">
            <a:spAutoFit/>
          </a:bodyPr>
          <a:lstStyle/>
          <a:p>
            <a:r>
              <a:rPr lang="en-US" altLang="en-US" sz="3200" b="1" dirty="0" smtClean="0"/>
              <a:t>Agglomerative Clustering</a:t>
            </a:r>
            <a:endParaRPr lang="en-US" sz="32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379" y="12669988"/>
            <a:ext cx="9947675" cy="901939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84230" y="14367544"/>
            <a:ext cx="7720930" cy="502708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90924" y="14564700"/>
            <a:ext cx="7243950" cy="510158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05161" y="13965886"/>
            <a:ext cx="7603708" cy="5044777"/>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78391" y="14067524"/>
            <a:ext cx="7739654" cy="4761862"/>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42663" y="8081908"/>
            <a:ext cx="7300395" cy="4954774"/>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165193" y="8207826"/>
            <a:ext cx="8939968" cy="4990168"/>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206322" y="8306214"/>
            <a:ext cx="8028628" cy="4713755"/>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76229" y="7832882"/>
            <a:ext cx="7327533" cy="5201997"/>
          </a:xfrm>
          <a:prstGeom prst="rect">
            <a:avLst/>
          </a:prstGeom>
        </p:spPr>
      </p:pic>
      <p:pic>
        <p:nvPicPr>
          <p:cNvPr id="31" name="Picture 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037909" y="20725221"/>
            <a:ext cx="8930502" cy="4119382"/>
          </a:xfrm>
          <a:prstGeom prst="rect">
            <a:avLst/>
          </a:prstGeom>
        </p:spPr>
      </p:pic>
      <p:pic>
        <p:nvPicPr>
          <p:cNvPr id="32" name="Picture 3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281018" y="20686243"/>
            <a:ext cx="8724249" cy="4359707"/>
          </a:xfrm>
          <a:prstGeom prst="rect">
            <a:avLst/>
          </a:prstGeom>
        </p:spPr>
      </p:pic>
      <p:sp>
        <p:nvSpPr>
          <p:cNvPr id="41" name="Rectangle 40"/>
          <p:cNvSpPr/>
          <p:nvPr/>
        </p:nvSpPr>
        <p:spPr>
          <a:xfrm>
            <a:off x="36497551" y="12749843"/>
            <a:ext cx="2029723" cy="584775"/>
          </a:xfrm>
          <a:prstGeom prst="rect">
            <a:avLst/>
          </a:prstGeom>
        </p:spPr>
        <p:txBody>
          <a:bodyPr wrap="none">
            <a:spAutoFit/>
          </a:bodyPr>
          <a:lstStyle/>
          <a:p>
            <a:r>
              <a:rPr lang="en-US" sz="3200" b="1" dirty="0" smtClean="0">
                <a:solidFill>
                  <a:srgbClr val="000000"/>
                </a:solidFill>
              </a:rPr>
              <a:t>Surface 4</a:t>
            </a:r>
            <a:endParaRPr lang="en-US" sz="32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00457D"/>
      </a:dk2>
      <a:lt2>
        <a:srgbClr val="84888B"/>
      </a:lt2>
      <a:accent1>
        <a:srgbClr val="00457D"/>
      </a:accent1>
      <a:accent2>
        <a:srgbClr val="84888B"/>
      </a:accent2>
      <a:accent3>
        <a:srgbClr val="FFFFFF"/>
      </a:accent3>
      <a:accent4>
        <a:srgbClr val="000000"/>
      </a:accent4>
      <a:accent5>
        <a:srgbClr val="AAB0BF"/>
      </a:accent5>
      <a:accent6>
        <a:srgbClr val="777B7D"/>
      </a:accent6>
      <a:hlink>
        <a:srgbClr val="00457D"/>
      </a:hlink>
      <a:folHlink>
        <a:srgbClr val="84888B"/>
      </a:folHlink>
    </a:clrScheme>
    <a:fontScheme name="Blank Presentation">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6F3CD2FB-6C3D-D74F-958D-12386A6F0C16}" vid="{B0D0B33E-4AAC-0643-85D8-8A1493654D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abi-academic-poster-A0-landscape-new-logo</Template>
  <TotalTime>124</TotalTime>
  <Words>302</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Times</vt:lpstr>
      <vt:lpstr>Verdana</vt:lpstr>
      <vt:lpstr>Blank Presentation</vt:lpstr>
      <vt:lpstr>Generating the stomach fibers for Gastric Motility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the effects of muscle fibers on slow wave activity generated by ICC network</dc:title>
  <dc:creator>Amogh Mishra</dc:creator>
  <cp:lastModifiedBy>Amogh Mishra</cp:lastModifiedBy>
  <cp:revision>17</cp:revision>
  <cp:lastPrinted>2008-08-19T00:49:24Z</cp:lastPrinted>
  <dcterms:created xsi:type="dcterms:W3CDTF">2017-02-14T04:45:06Z</dcterms:created>
  <dcterms:modified xsi:type="dcterms:W3CDTF">2017-02-25T12:42:32Z</dcterms:modified>
</cp:coreProperties>
</file>