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257" r:id="rId3"/>
    <p:sldId id="258" r:id="rId4"/>
    <p:sldId id="259" r:id="rId5"/>
    <p:sldId id="260" r:id="rId6"/>
    <p:sldId id="261" r:id="rId7"/>
    <p:sldId id="283" r:id="rId8"/>
    <p:sldId id="284" r:id="rId9"/>
    <p:sldId id="262" r:id="rId10"/>
    <p:sldId id="263" r:id="rId11"/>
    <p:sldId id="264" r:id="rId12"/>
    <p:sldId id="286" r:id="rId13"/>
    <p:sldId id="266" r:id="rId14"/>
    <p:sldId id="273" r:id="rId15"/>
    <p:sldId id="274" r:id="rId16"/>
    <p:sldId id="287" r:id="rId17"/>
    <p:sldId id="267" r:id="rId18"/>
    <p:sldId id="275" r:id="rId19"/>
    <p:sldId id="279" r:id="rId20"/>
    <p:sldId id="288" r:id="rId21"/>
    <p:sldId id="268" r:id="rId22"/>
    <p:sldId id="269" r:id="rId23"/>
    <p:sldId id="276" r:id="rId24"/>
    <p:sldId id="280" r:id="rId25"/>
    <p:sldId id="289" r:id="rId26"/>
    <p:sldId id="270" r:id="rId27"/>
    <p:sldId id="271" r:id="rId28"/>
    <p:sldId id="277" r:id="rId29"/>
    <p:sldId id="281" r:id="rId30"/>
    <p:sldId id="290" r:id="rId31"/>
    <p:sldId id="272" r:id="rId32"/>
    <p:sldId id="278" r:id="rId33"/>
    <p:sldId id="282" r:id="rId34"/>
    <p:sldId id="291" r:id="rId35"/>
    <p:sldId id="285" r:id="rId36"/>
    <p:sldId id="265"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5" d="100"/>
          <a:sy n="85" d="100"/>
        </p:scale>
        <p:origin x="5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EA5466-F591-4178-98F7-5E69F2700F27}" type="datetimeFigureOut">
              <a:rPr lang="en-US" smtClean="0"/>
              <a:t>12/11/2024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292FBE-A1CF-431F-B98F-E6BB8CD6208C}" type="slidenum">
              <a:rPr lang="en-US" smtClean="0"/>
              <a:t>‹#›</a:t>
            </a:fld>
            <a:endParaRPr lang="en-US"/>
          </a:p>
        </p:txBody>
      </p:sp>
    </p:spTree>
    <p:extLst>
      <p:ext uri="{BB962C8B-B14F-4D97-AF65-F5344CB8AC3E}">
        <p14:creationId xmlns:p14="http://schemas.microsoft.com/office/powerpoint/2010/main" val="1768758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2C5664-7BE4-4BC9-B1F9-79F6BA106BBB}" type="datetime1">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EAFFF7-DF6A-493E-9437-69CCD36097B7}" type="slidenum">
              <a:rPr lang="en-US" smtClean="0"/>
              <a:t>‹#›</a:t>
            </a:fld>
            <a:endParaRPr lang="en-US"/>
          </a:p>
        </p:txBody>
      </p:sp>
    </p:spTree>
    <p:extLst>
      <p:ext uri="{BB962C8B-B14F-4D97-AF65-F5344CB8AC3E}">
        <p14:creationId xmlns:p14="http://schemas.microsoft.com/office/powerpoint/2010/main" val="3991158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4262EB-F7FE-4881-94DD-4A920F870A3A}" type="datetime1">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EAFFF7-DF6A-493E-9437-69CCD36097B7}" type="slidenum">
              <a:rPr lang="en-US" smtClean="0"/>
              <a:t>‹#›</a:t>
            </a:fld>
            <a:endParaRPr lang="en-US"/>
          </a:p>
        </p:txBody>
      </p:sp>
    </p:spTree>
    <p:extLst>
      <p:ext uri="{BB962C8B-B14F-4D97-AF65-F5344CB8AC3E}">
        <p14:creationId xmlns:p14="http://schemas.microsoft.com/office/powerpoint/2010/main" val="2065468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03AD4C-5B5B-4BE3-BA5F-283124C3D5A6}" type="datetime1">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EAFFF7-DF6A-493E-9437-69CCD36097B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653020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9FC347-9EB0-48AC-B8A1-3533456224B5}" type="datetime1">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EAFFF7-DF6A-493E-9437-69CCD36097B7}" type="slidenum">
              <a:rPr lang="en-US" smtClean="0"/>
              <a:t>‹#›</a:t>
            </a:fld>
            <a:endParaRPr lang="en-US"/>
          </a:p>
        </p:txBody>
      </p:sp>
    </p:spTree>
    <p:extLst>
      <p:ext uri="{BB962C8B-B14F-4D97-AF65-F5344CB8AC3E}">
        <p14:creationId xmlns:p14="http://schemas.microsoft.com/office/powerpoint/2010/main" val="39914623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BA53E9-F600-445F-9A91-11DDA8DD3951}" type="datetime1">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EAFFF7-DF6A-493E-9437-69CCD36097B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86324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AC237C-FA4D-4AB5-99E4-0BB724108D1D}" type="datetime1">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EAFFF7-DF6A-493E-9437-69CCD36097B7}" type="slidenum">
              <a:rPr lang="en-US" smtClean="0"/>
              <a:t>‹#›</a:t>
            </a:fld>
            <a:endParaRPr lang="en-US"/>
          </a:p>
        </p:txBody>
      </p:sp>
    </p:spTree>
    <p:extLst>
      <p:ext uri="{BB962C8B-B14F-4D97-AF65-F5344CB8AC3E}">
        <p14:creationId xmlns:p14="http://schemas.microsoft.com/office/powerpoint/2010/main" val="1562200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BA7789-9AA0-4AB5-97C6-60CA977B1368}" type="datetime1">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EAFFF7-DF6A-493E-9437-69CCD36097B7}" type="slidenum">
              <a:rPr lang="en-US" smtClean="0"/>
              <a:t>‹#›</a:t>
            </a:fld>
            <a:endParaRPr lang="en-US"/>
          </a:p>
        </p:txBody>
      </p:sp>
    </p:spTree>
    <p:extLst>
      <p:ext uri="{BB962C8B-B14F-4D97-AF65-F5344CB8AC3E}">
        <p14:creationId xmlns:p14="http://schemas.microsoft.com/office/powerpoint/2010/main" val="2210572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FADDA8-CC0B-4F67-8812-9A59ABDFC48E}" type="datetime1">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EAFFF7-DF6A-493E-9437-69CCD36097B7}" type="slidenum">
              <a:rPr lang="en-US" smtClean="0"/>
              <a:t>‹#›</a:t>
            </a:fld>
            <a:endParaRPr lang="en-US"/>
          </a:p>
        </p:txBody>
      </p:sp>
    </p:spTree>
    <p:extLst>
      <p:ext uri="{BB962C8B-B14F-4D97-AF65-F5344CB8AC3E}">
        <p14:creationId xmlns:p14="http://schemas.microsoft.com/office/powerpoint/2010/main" val="3593553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B90091-08DF-41F1-A742-DAEA29E9D7AA}" type="datetime1">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EAFFF7-DF6A-493E-9437-69CCD36097B7}" type="slidenum">
              <a:rPr lang="en-US" smtClean="0"/>
              <a:t>‹#›</a:t>
            </a:fld>
            <a:endParaRPr lang="en-US"/>
          </a:p>
        </p:txBody>
      </p:sp>
    </p:spTree>
    <p:extLst>
      <p:ext uri="{BB962C8B-B14F-4D97-AF65-F5344CB8AC3E}">
        <p14:creationId xmlns:p14="http://schemas.microsoft.com/office/powerpoint/2010/main" val="1642396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9D5FD8-2437-47EF-AE44-10ACF69F6A5A}" type="datetime1">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EAFFF7-DF6A-493E-9437-69CCD36097B7}" type="slidenum">
              <a:rPr lang="en-US" smtClean="0"/>
              <a:t>‹#›</a:t>
            </a:fld>
            <a:endParaRPr lang="en-US"/>
          </a:p>
        </p:txBody>
      </p:sp>
    </p:spTree>
    <p:extLst>
      <p:ext uri="{BB962C8B-B14F-4D97-AF65-F5344CB8AC3E}">
        <p14:creationId xmlns:p14="http://schemas.microsoft.com/office/powerpoint/2010/main" val="613685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9BAF2D-9698-4852-9107-4C4B3B5D7D37}" type="datetime1">
              <a:rPr lang="en-US" smtClean="0"/>
              <a:t>12/11/2024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EAFFF7-DF6A-493E-9437-69CCD36097B7}" type="slidenum">
              <a:rPr lang="en-US" smtClean="0"/>
              <a:t>‹#›</a:t>
            </a:fld>
            <a:endParaRPr lang="en-US"/>
          </a:p>
        </p:txBody>
      </p:sp>
    </p:spTree>
    <p:extLst>
      <p:ext uri="{BB962C8B-B14F-4D97-AF65-F5344CB8AC3E}">
        <p14:creationId xmlns:p14="http://schemas.microsoft.com/office/powerpoint/2010/main" val="837934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A2C4EE-ADB5-47BC-9DF5-B6D613050344}" type="datetime1">
              <a:rPr lang="en-US" smtClean="0"/>
              <a:t>12/11/2024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EAFFF7-DF6A-493E-9437-69CCD36097B7}" type="slidenum">
              <a:rPr lang="en-US" smtClean="0"/>
              <a:t>‹#›</a:t>
            </a:fld>
            <a:endParaRPr lang="en-US"/>
          </a:p>
        </p:txBody>
      </p:sp>
    </p:spTree>
    <p:extLst>
      <p:ext uri="{BB962C8B-B14F-4D97-AF65-F5344CB8AC3E}">
        <p14:creationId xmlns:p14="http://schemas.microsoft.com/office/powerpoint/2010/main" val="2501711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142ACF-F0DC-4084-AF85-56011CBB2A40}" type="datetime1">
              <a:rPr lang="en-US" smtClean="0"/>
              <a:t>12/11/2024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EAFFF7-DF6A-493E-9437-69CCD36097B7}" type="slidenum">
              <a:rPr lang="en-US" smtClean="0"/>
              <a:t>‹#›</a:t>
            </a:fld>
            <a:endParaRPr lang="en-US"/>
          </a:p>
        </p:txBody>
      </p:sp>
    </p:spTree>
    <p:extLst>
      <p:ext uri="{BB962C8B-B14F-4D97-AF65-F5344CB8AC3E}">
        <p14:creationId xmlns:p14="http://schemas.microsoft.com/office/powerpoint/2010/main" val="4271878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78132B-39CA-40A9-896F-9F14B8318999}" type="datetime1">
              <a:rPr lang="en-US" smtClean="0"/>
              <a:t>12/11/2024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EAFFF7-DF6A-493E-9437-69CCD36097B7}" type="slidenum">
              <a:rPr lang="en-US" smtClean="0"/>
              <a:t>‹#›</a:t>
            </a:fld>
            <a:endParaRPr lang="en-US"/>
          </a:p>
        </p:txBody>
      </p:sp>
    </p:spTree>
    <p:extLst>
      <p:ext uri="{BB962C8B-B14F-4D97-AF65-F5344CB8AC3E}">
        <p14:creationId xmlns:p14="http://schemas.microsoft.com/office/powerpoint/2010/main" val="4143811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E0F48C-A48B-44C4-9A93-84D24EFDADBE}" type="datetime1">
              <a:rPr lang="en-US" smtClean="0"/>
              <a:t>12/11/2024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EAFFF7-DF6A-493E-9437-69CCD36097B7}" type="slidenum">
              <a:rPr lang="en-US" smtClean="0"/>
              <a:t>‹#›</a:t>
            </a:fld>
            <a:endParaRPr lang="en-US"/>
          </a:p>
        </p:txBody>
      </p:sp>
    </p:spTree>
    <p:extLst>
      <p:ext uri="{BB962C8B-B14F-4D97-AF65-F5344CB8AC3E}">
        <p14:creationId xmlns:p14="http://schemas.microsoft.com/office/powerpoint/2010/main" val="3470190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2197D8-0831-4FC1-A6AD-CB8CDD18986D}" type="datetime1">
              <a:rPr lang="en-US" smtClean="0"/>
              <a:t>12/11/2024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EAFFF7-DF6A-493E-9437-69CCD36097B7}" type="slidenum">
              <a:rPr lang="en-US" smtClean="0"/>
              <a:t>‹#›</a:t>
            </a:fld>
            <a:endParaRPr lang="en-US"/>
          </a:p>
        </p:txBody>
      </p:sp>
    </p:spTree>
    <p:extLst>
      <p:ext uri="{BB962C8B-B14F-4D97-AF65-F5344CB8AC3E}">
        <p14:creationId xmlns:p14="http://schemas.microsoft.com/office/powerpoint/2010/main" val="2409826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622CA36-D807-47E9-80D3-0F25EBBF525B}" type="datetime1">
              <a:rPr lang="en-US" smtClean="0"/>
              <a:t>12/11/2024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8EAFFF7-DF6A-493E-9437-69CCD36097B7}" type="slidenum">
              <a:rPr lang="en-US" smtClean="0"/>
              <a:t>‹#›</a:t>
            </a:fld>
            <a:endParaRPr lang="en-US"/>
          </a:p>
        </p:txBody>
      </p:sp>
    </p:spTree>
    <p:extLst>
      <p:ext uri="{BB962C8B-B14F-4D97-AF65-F5344CB8AC3E}">
        <p14:creationId xmlns:p14="http://schemas.microsoft.com/office/powerpoint/2010/main" val="38196366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59E5C-6D1D-541C-3044-9601CA093953}"/>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Analyzing weather patterns using Spark and Tableau</a:t>
            </a:r>
          </a:p>
        </p:txBody>
      </p:sp>
      <p:sp>
        <p:nvSpPr>
          <p:cNvPr id="3" name="Subtitle 2">
            <a:extLst>
              <a:ext uri="{FF2B5EF4-FFF2-40B4-BE49-F238E27FC236}">
                <a16:creationId xmlns:a16="http://schemas.microsoft.com/office/drawing/2014/main" id="{61D5F8B3-5C63-8D0A-D937-C26CC728D61C}"/>
              </a:ext>
            </a:extLst>
          </p:cNvPr>
          <p:cNvSpPr>
            <a:spLocks noGrp="1"/>
          </p:cNvSpPr>
          <p:nvPr>
            <p:ph type="subTitle" idx="1"/>
          </p:nvPr>
        </p:nvSpPr>
        <p:spPr>
          <a:xfrm>
            <a:off x="1507067" y="4050833"/>
            <a:ext cx="7951258" cy="1721317"/>
          </a:xfrm>
        </p:spPr>
        <p:txBody>
          <a:bodyPr>
            <a:normAutofit fontScale="85000" lnSpcReduction="20000"/>
          </a:bodyPr>
          <a:lstStyle/>
          <a:p>
            <a:r>
              <a:rPr lang="en-US" sz="3200" dirty="0"/>
              <a:t>Team Name: Data Diviners</a:t>
            </a:r>
          </a:p>
          <a:p>
            <a:r>
              <a:rPr lang="en-US" dirty="0"/>
              <a:t>Team Members:-</a:t>
            </a:r>
          </a:p>
          <a:p>
            <a:r>
              <a:rPr lang="en-US" dirty="0"/>
              <a:t> Sai Prakash Goud</a:t>
            </a:r>
          </a:p>
          <a:p>
            <a:r>
              <a:rPr lang="en-US" dirty="0" err="1"/>
              <a:t>Marthala</a:t>
            </a:r>
            <a:r>
              <a:rPr lang="en-US" dirty="0"/>
              <a:t> Shiva Ram Reddy</a:t>
            </a:r>
          </a:p>
          <a:p>
            <a:r>
              <a:rPr lang="en-US" dirty="0"/>
              <a:t>Nalla </a:t>
            </a:r>
            <a:r>
              <a:rPr lang="en-US" dirty="0" err="1"/>
              <a:t>Amogh</a:t>
            </a:r>
            <a:r>
              <a:rPr lang="en-US" dirty="0"/>
              <a:t> Reddy</a:t>
            </a:r>
          </a:p>
          <a:p>
            <a:endParaRPr lang="en-US" dirty="0"/>
          </a:p>
          <a:p>
            <a:endParaRPr lang="en-US" dirty="0"/>
          </a:p>
        </p:txBody>
      </p:sp>
      <p:sp>
        <p:nvSpPr>
          <p:cNvPr id="4" name="Slide Number Placeholder 3">
            <a:extLst>
              <a:ext uri="{FF2B5EF4-FFF2-40B4-BE49-F238E27FC236}">
                <a16:creationId xmlns:a16="http://schemas.microsoft.com/office/drawing/2014/main" id="{A91FD952-3A11-4AF6-0839-6A6A7D6F1FA6}"/>
              </a:ext>
            </a:extLst>
          </p:cNvPr>
          <p:cNvSpPr>
            <a:spLocks noGrp="1"/>
          </p:cNvSpPr>
          <p:nvPr>
            <p:ph type="sldNum" sz="quarter" idx="12"/>
          </p:nvPr>
        </p:nvSpPr>
        <p:spPr/>
        <p:txBody>
          <a:bodyPr/>
          <a:lstStyle/>
          <a:p>
            <a:fld id="{68EAFFF7-DF6A-493E-9437-69CCD36097B7}" type="slidenum">
              <a:rPr lang="en-US" smtClean="0"/>
              <a:t>1</a:t>
            </a:fld>
            <a:endParaRPr lang="en-US"/>
          </a:p>
        </p:txBody>
      </p:sp>
    </p:spTree>
    <p:extLst>
      <p:ext uri="{BB962C8B-B14F-4D97-AF65-F5344CB8AC3E}">
        <p14:creationId xmlns:p14="http://schemas.microsoft.com/office/powerpoint/2010/main" val="1136405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C5D1A-FC49-6437-BB5A-786325EC523C}"/>
              </a:ext>
            </a:extLst>
          </p:cNvPr>
          <p:cNvSpPr>
            <a:spLocks noGrp="1"/>
          </p:cNvSpPr>
          <p:nvPr>
            <p:ph type="title"/>
          </p:nvPr>
        </p:nvSpPr>
        <p:spPr/>
        <p:txBody>
          <a:bodyPr>
            <a:normAutofit/>
          </a:bodyPr>
          <a:lstStyle/>
          <a:p>
            <a:r>
              <a:rPr lang="en-US" sz="4200" dirty="0">
                <a:latin typeface="Times New Roman" panose="02020603050405020304" pitchFamily="18" charset="0"/>
                <a:cs typeface="Times New Roman" panose="02020603050405020304" pitchFamily="18" charset="0"/>
              </a:rPr>
              <a:t>Goal 1</a:t>
            </a:r>
          </a:p>
        </p:txBody>
      </p:sp>
      <p:sp>
        <p:nvSpPr>
          <p:cNvPr id="3" name="Content Placeholder 2">
            <a:extLst>
              <a:ext uri="{FF2B5EF4-FFF2-40B4-BE49-F238E27FC236}">
                <a16:creationId xmlns:a16="http://schemas.microsoft.com/office/drawing/2014/main" id="{71A19662-CAA7-BC4D-B36B-739627388565}"/>
              </a:ext>
            </a:extLst>
          </p:cNvPr>
          <p:cNvSpPr>
            <a:spLocks noGrp="1"/>
          </p:cNvSpPr>
          <p:nvPr>
            <p:ph idx="1"/>
          </p:nvPr>
        </p:nvSpPr>
        <p:spPr>
          <a:xfrm>
            <a:off x="596651" y="1255059"/>
            <a:ext cx="8596668" cy="4114327"/>
          </a:xfrm>
        </p:spPr>
        <p:txBody>
          <a:bodyPr/>
          <a:lstStyle/>
          <a:p>
            <a:r>
              <a:rPr lang="en-US" dirty="0">
                <a:latin typeface="Times New Roman" panose="02020603050405020304" pitchFamily="18" charset="0"/>
                <a:cs typeface="Times New Roman" panose="02020603050405020304" pitchFamily="18" charset="0"/>
              </a:rPr>
              <a:t>Result:-</a:t>
            </a:r>
          </a:p>
          <a:p>
            <a:endParaRPr lang="en-US"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BDA40DF-0FAE-FF2F-2FD1-8423C3717B44}"/>
              </a:ext>
            </a:extLst>
          </p:cNvPr>
          <p:cNvPicPr>
            <a:picLocks noChangeAspect="1"/>
          </p:cNvPicPr>
          <p:nvPr/>
        </p:nvPicPr>
        <p:blipFill>
          <a:blip r:embed="rId2"/>
          <a:stretch>
            <a:fillRect/>
          </a:stretch>
        </p:blipFill>
        <p:spPr>
          <a:xfrm>
            <a:off x="674842" y="1702290"/>
            <a:ext cx="8440285" cy="4312555"/>
          </a:xfrm>
          <a:prstGeom prst="rect">
            <a:avLst/>
          </a:prstGeom>
        </p:spPr>
      </p:pic>
      <p:sp>
        <p:nvSpPr>
          <p:cNvPr id="4" name="Slide Number Placeholder 3">
            <a:extLst>
              <a:ext uri="{FF2B5EF4-FFF2-40B4-BE49-F238E27FC236}">
                <a16:creationId xmlns:a16="http://schemas.microsoft.com/office/drawing/2014/main" id="{1B78CDC6-FCC5-51FB-2E66-D81256EE3B48}"/>
              </a:ext>
            </a:extLst>
          </p:cNvPr>
          <p:cNvSpPr>
            <a:spLocks noGrp="1"/>
          </p:cNvSpPr>
          <p:nvPr>
            <p:ph type="sldNum" sz="quarter" idx="12"/>
          </p:nvPr>
        </p:nvSpPr>
        <p:spPr/>
        <p:txBody>
          <a:bodyPr/>
          <a:lstStyle/>
          <a:p>
            <a:fld id="{68EAFFF7-DF6A-493E-9437-69CCD36097B7}" type="slidenum">
              <a:rPr lang="en-US" smtClean="0"/>
              <a:t>10</a:t>
            </a:fld>
            <a:endParaRPr lang="en-US"/>
          </a:p>
        </p:txBody>
      </p:sp>
    </p:spTree>
    <p:extLst>
      <p:ext uri="{BB962C8B-B14F-4D97-AF65-F5344CB8AC3E}">
        <p14:creationId xmlns:p14="http://schemas.microsoft.com/office/powerpoint/2010/main" val="2122017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90A61547-2555-4DE2-A37F-A53E549174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5C2447E0-8F0D-479C-94E4-82BC8EB68C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1F943397-DCDD-44CB-BBA9-9510B7698D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E2630ADC-31DB-4C48-AC4A-DAAE5A7B8E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5">
              <a:extLst>
                <a:ext uri="{FF2B5EF4-FFF2-40B4-BE49-F238E27FC236}">
                  <a16:creationId xmlns:a16="http://schemas.microsoft.com/office/drawing/2014/main" id="{2CA5C44E-F54E-47E0-8989-4D8686B33C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Isosceles Triangle 16">
              <a:extLst>
                <a:ext uri="{FF2B5EF4-FFF2-40B4-BE49-F238E27FC236}">
                  <a16:creationId xmlns:a16="http://schemas.microsoft.com/office/drawing/2014/main" id="{FF54E15E-830B-4375-A239-4C51954DEA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7">
              <a:extLst>
                <a:ext uri="{FF2B5EF4-FFF2-40B4-BE49-F238E27FC236}">
                  <a16:creationId xmlns:a16="http://schemas.microsoft.com/office/drawing/2014/main" id="{CB37E322-FF7E-4872-BD6B-50A48CBEA5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28">
              <a:extLst>
                <a:ext uri="{FF2B5EF4-FFF2-40B4-BE49-F238E27FC236}">
                  <a16:creationId xmlns:a16="http://schemas.microsoft.com/office/drawing/2014/main" id="{710D0C1E-D2F8-45B2-AE14-1AC8E976F7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29">
              <a:extLst>
                <a:ext uri="{FF2B5EF4-FFF2-40B4-BE49-F238E27FC236}">
                  <a16:creationId xmlns:a16="http://schemas.microsoft.com/office/drawing/2014/main" id="{3216331B-17D0-4167-ABD2-B2198058C2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Isosceles Triangle 20">
              <a:extLst>
                <a:ext uri="{FF2B5EF4-FFF2-40B4-BE49-F238E27FC236}">
                  <a16:creationId xmlns:a16="http://schemas.microsoft.com/office/drawing/2014/main" id="{A53A7A96-3806-4BB3-91DE-6EED48AC78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Isosceles Triangle 21">
              <a:extLst>
                <a:ext uri="{FF2B5EF4-FFF2-40B4-BE49-F238E27FC236}">
                  <a16:creationId xmlns:a16="http://schemas.microsoft.com/office/drawing/2014/main" id="{F8C2B86C-EE71-466E-8991-503F9C9C1B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A03E62FC-2231-B899-5DF7-FD3126113B86}"/>
              </a:ext>
            </a:extLst>
          </p:cNvPr>
          <p:cNvSpPr>
            <a:spLocks noGrp="1"/>
          </p:cNvSpPr>
          <p:nvPr>
            <p:ph type="title"/>
          </p:nvPr>
        </p:nvSpPr>
        <p:spPr>
          <a:xfrm>
            <a:off x="6094409" y="835015"/>
            <a:ext cx="3179593" cy="3215821"/>
          </a:xfrm>
        </p:spPr>
        <p:txBody>
          <a:bodyPr vert="horz" lIns="91440" tIns="45720" rIns="91440" bIns="45720" rtlCol="0" anchor="b">
            <a:normAutofit/>
          </a:bodyPr>
          <a:lstStyle/>
          <a:p>
            <a:pPr algn="r"/>
            <a:r>
              <a:rPr lang="en-US" sz="5400" dirty="0">
                <a:latin typeface="Times New Roman" panose="02020603050405020304" pitchFamily="18" charset="0"/>
                <a:cs typeface="Times New Roman" panose="02020603050405020304" pitchFamily="18" charset="0"/>
              </a:rPr>
              <a:t>Goal 1</a:t>
            </a:r>
          </a:p>
        </p:txBody>
      </p:sp>
      <p:pic>
        <p:nvPicPr>
          <p:cNvPr id="7" name="Picture 6" descr="A screenshot of a computer&#10;&#10;Description automatically generated">
            <a:extLst>
              <a:ext uri="{FF2B5EF4-FFF2-40B4-BE49-F238E27FC236}">
                <a16:creationId xmlns:a16="http://schemas.microsoft.com/office/drawing/2014/main" id="{07D6CC7F-FED8-0040-4A1B-82A20F5917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660" y="835015"/>
            <a:ext cx="4695986" cy="2488873"/>
          </a:xfrm>
          <a:prstGeom prst="rect">
            <a:avLst/>
          </a:prstGeom>
        </p:spPr>
      </p:pic>
      <p:pic>
        <p:nvPicPr>
          <p:cNvPr id="5" name="Content Placeholder 4" descr="A screen shot of a graph&#10;&#10;Description automatically generated">
            <a:extLst>
              <a:ext uri="{FF2B5EF4-FFF2-40B4-BE49-F238E27FC236}">
                <a16:creationId xmlns:a16="http://schemas.microsoft.com/office/drawing/2014/main" id="{0B80F225-C3F5-0193-3668-BFC7D1883F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5688" y="3552488"/>
            <a:ext cx="4763393" cy="2488873"/>
          </a:xfrm>
          <a:prstGeom prst="rect">
            <a:avLst/>
          </a:prstGeom>
        </p:spPr>
      </p:pic>
      <p:sp>
        <p:nvSpPr>
          <p:cNvPr id="3" name="Slide Number Placeholder 2">
            <a:extLst>
              <a:ext uri="{FF2B5EF4-FFF2-40B4-BE49-F238E27FC236}">
                <a16:creationId xmlns:a16="http://schemas.microsoft.com/office/drawing/2014/main" id="{76B59B6D-75B8-6A7C-D467-CCE435279EAB}"/>
              </a:ext>
            </a:extLst>
          </p:cNvPr>
          <p:cNvSpPr>
            <a:spLocks noGrp="1"/>
          </p:cNvSpPr>
          <p:nvPr>
            <p:ph type="sldNum" sz="quarter" idx="12"/>
          </p:nvPr>
        </p:nvSpPr>
        <p:spPr/>
        <p:txBody>
          <a:bodyPr/>
          <a:lstStyle/>
          <a:p>
            <a:fld id="{68EAFFF7-DF6A-493E-9437-69CCD36097B7}" type="slidenum">
              <a:rPr lang="en-US" smtClean="0"/>
              <a:t>11</a:t>
            </a:fld>
            <a:endParaRPr lang="en-US"/>
          </a:p>
        </p:txBody>
      </p:sp>
    </p:spTree>
    <p:extLst>
      <p:ext uri="{BB962C8B-B14F-4D97-AF65-F5344CB8AC3E}">
        <p14:creationId xmlns:p14="http://schemas.microsoft.com/office/powerpoint/2010/main" val="15623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4CA2-AA22-DF48-6FE7-F2E40A1954E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 Summary:</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A83D9F88-2EF7-E1FB-879D-F05590A4FA64}"/>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The Above bar chart and column chart shows to Compute the average </a:t>
            </a:r>
            <a:r>
              <a:rPr lang="en-US" dirty="0" err="1">
                <a:latin typeface="Times New Roman" panose="02020603050405020304" pitchFamily="18" charset="0"/>
                <a:cs typeface="Times New Roman" panose="02020603050405020304" pitchFamily="18" charset="0"/>
              </a:rPr>
              <a:t>MinTemp</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MaxTemp</a:t>
            </a:r>
            <a:r>
              <a:rPr lang="en-US" dirty="0">
                <a:latin typeface="Times New Roman" panose="02020603050405020304" pitchFamily="18" charset="0"/>
                <a:cs typeface="Times New Roman" panose="02020603050405020304" pitchFamily="18" charset="0"/>
              </a:rPr>
              <a:t> for each Location to understand general temperature trends.</a:t>
            </a:r>
          </a:p>
          <a:p>
            <a:r>
              <a:rPr lang="en-US" dirty="0">
                <a:latin typeface="Times New Roman" panose="02020603050405020304" pitchFamily="18" charset="0"/>
                <a:cs typeface="Times New Roman" panose="02020603050405020304" pitchFamily="18" charset="0"/>
              </a:rPr>
              <a:t>First, Darwin city has highest average Minimum temperature with 23.31 </a:t>
            </a:r>
            <a:r>
              <a:rPr lang="en-US" dirty="0" err="1">
                <a:latin typeface="Times New Roman" panose="02020603050405020304" pitchFamily="18" charset="0"/>
                <a:cs typeface="Times New Roman" panose="02020603050405020304" pitchFamily="18" charset="0"/>
              </a:rPr>
              <a:t>celcius</a:t>
            </a:r>
            <a:r>
              <a:rPr lang="en-US" dirty="0">
                <a:latin typeface="Times New Roman" panose="02020603050405020304" pitchFamily="18" charset="0"/>
                <a:cs typeface="Times New Roman" panose="02020603050405020304" pitchFamily="18" charset="0"/>
              </a:rPr>
              <a:t>, Second location is Cairns with 21.25 </a:t>
            </a:r>
            <a:r>
              <a:rPr lang="en-US" dirty="0" err="1">
                <a:latin typeface="Times New Roman" panose="02020603050405020304" pitchFamily="18" charset="0"/>
                <a:cs typeface="Times New Roman" panose="02020603050405020304" pitchFamily="18" charset="0"/>
              </a:rPr>
              <a:t>celcius</a:t>
            </a:r>
            <a:r>
              <a:rPr lang="en-US" dirty="0">
                <a:latin typeface="Times New Roman" panose="02020603050405020304" pitchFamily="18" charset="0"/>
                <a:cs typeface="Times New Roman" panose="02020603050405020304" pitchFamily="18" charset="0"/>
              </a:rPr>
              <a:t> followed by </a:t>
            </a:r>
            <a:r>
              <a:rPr lang="en-US" dirty="0" err="1">
                <a:latin typeface="Times New Roman" panose="02020603050405020304" pitchFamily="18" charset="0"/>
                <a:cs typeface="Times New Roman" panose="02020603050405020304" pitchFamily="18" charset="0"/>
              </a:rPr>
              <a:t>katherine</a:t>
            </a:r>
            <a:r>
              <a:rPr lang="en-US" dirty="0">
                <a:latin typeface="Times New Roman" panose="02020603050405020304" pitchFamily="18" charset="0"/>
                <a:cs typeface="Times New Roman" panose="02020603050405020304" pitchFamily="18" charset="0"/>
              </a:rPr>
              <a:t> with 20.64 </a:t>
            </a:r>
            <a:r>
              <a:rPr lang="en-US" dirty="0" err="1">
                <a:latin typeface="Times New Roman" panose="02020603050405020304" pitchFamily="18" charset="0"/>
                <a:cs typeface="Times New Roman" panose="02020603050405020304" pitchFamily="18" charset="0"/>
              </a:rPr>
              <a:t>celcius</a:t>
            </a:r>
            <a:r>
              <a:rPr lang="en-US" dirty="0">
                <a:latin typeface="Times New Roman" panose="02020603050405020304" pitchFamily="18" charset="0"/>
                <a:cs typeface="Times New Roman" panose="02020603050405020304" pitchFamily="18" charset="0"/>
              </a:rPr>
              <a:t> at third and other cities has less averages .</a:t>
            </a:r>
          </a:p>
          <a:p>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Katheine</a:t>
            </a:r>
            <a:r>
              <a:rPr lang="en-US" dirty="0">
                <a:latin typeface="Times New Roman" panose="02020603050405020304" pitchFamily="18" charset="0"/>
                <a:cs typeface="Times New Roman" panose="02020603050405020304" pitchFamily="18" charset="0"/>
              </a:rPr>
              <a:t> has highest Average maximum temperature with 34.97 </a:t>
            </a:r>
            <a:r>
              <a:rPr lang="en-US" dirty="0" err="1">
                <a:latin typeface="Times New Roman" panose="02020603050405020304" pitchFamily="18" charset="0"/>
                <a:cs typeface="Times New Roman" panose="02020603050405020304" pitchFamily="18" charset="0"/>
              </a:rPr>
              <a:t>celcius</a:t>
            </a:r>
            <a:r>
              <a:rPr lang="en-US" dirty="0">
                <a:latin typeface="Times New Roman" panose="02020603050405020304" pitchFamily="18" charset="0"/>
                <a:cs typeface="Times New Roman" panose="02020603050405020304" pitchFamily="18" charset="0"/>
              </a:rPr>
              <a:t> at first, Darwin city has 32.62 </a:t>
            </a:r>
            <a:r>
              <a:rPr lang="en-US" dirty="0" err="1">
                <a:latin typeface="Times New Roman" panose="02020603050405020304" pitchFamily="18" charset="0"/>
                <a:cs typeface="Times New Roman" panose="02020603050405020304" pitchFamily="18" charset="0"/>
              </a:rPr>
              <a:t>celcius</a:t>
            </a:r>
            <a:r>
              <a:rPr lang="en-US" dirty="0">
                <a:latin typeface="Times New Roman" panose="02020603050405020304" pitchFamily="18" charset="0"/>
                <a:cs typeface="Times New Roman" panose="02020603050405020304" pitchFamily="18" charset="0"/>
              </a:rPr>
              <a:t> at second and followed by </a:t>
            </a:r>
            <a:r>
              <a:rPr lang="en-US" dirty="0" err="1">
                <a:latin typeface="Times New Roman" panose="02020603050405020304" pitchFamily="18" charset="0"/>
                <a:cs typeface="Times New Roman" panose="02020603050405020304" pitchFamily="18" charset="0"/>
              </a:rPr>
              <a:t>Ulluru</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Carins</a:t>
            </a:r>
            <a:r>
              <a:rPr lang="en-US" dirty="0">
                <a:latin typeface="Times New Roman" panose="02020603050405020304" pitchFamily="18" charset="0"/>
                <a:cs typeface="Times New Roman" panose="02020603050405020304" pitchFamily="18" charset="0"/>
              </a:rPr>
              <a:t> cities.</a:t>
            </a:r>
          </a:p>
          <a:p>
            <a:r>
              <a:rPr lang="en-US" dirty="0">
                <a:latin typeface="Times New Roman" panose="02020603050405020304" pitchFamily="18" charset="0"/>
                <a:cs typeface="Times New Roman" panose="02020603050405020304" pitchFamily="18" charset="0"/>
              </a:rPr>
              <a:t>This chart summarized that cities which more average minimum temperature also has more average maximum temperature.</a:t>
            </a:r>
          </a:p>
        </p:txBody>
      </p:sp>
      <p:sp>
        <p:nvSpPr>
          <p:cNvPr id="4" name="Slide Number Placeholder 3">
            <a:extLst>
              <a:ext uri="{FF2B5EF4-FFF2-40B4-BE49-F238E27FC236}">
                <a16:creationId xmlns:a16="http://schemas.microsoft.com/office/drawing/2014/main" id="{8926BD98-9AB4-C95D-B808-3B838754E7CA}"/>
              </a:ext>
            </a:extLst>
          </p:cNvPr>
          <p:cNvSpPr>
            <a:spLocks noGrp="1"/>
          </p:cNvSpPr>
          <p:nvPr>
            <p:ph type="sldNum" sz="quarter" idx="12"/>
          </p:nvPr>
        </p:nvSpPr>
        <p:spPr/>
        <p:txBody>
          <a:bodyPr/>
          <a:lstStyle/>
          <a:p>
            <a:fld id="{68EAFFF7-DF6A-493E-9437-69CCD36097B7}" type="slidenum">
              <a:rPr lang="en-US" smtClean="0"/>
              <a:t>12</a:t>
            </a:fld>
            <a:endParaRPr lang="en-US"/>
          </a:p>
        </p:txBody>
      </p:sp>
    </p:spTree>
    <p:extLst>
      <p:ext uri="{BB962C8B-B14F-4D97-AF65-F5344CB8AC3E}">
        <p14:creationId xmlns:p14="http://schemas.microsoft.com/office/powerpoint/2010/main" val="4117929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845D0-0BD5-BDD7-050C-86823AA2322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Goal 2</a:t>
            </a:r>
          </a:p>
        </p:txBody>
      </p:sp>
      <p:sp>
        <p:nvSpPr>
          <p:cNvPr id="3" name="Content Placeholder 2">
            <a:extLst>
              <a:ext uri="{FF2B5EF4-FFF2-40B4-BE49-F238E27FC236}">
                <a16:creationId xmlns:a16="http://schemas.microsoft.com/office/drawing/2014/main" id="{985CDC1C-5CCA-6087-E0BF-0F727C4AD7D9}"/>
              </a:ext>
            </a:extLst>
          </p:cNvPr>
          <p:cNvSpPr>
            <a:spLocks noGrp="1"/>
          </p:cNvSpPr>
          <p:nvPr>
            <p:ph idx="1"/>
          </p:nvPr>
        </p:nvSpPr>
        <p:spPr>
          <a:xfrm>
            <a:off x="677334" y="1281953"/>
            <a:ext cx="8596668" cy="5056094"/>
          </a:xfrm>
        </p:spPr>
        <p:txBody>
          <a:bodyPr>
            <a:noAutofit/>
          </a:bodyPr>
          <a:lstStyle/>
          <a:p>
            <a:r>
              <a:rPr lang="en-US" b="1" dirty="0">
                <a:latin typeface="Times New Roman" panose="02020603050405020304" pitchFamily="18" charset="0"/>
                <a:cs typeface="Times New Roman" panose="02020603050405020304" pitchFamily="18" charset="0"/>
              </a:rPr>
              <a:t>Goal 2 :</a:t>
            </a:r>
            <a:r>
              <a:rPr lang="en-US" dirty="0">
                <a:latin typeface="Times New Roman" panose="02020603050405020304" pitchFamily="18" charset="0"/>
                <a:cs typeface="Times New Roman" panose="02020603050405020304" pitchFamily="18" charset="0"/>
              </a:rPr>
              <a:t>Identify rows where </a:t>
            </a:r>
            <a:r>
              <a:rPr lang="en-US" dirty="0" err="1">
                <a:latin typeface="Times New Roman" panose="02020603050405020304" pitchFamily="18" charset="0"/>
                <a:cs typeface="Times New Roman" panose="02020603050405020304" pitchFamily="18" charset="0"/>
              </a:rPr>
              <a:t>MinTemp</a:t>
            </a:r>
            <a:r>
              <a:rPr lang="en-US" dirty="0">
                <a:latin typeface="Times New Roman" panose="02020603050405020304" pitchFamily="18" charset="0"/>
                <a:cs typeface="Times New Roman" panose="02020603050405020304" pitchFamily="18" charset="0"/>
              </a:rPr>
              <a:t> or </a:t>
            </a:r>
            <a:r>
              <a:rPr lang="en-US" dirty="0" err="1">
                <a:latin typeface="Times New Roman" panose="02020603050405020304" pitchFamily="18" charset="0"/>
                <a:cs typeface="Times New Roman" panose="02020603050405020304" pitchFamily="18" charset="0"/>
              </a:rPr>
              <a:t>MaxTemp</a:t>
            </a:r>
            <a:r>
              <a:rPr lang="en-US" dirty="0">
                <a:latin typeface="Times New Roman" panose="02020603050405020304" pitchFamily="18" charset="0"/>
                <a:cs typeface="Times New Roman" panose="02020603050405020304" pitchFamily="18" charset="0"/>
              </a:rPr>
              <a:t> exceeds certain thresholds (e.g., </a:t>
            </a:r>
            <a:r>
              <a:rPr lang="en-US" dirty="0" err="1">
                <a:latin typeface="Times New Roman" panose="02020603050405020304" pitchFamily="18" charset="0"/>
                <a:cs typeface="Times New Roman" panose="02020603050405020304" pitchFamily="18" charset="0"/>
              </a:rPr>
              <a:t>MinTemp</a:t>
            </a:r>
            <a:r>
              <a:rPr lang="en-US" dirty="0">
                <a:latin typeface="Times New Roman" panose="02020603050405020304" pitchFamily="18" charset="0"/>
                <a:cs typeface="Times New Roman" panose="02020603050405020304" pitchFamily="18" charset="0"/>
              </a:rPr>
              <a:t> &lt; 0°C or </a:t>
            </a:r>
            <a:r>
              <a:rPr lang="en-US" dirty="0" err="1">
                <a:latin typeface="Times New Roman" panose="02020603050405020304" pitchFamily="18" charset="0"/>
                <a:cs typeface="Times New Roman" panose="02020603050405020304" pitchFamily="18" charset="0"/>
              </a:rPr>
              <a:t>MaxTemp</a:t>
            </a:r>
            <a:r>
              <a:rPr lang="en-US" dirty="0">
                <a:latin typeface="Times New Roman" panose="02020603050405020304" pitchFamily="18" charset="0"/>
                <a:cs typeface="Times New Roman" panose="02020603050405020304" pitchFamily="18" charset="0"/>
              </a:rPr>
              <a:t> &gt; 40°C</a:t>
            </a:r>
            <a:endParaRPr lang="en-US" b="1" dirty="0">
              <a:latin typeface="Times New Roman" panose="02020603050405020304" pitchFamily="18" charset="0"/>
              <a:cs typeface="Times New Roman" panose="02020603050405020304" pitchFamily="18" charset="0"/>
            </a:endParaRPr>
          </a:p>
          <a:p>
            <a:r>
              <a:rPr lang="en-US" b="1" dirty="0" err="1">
                <a:latin typeface="Times New Roman" panose="02020603050405020304" pitchFamily="18" charset="0"/>
                <a:cs typeface="Times New Roman" panose="02020603050405020304" pitchFamily="18" charset="0"/>
              </a:rPr>
              <a:t>PySpark</a:t>
            </a:r>
            <a:r>
              <a:rPr lang="en-US" b="1" dirty="0">
                <a:latin typeface="Times New Roman" panose="02020603050405020304" pitchFamily="18" charset="0"/>
                <a:cs typeface="Times New Roman" panose="02020603050405020304" pitchFamily="18" charset="0"/>
              </a:rPr>
              <a:t> code:</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extreme_temps</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spark.sql</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select     Location, </a:t>
            </a:r>
          </a:p>
          <a:p>
            <a:pPr marL="0" indent="0">
              <a:buNone/>
            </a:pPr>
            <a:r>
              <a:rPr lang="en-US" dirty="0">
                <a:latin typeface="Times New Roman" panose="02020603050405020304" pitchFamily="18" charset="0"/>
                <a:cs typeface="Times New Roman" panose="02020603050405020304" pitchFamily="18" charset="0"/>
              </a:rPr>
              <a:t>        min(</a:t>
            </a:r>
            <a:r>
              <a:rPr lang="en-US" dirty="0" err="1">
                <a:latin typeface="Times New Roman" panose="02020603050405020304" pitchFamily="18" charset="0"/>
                <a:cs typeface="Times New Roman" panose="02020603050405020304" pitchFamily="18" charset="0"/>
              </a:rPr>
              <a:t>MinTemp_in_Celcius</a:t>
            </a:r>
            <a:r>
              <a:rPr lang="en-US" dirty="0">
                <a:latin typeface="Times New Roman" panose="02020603050405020304" pitchFamily="18" charset="0"/>
                <a:cs typeface="Times New Roman" panose="02020603050405020304" pitchFamily="18" charset="0"/>
              </a:rPr>
              <a:t>) as </a:t>
            </a:r>
            <a:r>
              <a:rPr lang="en-US" dirty="0" err="1">
                <a:latin typeface="Times New Roman" panose="02020603050405020304" pitchFamily="18" charset="0"/>
                <a:cs typeface="Times New Roman" panose="02020603050405020304" pitchFamily="18" charset="0"/>
              </a:rPr>
              <a:t>Lowest_Temperature</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max(</a:t>
            </a:r>
            <a:r>
              <a:rPr lang="en-US" dirty="0" err="1">
                <a:latin typeface="Times New Roman" panose="02020603050405020304" pitchFamily="18" charset="0"/>
                <a:cs typeface="Times New Roman" panose="02020603050405020304" pitchFamily="18" charset="0"/>
              </a:rPr>
              <a:t>MaxTemp_in_Celcius</a:t>
            </a:r>
            <a:r>
              <a:rPr lang="en-US" dirty="0">
                <a:latin typeface="Times New Roman" panose="02020603050405020304" pitchFamily="18" charset="0"/>
                <a:cs typeface="Times New Roman" panose="02020603050405020304" pitchFamily="18" charset="0"/>
              </a:rPr>
              <a:t>) as </a:t>
            </a:r>
            <a:r>
              <a:rPr lang="en-US" dirty="0" err="1">
                <a:latin typeface="Times New Roman" panose="02020603050405020304" pitchFamily="18" charset="0"/>
                <a:cs typeface="Times New Roman" panose="02020603050405020304" pitchFamily="18" charset="0"/>
              </a:rPr>
              <a:t>Highest_Temperature</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from     </a:t>
            </a:r>
            <a:r>
              <a:rPr lang="en-US" dirty="0" err="1">
                <a:latin typeface="Times New Roman" panose="02020603050405020304" pitchFamily="18" charset="0"/>
                <a:cs typeface="Times New Roman" panose="02020603050405020304" pitchFamily="18" charset="0"/>
              </a:rPr>
              <a:t>Aus_Weather_Data</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where </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MinTemp_in_Celcius</a:t>
            </a:r>
            <a:r>
              <a:rPr lang="en-US" dirty="0">
                <a:latin typeface="Times New Roman" panose="02020603050405020304" pitchFamily="18" charset="0"/>
                <a:cs typeface="Times New Roman" panose="02020603050405020304" pitchFamily="18" charset="0"/>
              </a:rPr>
              <a:t> &lt; 0 OR </a:t>
            </a:r>
            <a:r>
              <a:rPr lang="en-US" dirty="0" err="1">
                <a:latin typeface="Times New Roman" panose="02020603050405020304" pitchFamily="18" charset="0"/>
                <a:cs typeface="Times New Roman" panose="02020603050405020304" pitchFamily="18" charset="0"/>
              </a:rPr>
              <a:t>MaxTemp_in_Celcius</a:t>
            </a:r>
            <a:r>
              <a:rPr lang="en-US" dirty="0">
                <a:latin typeface="Times New Roman" panose="02020603050405020304" pitchFamily="18" charset="0"/>
                <a:cs typeface="Times New Roman" panose="02020603050405020304" pitchFamily="18" charset="0"/>
              </a:rPr>
              <a:t> &gt; 40</a:t>
            </a:r>
          </a:p>
          <a:p>
            <a:pPr marL="0" indent="0">
              <a:buNone/>
            </a:pPr>
            <a:r>
              <a:rPr lang="en-US" dirty="0">
                <a:latin typeface="Times New Roman" panose="02020603050405020304" pitchFamily="18" charset="0"/>
                <a:cs typeface="Times New Roman" panose="02020603050405020304" pitchFamily="18" charset="0"/>
              </a:rPr>
              <a:t>        group by      Location</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err="1">
                <a:latin typeface="Times New Roman" panose="02020603050405020304" pitchFamily="18" charset="0"/>
                <a:cs typeface="Times New Roman" panose="02020603050405020304" pitchFamily="18" charset="0"/>
              </a:rPr>
              <a:t>extreme_temps.show</a:t>
            </a:r>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1C848A5F-0EE2-C8EC-EEC8-F22CD6CFCFB6}"/>
              </a:ext>
            </a:extLst>
          </p:cNvPr>
          <p:cNvSpPr>
            <a:spLocks noGrp="1"/>
          </p:cNvSpPr>
          <p:nvPr>
            <p:ph type="sldNum" sz="quarter" idx="12"/>
          </p:nvPr>
        </p:nvSpPr>
        <p:spPr/>
        <p:txBody>
          <a:bodyPr/>
          <a:lstStyle/>
          <a:p>
            <a:fld id="{68EAFFF7-DF6A-493E-9437-69CCD36097B7}" type="slidenum">
              <a:rPr lang="en-US" smtClean="0"/>
              <a:t>13</a:t>
            </a:fld>
            <a:endParaRPr lang="en-US"/>
          </a:p>
        </p:txBody>
      </p:sp>
    </p:spTree>
    <p:extLst>
      <p:ext uri="{BB962C8B-B14F-4D97-AF65-F5344CB8AC3E}">
        <p14:creationId xmlns:p14="http://schemas.microsoft.com/office/powerpoint/2010/main" val="4027507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B08310-68A6-0722-93CF-5C5312572489}"/>
              </a:ext>
            </a:extLst>
          </p:cNvPr>
          <p:cNvSpPr>
            <a:spLocks noGrp="1"/>
          </p:cNvSpPr>
          <p:nvPr>
            <p:ph idx="1"/>
          </p:nvPr>
        </p:nvSpPr>
        <p:spPr>
          <a:xfrm>
            <a:off x="677334" y="1102659"/>
            <a:ext cx="8596668" cy="4938703"/>
          </a:xfrm>
        </p:spPr>
        <p:txBody>
          <a:bodyPr/>
          <a:lstStyle/>
          <a:p>
            <a:r>
              <a:rPr lang="en-US" dirty="0">
                <a:latin typeface="Times New Roman" panose="02020603050405020304" pitchFamily="18" charset="0"/>
                <a:cs typeface="Times New Roman" panose="02020603050405020304" pitchFamily="18" charset="0"/>
              </a:rPr>
              <a:t>Goal 2 Result:</a:t>
            </a:r>
          </a:p>
          <a:p>
            <a:endParaRPr lang="en-US" dirty="0"/>
          </a:p>
        </p:txBody>
      </p:sp>
      <p:pic>
        <p:nvPicPr>
          <p:cNvPr id="5" name="Picture 4">
            <a:extLst>
              <a:ext uri="{FF2B5EF4-FFF2-40B4-BE49-F238E27FC236}">
                <a16:creationId xmlns:a16="http://schemas.microsoft.com/office/drawing/2014/main" id="{8DCBEAFB-F05D-9525-9899-C0F44560E93B}"/>
              </a:ext>
            </a:extLst>
          </p:cNvPr>
          <p:cNvPicPr>
            <a:picLocks noChangeAspect="1"/>
          </p:cNvPicPr>
          <p:nvPr/>
        </p:nvPicPr>
        <p:blipFill>
          <a:blip r:embed="rId2"/>
          <a:stretch>
            <a:fillRect/>
          </a:stretch>
        </p:blipFill>
        <p:spPr>
          <a:xfrm>
            <a:off x="815789" y="1595876"/>
            <a:ext cx="8175811" cy="4224311"/>
          </a:xfrm>
          <a:prstGeom prst="rect">
            <a:avLst/>
          </a:prstGeom>
        </p:spPr>
      </p:pic>
      <p:sp>
        <p:nvSpPr>
          <p:cNvPr id="6" name="Slide Number Placeholder 5">
            <a:extLst>
              <a:ext uri="{FF2B5EF4-FFF2-40B4-BE49-F238E27FC236}">
                <a16:creationId xmlns:a16="http://schemas.microsoft.com/office/drawing/2014/main" id="{E8911D90-77C5-8243-5EB7-C3BA2559E132}"/>
              </a:ext>
            </a:extLst>
          </p:cNvPr>
          <p:cNvSpPr>
            <a:spLocks noGrp="1"/>
          </p:cNvSpPr>
          <p:nvPr>
            <p:ph type="sldNum" sz="quarter" idx="12"/>
          </p:nvPr>
        </p:nvSpPr>
        <p:spPr/>
        <p:txBody>
          <a:bodyPr/>
          <a:lstStyle/>
          <a:p>
            <a:fld id="{68EAFFF7-DF6A-493E-9437-69CCD36097B7}" type="slidenum">
              <a:rPr lang="en-US" smtClean="0"/>
              <a:t>14</a:t>
            </a:fld>
            <a:endParaRPr lang="en-US"/>
          </a:p>
        </p:txBody>
      </p:sp>
    </p:spTree>
    <p:extLst>
      <p:ext uri="{BB962C8B-B14F-4D97-AF65-F5344CB8AC3E}">
        <p14:creationId xmlns:p14="http://schemas.microsoft.com/office/powerpoint/2010/main" val="2129595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5A948-C4FF-1C73-A7B3-98F0D16C37DC}"/>
              </a:ext>
            </a:extLst>
          </p:cNvPr>
          <p:cNvSpPr>
            <a:spLocks noGrp="1"/>
          </p:cNvSpPr>
          <p:nvPr>
            <p:ph type="title"/>
          </p:nvPr>
        </p:nvSpPr>
        <p:spPr>
          <a:xfrm>
            <a:off x="6561203" y="2644588"/>
            <a:ext cx="2930518" cy="1320800"/>
          </a:xfrm>
        </p:spPr>
        <p:txBody>
          <a:bodyPr anchor="ctr">
            <a:normAutofit/>
          </a:bodyPr>
          <a:lstStyle/>
          <a:p>
            <a:r>
              <a:rPr lang="en-US" dirty="0">
                <a:latin typeface="Times New Roman" panose="02020603050405020304" pitchFamily="18" charset="0"/>
                <a:cs typeface="Times New Roman" panose="02020603050405020304" pitchFamily="18" charset="0"/>
              </a:rPr>
              <a:t>Goal 2</a:t>
            </a:r>
          </a:p>
        </p:txBody>
      </p:sp>
      <p:pic>
        <p:nvPicPr>
          <p:cNvPr id="5" name="Content Placeholder 4">
            <a:extLst>
              <a:ext uri="{FF2B5EF4-FFF2-40B4-BE49-F238E27FC236}">
                <a16:creationId xmlns:a16="http://schemas.microsoft.com/office/drawing/2014/main" id="{406E0215-3747-BF66-2154-2630B4BCC56B}"/>
              </a:ext>
            </a:extLst>
          </p:cNvPr>
          <p:cNvPicPr>
            <a:picLocks noChangeAspect="1"/>
          </p:cNvPicPr>
          <p:nvPr/>
        </p:nvPicPr>
        <p:blipFill>
          <a:blip r:embed="rId2"/>
          <a:stretch>
            <a:fillRect/>
          </a:stretch>
        </p:blipFill>
        <p:spPr>
          <a:xfrm>
            <a:off x="1145029" y="609600"/>
            <a:ext cx="4485770" cy="2601747"/>
          </a:xfrm>
          <a:prstGeom prst="rect">
            <a:avLst/>
          </a:prstGeom>
        </p:spPr>
      </p:pic>
      <p:pic>
        <p:nvPicPr>
          <p:cNvPr id="7" name="Picture 6">
            <a:extLst>
              <a:ext uri="{FF2B5EF4-FFF2-40B4-BE49-F238E27FC236}">
                <a16:creationId xmlns:a16="http://schemas.microsoft.com/office/drawing/2014/main" id="{95FBA34E-3235-7CDF-BE31-5888438CC183}"/>
              </a:ext>
            </a:extLst>
          </p:cNvPr>
          <p:cNvPicPr>
            <a:picLocks noChangeAspect="1"/>
          </p:cNvPicPr>
          <p:nvPr/>
        </p:nvPicPr>
        <p:blipFill>
          <a:blip r:embed="rId3"/>
          <a:stretch>
            <a:fillRect/>
          </a:stretch>
        </p:blipFill>
        <p:spPr>
          <a:xfrm>
            <a:off x="1306042" y="3439020"/>
            <a:ext cx="4163745" cy="2602341"/>
          </a:xfrm>
          <a:prstGeom prst="rect">
            <a:avLst/>
          </a:prstGeom>
        </p:spPr>
      </p:pic>
      <p:sp>
        <p:nvSpPr>
          <p:cNvPr id="8" name="Slide Number Placeholder 7">
            <a:extLst>
              <a:ext uri="{FF2B5EF4-FFF2-40B4-BE49-F238E27FC236}">
                <a16:creationId xmlns:a16="http://schemas.microsoft.com/office/drawing/2014/main" id="{6214B724-ACD8-EEE2-1854-B7ECE9DA20D1}"/>
              </a:ext>
            </a:extLst>
          </p:cNvPr>
          <p:cNvSpPr>
            <a:spLocks noGrp="1"/>
          </p:cNvSpPr>
          <p:nvPr>
            <p:ph type="sldNum" sz="quarter" idx="12"/>
          </p:nvPr>
        </p:nvSpPr>
        <p:spPr/>
        <p:txBody>
          <a:bodyPr/>
          <a:lstStyle/>
          <a:p>
            <a:fld id="{68EAFFF7-DF6A-493E-9437-69CCD36097B7}" type="slidenum">
              <a:rPr lang="en-US" smtClean="0"/>
              <a:t>15</a:t>
            </a:fld>
            <a:endParaRPr lang="en-US"/>
          </a:p>
        </p:txBody>
      </p:sp>
    </p:spTree>
    <p:extLst>
      <p:ext uri="{BB962C8B-B14F-4D97-AF65-F5344CB8AC3E}">
        <p14:creationId xmlns:p14="http://schemas.microsoft.com/office/powerpoint/2010/main" val="239655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30620-7409-8122-9EB7-E57829D6B25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 Summary:</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EE687F61-E058-B210-CEFE-EC571239442E}"/>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The above 2 Filled Map shows the cities with lowest temperature and highest temperature among the data. </a:t>
            </a:r>
          </a:p>
          <a:p>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Tuggerano</a:t>
            </a:r>
            <a:r>
              <a:rPr lang="en-US" dirty="0">
                <a:latin typeface="Times New Roman" panose="02020603050405020304" pitchFamily="18" charset="0"/>
                <a:cs typeface="Times New Roman" panose="02020603050405020304" pitchFamily="18" charset="0"/>
              </a:rPr>
              <a:t> city has the lowest temperature with -8.2 </a:t>
            </a:r>
            <a:r>
              <a:rPr lang="en-US" dirty="0" err="1">
                <a:latin typeface="Times New Roman" panose="02020603050405020304" pitchFamily="18" charset="0"/>
                <a:cs typeface="Times New Roman" panose="02020603050405020304" pitchFamily="18" charset="0"/>
              </a:rPr>
              <a:t>celcius</a:t>
            </a:r>
            <a:r>
              <a:rPr lang="en-US" dirty="0">
                <a:latin typeface="Times New Roman" panose="02020603050405020304" pitchFamily="18" charset="0"/>
                <a:cs typeface="Times New Roman" panose="02020603050405020304" pitchFamily="18" charset="0"/>
              </a:rPr>
              <a:t> and Richmond has highest temperature with 47 </a:t>
            </a:r>
            <a:r>
              <a:rPr lang="en-US" dirty="0" err="1">
                <a:latin typeface="Times New Roman" panose="02020603050405020304" pitchFamily="18" charset="0"/>
                <a:cs typeface="Times New Roman" panose="02020603050405020304" pitchFamily="18" charset="0"/>
              </a:rPr>
              <a:t>celcius</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The cities with moderate temperature has highest temperature and cities with low temperature has no increase in temperatures</a:t>
            </a:r>
          </a:p>
        </p:txBody>
      </p:sp>
      <p:sp>
        <p:nvSpPr>
          <p:cNvPr id="4" name="Slide Number Placeholder 3">
            <a:extLst>
              <a:ext uri="{FF2B5EF4-FFF2-40B4-BE49-F238E27FC236}">
                <a16:creationId xmlns:a16="http://schemas.microsoft.com/office/drawing/2014/main" id="{A239CC1C-FB8C-A87A-C69F-DA5DA960C91B}"/>
              </a:ext>
            </a:extLst>
          </p:cNvPr>
          <p:cNvSpPr>
            <a:spLocks noGrp="1"/>
          </p:cNvSpPr>
          <p:nvPr>
            <p:ph type="sldNum" sz="quarter" idx="12"/>
          </p:nvPr>
        </p:nvSpPr>
        <p:spPr/>
        <p:txBody>
          <a:bodyPr/>
          <a:lstStyle/>
          <a:p>
            <a:fld id="{68EAFFF7-DF6A-493E-9437-69CCD36097B7}" type="slidenum">
              <a:rPr lang="en-US" smtClean="0"/>
              <a:t>16</a:t>
            </a:fld>
            <a:endParaRPr lang="en-US"/>
          </a:p>
        </p:txBody>
      </p:sp>
    </p:spTree>
    <p:extLst>
      <p:ext uri="{BB962C8B-B14F-4D97-AF65-F5344CB8AC3E}">
        <p14:creationId xmlns:p14="http://schemas.microsoft.com/office/powerpoint/2010/main" val="938745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F2D26-3F42-BD3A-A387-3462B483EF0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Goal 3</a:t>
            </a:r>
          </a:p>
        </p:txBody>
      </p:sp>
      <p:sp>
        <p:nvSpPr>
          <p:cNvPr id="3" name="Content Placeholder 2">
            <a:extLst>
              <a:ext uri="{FF2B5EF4-FFF2-40B4-BE49-F238E27FC236}">
                <a16:creationId xmlns:a16="http://schemas.microsoft.com/office/drawing/2014/main" id="{2C617AF5-0592-43C2-FBA9-C3FA2E445AF7}"/>
              </a:ext>
            </a:extLst>
          </p:cNvPr>
          <p:cNvSpPr>
            <a:spLocks noGrp="1"/>
          </p:cNvSpPr>
          <p:nvPr>
            <p:ph idx="1"/>
          </p:nvPr>
        </p:nvSpPr>
        <p:spPr>
          <a:xfrm>
            <a:off x="677334" y="1326777"/>
            <a:ext cx="8596668" cy="4714586"/>
          </a:xfrm>
        </p:spPr>
        <p:txBody>
          <a:bodyPr>
            <a:noAutofit/>
          </a:bodyPr>
          <a:lstStyle/>
          <a:p>
            <a:r>
              <a:rPr lang="en-US" b="1" dirty="0">
                <a:latin typeface="Times New Roman" panose="02020603050405020304" pitchFamily="18" charset="0"/>
                <a:cs typeface="Times New Roman" panose="02020603050405020304" pitchFamily="18" charset="0"/>
              </a:rPr>
              <a:t>Goal 3:</a:t>
            </a:r>
            <a:r>
              <a:rPr lang="en-US" dirty="0">
                <a:latin typeface="Times New Roman" panose="02020603050405020304" pitchFamily="18" charset="0"/>
                <a:cs typeface="Times New Roman" panose="02020603050405020304" pitchFamily="18" charset="0"/>
              </a:rPr>
              <a:t>Find the top 5 locations with the highest average Maximum temperature</a:t>
            </a:r>
            <a:endParaRPr lang="en-US" b="1" dirty="0">
              <a:latin typeface="Times New Roman" panose="02020603050405020304" pitchFamily="18" charset="0"/>
              <a:cs typeface="Times New Roman" panose="02020603050405020304" pitchFamily="18" charset="0"/>
            </a:endParaRPr>
          </a:p>
          <a:p>
            <a:r>
              <a:rPr lang="en-US" b="1" dirty="0" err="1">
                <a:latin typeface="Times New Roman" panose="02020603050405020304" pitchFamily="18" charset="0"/>
                <a:cs typeface="Times New Roman" panose="02020603050405020304" pitchFamily="18" charset="0"/>
              </a:rPr>
              <a:t>PySpark</a:t>
            </a:r>
            <a:r>
              <a:rPr lang="en-US" b="1" dirty="0">
                <a:latin typeface="Times New Roman" panose="02020603050405020304" pitchFamily="18" charset="0"/>
                <a:cs typeface="Times New Roman" panose="02020603050405020304" pitchFamily="18" charset="0"/>
              </a:rPr>
              <a:t> code:</a:t>
            </a:r>
          </a:p>
          <a:p>
            <a:pPr marL="400050" lvl="1"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toplocations</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spark.sql</a:t>
            </a:r>
            <a:r>
              <a:rPr lang="en-US" sz="1800" dirty="0">
                <a:latin typeface="Times New Roman" panose="02020603050405020304" pitchFamily="18" charset="0"/>
                <a:cs typeface="Times New Roman" panose="02020603050405020304" pitchFamily="18" charset="0"/>
              </a:rPr>
              <a:t>('''</a:t>
            </a:r>
          </a:p>
          <a:p>
            <a:pPr marL="400050" lvl="1" indent="0">
              <a:buNone/>
            </a:pPr>
            <a:r>
              <a:rPr lang="en-US" sz="1800" dirty="0">
                <a:latin typeface="Times New Roman" panose="02020603050405020304" pitchFamily="18" charset="0"/>
                <a:cs typeface="Times New Roman" panose="02020603050405020304" pitchFamily="18" charset="0"/>
              </a:rPr>
              <a:t>    select </a:t>
            </a:r>
          </a:p>
          <a:p>
            <a:pPr marL="400050" lvl="1" indent="0">
              <a:buNone/>
            </a:pPr>
            <a:r>
              <a:rPr lang="en-US" sz="1800" dirty="0">
                <a:latin typeface="Times New Roman" panose="02020603050405020304" pitchFamily="18" charset="0"/>
                <a:cs typeface="Times New Roman" panose="02020603050405020304" pitchFamily="18" charset="0"/>
              </a:rPr>
              <a:t>        Location,   round(avg(</a:t>
            </a:r>
            <a:r>
              <a:rPr lang="en-US" sz="1800" dirty="0" err="1">
                <a:latin typeface="Times New Roman" panose="02020603050405020304" pitchFamily="18" charset="0"/>
                <a:cs typeface="Times New Roman" panose="02020603050405020304" pitchFamily="18" charset="0"/>
              </a:rPr>
              <a:t>MaxTemp_in_Celcius</a:t>
            </a:r>
            <a:r>
              <a:rPr lang="en-US" sz="1800" dirty="0">
                <a:latin typeface="Times New Roman" panose="02020603050405020304" pitchFamily="18" charset="0"/>
                <a:cs typeface="Times New Roman" panose="02020603050405020304" pitchFamily="18" charset="0"/>
              </a:rPr>
              <a:t>),2) AS </a:t>
            </a:r>
            <a:r>
              <a:rPr lang="en-US" sz="1800" dirty="0" err="1">
                <a:latin typeface="Times New Roman" panose="02020603050405020304" pitchFamily="18" charset="0"/>
                <a:cs typeface="Times New Roman" panose="02020603050405020304" pitchFamily="18" charset="0"/>
              </a:rPr>
              <a:t>AvgMaxTemp</a:t>
            </a:r>
            <a:r>
              <a:rPr lang="en-US" sz="1800" dirty="0">
                <a:latin typeface="Times New Roman" panose="02020603050405020304" pitchFamily="18" charset="0"/>
                <a:cs typeface="Times New Roman" panose="02020603050405020304" pitchFamily="18" charset="0"/>
              </a:rPr>
              <a:t> </a:t>
            </a:r>
          </a:p>
          <a:p>
            <a:pPr marL="400050" lvl="1" indent="0">
              <a:buNone/>
            </a:pPr>
            <a:r>
              <a:rPr lang="en-US" sz="1800" dirty="0">
                <a:latin typeface="Times New Roman" panose="02020603050405020304" pitchFamily="18" charset="0"/>
                <a:cs typeface="Times New Roman" panose="02020603050405020304" pitchFamily="18" charset="0"/>
              </a:rPr>
              <a:t>    from   </a:t>
            </a:r>
            <a:r>
              <a:rPr lang="en-US" sz="1800" dirty="0" err="1">
                <a:latin typeface="Times New Roman" panose="02020603050405020304" pitchFamily="18" charset="0"/>
                <a:cs typeface="Times New Roman" panose="02020603050405020304" pitchFamily="18" charset="0"/>
              </a:rPr>
              <a:t>Aus_Weather_Data</a:t>
            </a:r>
            <a:endParaRPr lang="en-US" sz="1800" dirty="0">
              <a:latin typeface="Times New Roman" panose="02020603050405020304" pitchFamily="18" charset="0"/>
              <a:cs typeface="Times New Roman" panose="02020603050405020304" pitchFamily="18" charset="0"/>
            </a:endParaRPr>
          </a:p>
          <a:p>
            <a:pPr marL="400050" lvl="1" indent="0">
              <a:buNone/>
            </a:pPr>
            <a:r>
              <a:rPr lang="en-US" sz="1800" dirty="0">
                <a:latin typeface="Times New Roman" panose="02020603050405020304" pitchFamily="18" charset="0"/>
                <a:cs typeface="Times New Roman" panose="02020603050405020304" pitchFamily="18" charset="0"/>
              </a:rPr>
              <a:t>    group by    Location</a:t>
            </a:r>
          </a:p>
          <a:p>
            <a:pPr marL="400050" lvl="1" indent="0">
              <a:buNone/>
            </a:pPr>
            <a:r>
              <a:rPr lang="en-US" sz="1800" dirty="0">
                <a:latin typeface="Times New Roman" panose="02020603050405020304" pitchFamily="18" charset="0"/>
                <a:cs typeface="Times New Roman" panose="02020603050405020304" pitchFamily="18" charset="0"/>
              </a:rPr>
              <a:t>    order by         </a:t>
            </a:r>
            <a:r>
              <a:rPr lang="en-US" sz="1800" dirty="0" err="1">
                <a:latin typeface="Times New Roman" panose="02020603050405020304" pitchFamily="18" charset="0"/>
                <a:cs typeface="Times New Roman" panose="02020603050405020304" pitchFamily="18" charset="0"/>
              </a:rPr>
              <a:t>AvgMaxTemp</a:t>
            </a:r>
            <a:r>
              <a:rPr lang="en-US" sz="1800" dirty="0">
                <a:latin typeface="Times New Roman" panose="02020603050405020304" pitchFamily="18" charset="0"/>
                <a:cs typeface="Times New Roman" panose="02020603050405020304" pitchFamily="18" charset="0"/>
              </a:rPr>
              <a:t> DESC</a:t>
            </a:r>
          </a:p>
          <a:p>
            <a:pPr marL="400050" lvl="1" indent="0">
              <a:buNone/>
            </a:pPr>
            <a:r>
              <a:rPr lang="en-US" sz="1800" dirty="0">
                <a:latin typeface="Times New Roman" panose="02020603050405020304" pitchFamily="18" charset="0"/>
                <a:cs typeface="Times New Roman" panose="02020603050405020304" pitchFamily="18" charset="0"/>
              </a:rPr>
              <a:t>    LIMIT 5</a:t>
            </a:r>
          </a:p>
          <a:p>
            <a:pPr marL="400050" lvl="1" indent="0">
              <a:buNone/>
            </a:pPr>
            <a:r>
              <a:rPr lang="en-US" sz="1800" dirty="0">
                <a:latin typeface="Times New Roman" panose="02020603050405020304" pitchFamily="18" charset="0"/>
                <a:cs typeface="Times New Roman" panose="02020603050405020304" pitchFamily="18" charset="0"/>
              </a:rPr>
              <a:t>''')</a:t>
            </a:r>
          </a:p>
          <a:p>
            <a:pPr marL="400050" lvl="1" indent="0">
              <a:buNone/>
            </a:pPr>
            <a:r>
              <a:rPr lang="en-US" sz="1800" dirty="0" err="1">
                <a:latin typeface="Times New Roman" panose="02020603050405020304" pitchFamily="18" charset="0"/>
                <a:cs typeface="Times New Roman" panose="02020603050405020304" pitchFamily="18" charset="0"/>
              </a:rPr>
              <a:t>toplocations.show</a:t>
            </a:r>
            <a:r>
              <a:rPr lang="en-US" sz="1800"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12607DE4-97C5-2BB2-7BF5-AAB03CEA121F}"/>
              </a:ext>
            </a:extLst>
          </p:cNvPr>
          <p:cNvSpPr>
            <a:spLocks noGrp="1"/>
          </p:cNvSpPr>
          <p:nvPr>
            <p:ph type="sldNum" sz="quarter" idx="12"/>
          </p:nvPr>
        </p:nvSpPr>
        <p:spPr/>
        <p:txBody>
          <a:bodyPr/>
          <a:lstStyle/>
          <a:p>
            <a:fld id="{68EAFFF7-DF6A-493E-9437-69CCD36097B7}" type="slidenum">
              <a:rPr lang="en-US" smtClean="0"/>
              <a:t>17</a:t>
            </a:fld>
            <a:endParaRPr lang="en-US"/>
          </a:p>
        </p:txBody>
      </p:sp>
    </p:spTree>
    <p:extLst>
      <p:ext uri="{BB962C8B-B14F-4D97-AF65-F5344CB8AC3E}">
        <p14:creationId xmlns:p14="http://schemas.microsoft.com/office/powerpoint/2010/main" val="2720970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117F54-F2F4-8C26-0C0C-79625DDF225D}"/>
              </a:ext>
            </a:extLst>
          </p:cNvPr>
          <p:cNvSpPr>
            <a:spLocks noGrp="1"/>
          </p:cNvSpPr>
          <p:nvPr>
            <p:ph idx="1"/>
          </p:nvPr>
        </p:nvSpPr>
        <p:spPr>
          <a:xfrm>
            <a:off x="677334" y="878541"/>
            <a:ext cx="8596668" cy="5162821"/>
          </a:xfrm>
        </p:spPr>
        <p:txBody>
          <a:bodyPr/>
          <a:lstStyle/>
          <a:p>
            <a:r>
              <a:rPr lang="en-US" dirty="0">
                <a:latin typeface="Times New Roman" panose="02020603050405020304" pitchFamily="18" charset="0"/>
                <a:cs typeface="Times New Roman" panose="02020603050405020304" pitchFamily="18" charset="0"/>
              </a:rPr>
              <a:t>Goal 3 Result: </a:t>
            </a:r>
          </a:p>
          <a:p>
            <a:endParaRPr lang="en-US" dirty="0"/>
          </a:p>
        </p:txBody>
      </p:sp>
      <p:pic>
        <p:nvPicPr>
          <p:cNvPr id="5" name="Picture 4">
            <a:extLst>
              <a:ext uri="{FF2B5EF4-FFF2-40B4-BE49-F238E27FC236}">
                <a16:creationId xmlns:a16="http://schemas.microsoft.com/office/drawing/2014/main" id="{7784E061-9A39-A2C1-8179-1510420AAA9F}"/>
              </a:ext>
            </a:extLst>
          </p:cNvPr>
          <p:cNvPicPr>
            <a:picLocks noChangeAspect="1"/>
          </p:cNvPicPr>
          <p:nvPr/>
        </p:nvPicPr>
        <p:blipFill>
          <a:blip r:embed="rId2"/>
          <a:stretch>
            <a:fillRect/>
          </a:stretch>
        </p:blipFill>
        <p:spPr>
          <a:xfrm>
            <a:off x="986252" y="1360017"/>
            <a:ext cx="7978831" cy="3528366"/>
          </a:xfrm>
          <a:prstGeom prst="rect">
            <a:avLst/>
          </a:prstGeom>
        </p:spPr>
      </p:pic>
      <p:sp>
        <p:nvSpPr>
          <p:cNvPr id="6" name="Slide Number Placeholder 5">
            <a:extLst>
              <a:ext uri="{FF2B5EF4-FFF2-40B4-BE49-F238E27FC236}">
                <a16:creationId xmlns:a16="http://schemas.microsoft.com/office/drawing/2014/main" id="{F92DE611-A27A-E1D1-42C2-BB5A5986FF77}"/>
              </a:ext>
            </a:extLst>
          </p:cNvPr>
          <p:cNvSpPr>
            <a:spLocks noGrp="1"/>
          </p:cNvSpPr>
          <p:nvPr>
            <p:ph type="sldNum" sz="quarter" idx="12"/>
          </p:nvPr>
        </p:nvSpPr>
        <p:spPr/>
        <p:txBody>
          <a:bodyPr/>
          <a:lstStyle/>
          <a:p>
            <a:fld id="{68EAFFF7-DF6A-493E-9437-69CCD36097B7}" type="slidenum">
              <a:rPr lang="en-US" smtClean="0"/>
              <a:t>18</a:t>
            </a:fld>
            <a:endParaRPr lang="en-US"/>
          </a:p>
        </p:txBody>
      </p:sp>
    </p:spTree>
    <p:extLst>
      <p:ext uri="{BB962C8B-B14F-4D97-AF65-F5344CB8AC3E}">
        <p14:creationId xmlns:p14="http://schemas.microsoft.com/office/powerpoint/2010/main" val="3994810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9AD54-25EA-837E-7183-A125FB242B9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Goal 3</a:t>
            </a:r>
          </a:p>
        </p:txBody>
      </p:sp>
      <p:pic>
        <p:nvPicPr>
          <p:cNvPr id="7" name="Content Placeholder 6">
            <a:extLst>
              <a:ext uri="{FF2B5EF4-FFF2-40B4-BE49-F238E27FC236}">
                <a16:creationId xmlns:a16="http://schemas.microsoft.com/office/drawing/2014/main" id="{824EE5A4-0E2C-791A-95F4-69A026A08D46}"/>
              </a:ext>
            </a:extLst>
          </p:cNvPr>
          <p:cNvPicPr>
            <a:picLocks noGrp="1" noChangeAspect="1"/>
          </p:cNvPicPr>
          <p:nvPr>
            <p:ph idx="1"/>
          </p:nvPr>
        </p:nvPicPr>
        <p:blipFill>
          <a:blip r:embed="rId2"/>
          <a:stretch>
            <a:fillRect/>
          </a:stretch>
        </p:blipFill>
        <p:spPr>
          <a:xfrm>
            <a:off x="842682" y="1555698"/>
            <a:ext cx="7915836" cy="3480462"/>
          </a:xfrm>
        </p:spPr>
      </p:pic>
      <p:sp>
        <p:nvSpPr>
          <p:cNvPr id="8" name="Slide Number Placeholder 7">
            <a:extLst>
              <a:ext uri="{FF2B5EF4-FFF2-40B4-BE49-F238E27FC236}">
                <a16:creationId xmlns:a16="http://schemas.microsoft.com/office/drawing/2014/main" id="{FCF6FFDD-ECFB-C132-50A8-326F163F8D52}"/>
              </a:ext>
            </a:extLst>
          </p:cNvPr>
          <p:cNvSpPr>
            <a:spLocks noGrp="1"/>
          </p:cNvSpPr>
          <p:nvPr>
            <p:ph type="sldNum" sz="quarter" idx="12"/>
          </p:nvPr>
        </p:nvSpPr>
        <p:spPr/>
        <p:txBody>
          <a:bodyPr/>
          <a:lstStyle/>
          <a:p>
            <a:fld id="{68EAFFF7-DF6A-493E-9437-69CCD36097B7}" type="slidenum">
              <a:rPr lang="en-US" smtClean="0"/>
              <a:t>19</a:t>
            </a:fld>
            <a:endParaRPr lang="en-US"/>
          </a:p>
        </p:txBody>
      </p:sp>
    </p:spTree>
    <p:extLst>
      <p:ext uri="{BB962C8B-B14F-4D97-AF65-F5344CB8AC3E}">
        <p14:creationId xmlns:p14="http://schemas.microsoft.com/office/powerpoint/2010/main" val="3973468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231C5F2-28FB-2103-3573-7E5EDFD58731}"/>
              </a:ext>
            </a:extLst>
          </p:cNvPr>
          <p:cNvSpPr>
            <a:spLocks noGrp="1"/>
          </p:cNvSpPr>
          <p:nvPr>
            <p:ph type="title"/>
          </p:nvPr>
        </p:nvSpPr>
        <p:spPr>
          <a:xfrm>
            <a:off x="643467" y="816638"/>
            <a:ext cx="3367359" cy="5224724"/>
          </a:xfrm>
        </p:spPr>
        <p:txBody>
          <a:bodyPr anchor="ctr">
            <a:normAutofit/>
          </a:bodyPr>
          <a:lstStyle/>
          <a:p>
            <a:r>
              <a:rPr lang="en-US">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BA433DED-4459-0419-815F-910E4CBE3E6A}"/>
              </a:ext>
            </a:extLst>
          </p:cNvPr>
          <p:cNvSpPr>
            <a:spLocks noGrp="1"/>
          </p:cNvSpPr>
          <p:nvPr>
            <p:ph idx="1"/>
          </p:nvPr>
        </p:nvSpPr>
        <p:spPr>
          <a:xfrm>
            <a:off x="4654295" y="816638"/>
            <a:ext cx="4619706" cy="5224724"/>
          </a:xfrm>
        </p:spPr>
        <p:txBody>
          <a:bodyPr anchor="ctr">
            <a:normAutofit/>
          </a:bodyPr>
          <a:lstStyle/>
          <a:p>
            <a:r>
              <a:rPr lang="en-US" dirty="0">
                <a:latin typeface="Times New Roman" panose="02020603050405020304" pitchFamily="18" charset="0"/>
                <a:cs typeface="Times New Roman" panose="02020603050405020304" pitchFamily="18" charset="0"/>
              </a:rPr>
              <a:t>1. Introduction</a:t>
            </a:r>
          </a:p>
          <a:p>
            <a:r>
              <a:rPr lang="en-US" dirty="0">
                <a:latin typeface="Times New Roman" panose="02020603050405020304" pitchFamily="18" charset="0"/>
                <a:cs typeface="Times New Roman" panose="02020603050405020304" pitchFamily="18" charset="0"/>
              </a:rPr>
              <a:t>2. Architecture Diagram</a:t>
            </a:r>
          </a:p>
          <a:p>
            <a:r>
              <a:rPr lang="en-US" dirty="0">
                <a:latin typeface="Times New Roman" panose="02020603050405020304" pitchFamily="18" charset="0"/>
                <a:cs typeface="Times New Roman" panose="02020603050405020304" pitchFamily="18" charset="0"/>
              </a:rPr>
              <a:t>3. Demo</a:t>
            </a:r>
          </a:p>
          <a:p>
            <a:r>
              <a:rPr lang="en-US" dirty="0">
                <a:latin typeface="Times New Roman" panose="02020603050405020304" pitchFamily="18" charset="0"/>
                <a:cs typeface="Times New Roman" panose="02020603050405020304" pitchFamily="18" charset="0"/>
              </a:rPr>
              <a:t>4. Results</a:t>
            </a:r>
          </a:p>
          <a:p>
            <a:r>
              <a:rPr lang="en-US" dirty="0">
                <a:latin typeface="Times New Roman" panose="02020603050405020304" pitchFamily="18" charset="0"/>
                <a:cs typeface="Times New Roman" panose="02020603050405020304" pitchFamily="18" charset="0"/>
              </a:rPr>
              <a:t>5. Conclusion</a:t>
            </a:r>
          </a:p>
        </p:txBody>
      </p:sp>
      <p:sp>
        <p:nvSpPr>
          <p:cNvPr id="4" name="Slide Number Placeholder 3">
            <a:extLst>
              <a:ext uri="{FF2B5EF4-FFF2-40B4-BE49-F238E27FC236}">
                <a16:creationId xmlns:a16="http://schemas.microsoft.com/office/drawing/2014/main" id="{08496FE1-E497-2D5A-61B1-9856E0F7C388}"/>
              </a:ext>
            </a:extLst>
          </p:cNvPr>
          <p:cNvSpPr>
            <a:spLocks noGrp="1"/>
          </p:cNvSpPr>
          <p:nvPr>
            <p:ph type="sldNum" sz="quarter" idx="12"/>
          </p:nvPr>
        </p:nvSpPr>
        <p:spPr/>
        <p:txBody>
          <a:bodyPr/>
          <a:lstStyle/>
          <a:p>
            <a:fld id="{68EAFFF7-DF6A-493E-9437-69CCD36097B7}" type="slidenum">
              <a:rPr lang="en-US" smtClean="0"/>
              <a:t>2</a:t>
            </a:fld>
            <a:endParaRPr lang="en-US"/>
          </a:p>
        </p:txBody>
      </p:sp>
    </p:spTree>
    <p:extLst>
      <p:ext uri="{BB962C8B-B14F-4D97-AF65-F5344CB8AC3E}">
        <p14:creationId xmlns:p14="http://schemas.microsoft.com/office/powerpoint/2010/main" val="31743199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29FC-F95E-EF3D-B44D-B61E96A9899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 summary:</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C8AC2442-2166-3121-6E0F-D401FB70E511}"/>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pie chart shows the top 5 cities with highest temperature in the given dataset. </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Katherine has 34.97 </a:t>
            </a:r>
            <a:r>
              <a:rPr lang="en-US" dirty="0" err="1">
                <a:latin typeface="Times New Roman" panose="02020603050405020304" pitchFamily="18" charset="0"/>
                <a:cs typeface="Times New Roman" panose="02020603050405020304" pitchFamily="18" charset="0"/>
              </a:rPr>
              <a:t>celcius</a:t>
            </a:r>
            <a:r>
              <a:rPr lang="en-US" dirty="0">
                <a:latin typeface="Times New Roman" panose="02020603050405020304" pitchFamily="18" charset="0"/>
                <a:cs typeface="Times New Roman" panose="02020603050405020304" pitchFamily="18" charset="0"/>
              </a:rPr>
              <a:t>, Darwin has 32.61 </a:t>
            </a:r>
            <a:r>
              <a:rPr lang="en-US" dirty="0" err="1">
                <a:latin typeface="Times New Roman" panose="02020603050405020304" pitchFamily="18" charset="0"/>
                <a:cs typeface="Times New Roman" panose="02020603050405020304" pitchFamily="18" charset="0"/>
              </a:rPr>
              <a:t>celcius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Ulluru</a:t>
            </a:r>
            <a:r>
              <a:rPr lang="en-US" dirty="0">
                <a:latin typeface="Times New Roman" panose="02020603050405020304" pitchFamily="18" charset="0"/>
                <a:cs typeface="Times New Roman" panose="02020603050405020304" pitchFamily="18" charset="0"/>
              </a:rPr>
              <a:t> has 30.65 </a:t>
            </a:r>
            <a:r>
              <a:rPr lang="en-US" dirty="0" err="1">
                <a:latin typeface="Times New Roman" panose="02020603050405020304" pitchFamily="18" charset="0"/>
                <a:cs typeface="Times New Roman" panose="02020603050405020304" pitchFamily="18" charset="0"/>
              </a:rPr>
              <a:t>celcius</a:t>
            </a:r>
            <a:r>
              <a:rPr lang="en-US" dirty="0">
                <a:latin typeface="Times New Roman" panose="02020603050405020304" pitchFamily="18" charset="0"/>
                <a:cs typeface="Times New Roman" panose="02020603050405020304" pitchFamily="18" charset="0"/>
              </a:rPr>
              <a:t>, followed by Cairns and Townsville with 29.57 and 29.31 </a:t>
            </a:r>
            <a:r>
              <a:rPr lang="en-US" dirty="0" err="1">
                <a:latin typeface="Times New Roman" panose="02020603050405020304" pitchFamily="18" charset="0"/>
                <a:cs typeface="Times New Roman" panose="02020603050405020304" pitchFamily="18" charset="0"/>
              </a:rPr>
              <a:t>Celcius</a:t>
            </a:r>
            <a:r>
              <a:rPr lang="en-US" dirty="0">
                <a:latin typeface="Times New Roman" panose="02020603050405020304" pitchFamily="18" charset="0"/>
                <a:cs typeface="Times New Roman" panose="02020603050405020304" pitchFamily="18" charset="0"/>
              </a:rPr>
              <a:t>. Goal 4</a:t>
            </a:r>
          </a:p>
        </p:txBody>
      </p:sp>
      <p:sp>
        <p:nvSpPr>
          <p:cNvPr id="4" name="Slide Number Placeholder 3">
            <a:extLst>
              <a:ext uri="{FF2B5EF4-FFF2-40B4-BE49-F238E27FC236}">
                <a16:creationId xmlns:a16="http://schemas.microsoft.com/office/drawing/2014/main" id="{72216179-7EB4-A67E-B71B-60222852CB19}"/>
              </a:ext>
            </a:extLst>
          </p:cNvPr>
          <p:cNvSpPr>
            <a:spLocks noGrp="1"/>
          </p:cNvSpPr>
          <p:nvPr>
            <p:ph type="sldNum" sz="quarter" idx="12"/>
          </p:nvPr>
        </p:nvSpPr>
        <p:spPr/>
        <p:txBody>
          <a:bodyPr/>
          <a:lstStyle/>
          <a:p>
            <a:fld id="{68EAFFF7-DF6A-493E-9437-69CCD36097B7}" type="slidenum">
              <a:rPr lang="en-US" smtClean="0"/>
              <a:t>20</a:t>
            </a:fld>
            <a:endParaRPr lang="en-US"/>
          </a:p>
        </p:txBody>
      </p:sp>
    </p:spTree>
    <p:extLst>
      <p:ext uri="{BB962C8B-B14F-4D97-AF65-F5344CB8AC3E}">
        <p14:creationId xmlns:p14="http://schemas.microsoft.com/office/powerpoint/2010/main" val="16887301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B5E4D-153E-344D-60FE-A4A4551B898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Goal 4</a:t>
            </a:r>
          </a:p>
        </p:txBody>
      </p:sp>
      <p:sp>
        <p:nvSpPr>
          <p:cNvPr id="3" name="Content Placeholder 2">
            <a:extLst>
              <a:ext uri="{FF2B5EF4-FFF2-40B4-BE49-F238E27FC236}">
                <a16:creationId xmlns:a16="http://schemas.microsoft.com/office/drawing/2014/main" id="{62866FB1-7783-AAC8-8F35-F66700BF8DB3}"/>
              </a:ext>
            </a:extLst>
          </p:cNvPr>
          <p:cNvSpPr>
            <a:spLocks noGrp="1"/>
          </p:cNvSpPr>
          <p:nvPr>
            <p:ph idx="1"/>
          </p:nvPr>
        </p:nvSpPr>
        <p:spPr>
          <a:xfrm>
            <a:off x="489075" y="1270000"/>
            <a:ext cx="8596668" cy="4772212"/>
          </a:xfrm>
        </p:spPr>
        <p:txBody>
          <a:bodyPr>
            <a:noAutofit/>
          </a:bodyPr>
          <a:lstStyle/>
          <a:p>
            <a:r>
              <a:rPr lang="en-US" b="1" dirty="0">
                <a:latin typeface="Times New Roman" panose="02020603050405020304" pitchFamily="18" charset="0"/>
                <a:cs typeface="Times New Roman" panose="02020603050405020304" pitchFamily="18" charset="0"/>
              </a:rPr>
              <a:t>Goal 4: </a:t>
            </a:r>
            <a:r>
              <a:rPr lang="en-US" dirty="0">
                <a:latin typeface="Times New Roman" panose="02020603050405020304" pitchFamily="18" charset="0"/>
                <a:cs typeface="Times New Roman" panose="02020603050405020304" pitchFamily="18" charset="0"/>
              </a:rPr>
              <a:t>Identify days and locations where there was an unusually large drop in temperature compared to the previous day</a:t>
            </a:r>
            <a:endParaRPr lang="en-US" b="1" dirty="0">
              <a:latin typeface="Times New Roman" panose="02020603050405020304" pitchFamily="18" charset="0"/>
              <a:cs typeface="Times New Roman" panose="02020603050405020304" pitchFamily="18" charset="0"/>
            </a:endParaRPr>
          </a:p>
          <a:p>
            <a:r>
              <a:rPr lang="en-US" b="1" dirty="0" err="1">
                <a:latin typeface="Times New Roman" panose="02020603050405020304" pitchFamily="18" charset="0"/>
                <a:cs typeface="Times New Roman" panose="02020603050405020304" pitchFamily="18" charset="0"/>
              </a:rPr>
              <a:t>PySpark</a:t>
            </a:r>
            <a:r>
              <a:rPr lang="en-US" b="1" dirty="0">
                <a:latin typeface="Times New Roman" panose="02020603050405020304" pitchFamily="18" charset="0"/>
                <a:cs typeface="Times New Roman" panose="02020603050405020304" pitchFamily="18" charset="0"/>
              </a:rPr>
              <a:t> code:</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sudden_drops</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spark.sql</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WITH </a:t>
            </a:r>
            <a:r>
              <a:rPr lang="en-US" dirty="0" err="1">
                <a:latin typeface="Times New Roman" panose="02020603050405020304" pitchFamily="18" charset="0"/>
                <a:cs typeface="Times New Roman" panose="02020603050405020304" pitchFamily="18" charset="0"/>
              </a:rPr>
              <a:t>TempChanges</a:t>
            </a:r>
            <a:r>
              <a:rPr lang="en-US" dirty="0">
                <a:latin typeface="Times New Roman" panose="02020603050405020304" pitchFamily="18" charset="0"/>
                <a:cs typeface="Times New Roman" panose="02020603050405020304" pitchFamily="18" charset="0"/>
              </a:rPr>
              <a:t> AS (</a:t>
            </a:r>
          </a:p>
          <a:p>
            <a:pPr marL="0" indent="0">
              <a:buNone/>
            </a:pPr>
            <a:r>
              <a:rPr lang="en-US" dirty="0">
                <a:latin typeface="Times New Roman" panose="02020603050405020304" pitchFamily="18" charset="0"/>
                <a:cs typeface="Times New Roman" panose="02020603050405020304" pitchFamily="18" charset="0"/>
              </a:rPr>
              <a:t>        select </a:t>
            </a:r>
          </a:p>
          <a:p>
            <a:pPr marL="0" indent="0">
              <a:buNone/>
            </a:pPr>
            <a:r>
              <a:rPr lang="en-US" dirty="0">
                <a:latin typeface="Times New Roman" panose="02020603050405020304" pitchFamily="18" charset="0"/>
                <a:cs typeface="Times New Roman" panose="02020603050405020304" pitchFamily="18" charset="0"/>
              </a:rPr>
              <a:t>            index, </a:t>
            </a:r>
            <a:r>
              <a:rPr lang="en-US" dirty="0" err="1">
                <a:latin typeface="Times New Roman" panose="02020603050405020304" pitchFamily="18" charset="0"/>
                <a:cs typeface="Times New Roman" panose="02020603050405020304" pitchFamily="18" charset="0"/>
              </a:rPr>
              <a:t>Location,MinTemp_in_Celcius,MaxTemp_in_Celcius</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LAG(</a:t>
            </a:r>
            <a:r>
              <a:rPr lang="en-US" dirty="0" err="1">
                <a:latin typeface="Times New Roman" panose="02020603050405020304" pitchFamily="18" charset="0"/>
                <a:cs typeface="Times New Roman" panose="02020603050405020304" pitchFamily="18" charset="0"/>
              </a:rPr>
              <a:t>MinTemp_in_Celcius</a:t>
            </a:r>
            <a:r>
              <a:rPr lang="en-US" dirty="0">
                <a:latin typeface="Times New Roman" panose="02020603050405020304" pitchFamily="18" charset="0"/>
                <a:cs typeface="Times New Roman" panose="02020603050405020304" pitchFamily="18" charset="0"/>
              </a:rPr>
              <a:t>) OVER (PARTITION BY Location ORDER BY index) AS </a:t>
            </a:r>
            <a:r>
              <a:rPr lang="en-US" dirty="0" err="1">
                <a:latin typeface="Times New Roman" panose="02020603050405020304" pitchFamily="18" charset="0"/>
                <a:cs typeface="Times New Roman" panose="02020603050405020304" pitchFamily="18" charset="0"/>
              </a:rPr>
              <a:t>PrevMinTemp</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LAG(</a:t>
            </a:r>
            <a:r>
              <a:rPr lang="en-US" dirty="0" err="1">
                <a:latin typeface="Times New Roman" panose="02020603050405020304" pitchFamily="18" charset="0"/>
                <a:cs typeface="Times New Roman" panose="02020603050405020304" pitchFamily="18" charset="0"/>
              </a:rPr>
              <a:t>MaxTemp_in_Celcius</a:t>
            </a:r>
            <a:r>
              <a:rPr lang="en-US" dirty="0">
                <a:latin typeface="Times New Roman" panose="02020603050405020304" pitchFamily="18" charset="0"/>
                <a:cs typeface="Times New Roman" panose="02020603050405020304" pitchFamily="18" charset="0"/>
              </a:rPr>
              <a:t>) OVER (PARTITION BY Location ORDER BY index) AS </a:t>
            </a:r>
            <a:r>
              <a:rPr lang="en-US" dirty="0" err="1">
                <a:latin typeface="Times New Roman" panose="02020603050405020304" pitchFamily="18" charset="0"/>
                <a:cs typeface="Times New Roman" panose="02020603050405020304" pitchFamily="18" charset="0"/>
              </a:rPr>
              <a:t>PrevMaxTemp</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from       </a:t>
            </a:r>
            <a:r>
              <a:rPr lang="en-US" dirty="0" err="1">
                <a:latin typeface="Times New Roman" panose="02020603050405020304" pitchFamily="18" charset="0"/>
                <a:cs typeface="Times New Roman" panose="02020603050405020304" pitchFamily="18" charset="0"/>
              </a:rPr>
              <a:t>Aus_Weather_Data</a:t>
            </a:r>
            <a:r>
              <a:rPr lang="en-US" dirty="0">
                <a:latin typeface="Times New Roman" panose="02020603050405020304" pitchFamily="18" charset="0"/>
                <a:cs typeface="Times New Roman" panose="02020603050405020304" pitchFamily="18" charset="0"/>
              </a:rPr>
              <a:t>    )</a:t>
            </a:r>
          </a:p>
        </p:txBody>
      </p:sp>
      <p:sp>
        <p:nvSpPr>
          <p:cNvPr id="4" name="Slide Number Placeholder 3">
            <a:extLst>
              <a:ext uri="{FF2B5EF4-FFF2-40B4-BE49-F238E27FC236}">
                <a16:creationId xmlns:a16="http://schemas.microsoft.com/office/drawing/2014/main" id="{BD4AAEC0-450A-87E6-2A29-0C9ED8AE1FBA}"/>
              </a:ext>
            </a:extLst>
          </p:cNvPr>
          <p:cNvSpPr>
            <a:spLocks noGrp="1"/>
          </p:cNvSpPr>
          <p:nvPr>
            <p:ph type="sldNum" sz="quarter" idx="12"/>
          </p:nvPr>
        </p:nvSpPr>
        <p:spPr/>
        <p:txBody>
          <a:bodyPr/>
          <a:lstStyle/>
          <a:p>
            <a:fld id="{68EAFFF7-DF6A-493E-9437-69CCD36097B7}" type="slidenum">
              <a:rPr lang="en-US" smtClean="0"/>
              <a:t>21</a:t>
            </a:fld>
            <a:endParaRPr lang="en-US"/>
          </a:p>
        </p:txBody>
      </p:sp>
    </p:spTree>
    <p:extLst>
      <p:ext uri="{BB962C8B-B14F-4D97-AF65-F5344CB8AC3E}">
        <p14:creationId xmlns:p14="http://schemas.microsoft.com/office/powerpoint/2010/main" val="13303739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DC276-0064-41C3-C5F3-A35BC7A50E8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Goal 4</a:t>
            </a:r>
          </a:p>
        </p:txBody>
      </p:sp>
      <p:sp>
        <p:nvSpPr>
          <p:cNvPr id="3" name="Content Placeholder 2">
            <a:extLst>
              <a:ext uri="{FF2B5EF4-FFF2-40B4-BE49-F238E27FC236}">
                <a16:creationId xmlns:a16="http://schemas.microsoft.com/office/drawing/2014/main" id="{B808E1BE-5A1E-236D-40DF-118EB4930FA2}"/>
              </a:ext>
            </a:extLst>
          </p:cNvPr>
          <p:cNvSpPr>
            <a:spLocks noGrp="1"/>
          </p:cNvSpPr>
          <p:nvPr>
            <p:ph idx="1"/>
          </p:nvPr>
        </p:nvSpPr>
        <p:spPr>
          <a:xfrm>
            <a:off x="677334" y="1416424"/>
            <a:ext cx="8596668" cy="4984375"/>
          </a:xfrm>
        </p:spPr>
        <p:txBody>
          <a:bodyPr>
            <a:noAutofit/>
          </a:bodyPr>
          <a:lstStyle/>
          <a:p>
            <a:pPr marL="0" indent="0">
              <a:buNone/>
            </a:pPr>
            <a:r>
              <a:rPr lang="en-US" b="1" dirty="0" err="1">
                <a:latin typeface="Times New Roman" panose="02020603050405020304" pitchFamily="18" charset="0"/>
                <a:cs typeface="Times New Roman" panose="02020603050405020304" pitchFamily="18" charset="0"/>
              </a:rPr>
              <a:t>PySpark</a:t>
            </a:r>
            <a:r>
              <a:rPr lang="en-US" b="1" dirty="0">
                <a:latin typeface="Times New Roman" panose="02020603050405020304" pitchFamily="18" charset="0"/>
                <a:cs typeface="Times New Roman" panose="02020603050405020304" pitchFamily="18" charset="0"/>
              </a:rPr>
              <a:t> code continue:</a:t>
            </a:r>
          </a:p>
          <a:p>
            <a:pPr marL="0" indent="0">
              <a:buNone/>
            </a:pPr>
            <a:r>
              <a:rPr lang="en-US" dirty="0">
                <a:latin typeface="Times New Roman" panose="02020603050405020304" pitchFamily="18" charset="0"/>
                <a:cs typeface="Times New Roman" panose="02020603050405020304" pitchFamily="18" charset="0"/>
              </a:rPr>
              <a:t> select </a:t>
            </a:r>
          </a:p>
          <a:p>
            <a:pPr marL="0" indent="0">
              <a:buNone/>
            </a:pPr>
            <a:r>
              <a:rPr lang="en-US" dirty="0">
                <a:latin typeface="Times New Roman" panose="02020603050405020304" pitchFamily="18" charset="0"/>
                <a:cs typeface="Times New Roman" panose="02020603050405020304" pitchFamily="18" charset="0"/>
              </a:rPr>
              <a:t>        index,</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Location,MinTemp_in_Celcius,MaxTemp_in_Celcius</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PrevMinTemp</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MinTemp_in_Celcius</a:t>
            </a:r>
            <a:r>
              <a:rPr lang="en-US" dirty="0">
                <a:latin typeface="Times New Roman" panose="02020603050405020304" pitchFamily="18" charset="0"/>
                <a:cs typeface="Times New Roman" panose="02020603050405020304" pitchFamily="18" charset="0"/>
              </a:rPr>
              <a:t>) AS </a:t>
            </a:r>
            <a:r>
              <a:rPr lang="en-US" dirty="0" err="1">
                <a:latin typeface="Times New Roman" panose="02020603050405020304" pitchFamily="18" charset="0"/>
                <a:cs typeface="Times New Roman" panose="02020603050405020304" pitchFamily="18" charset="0"/>
              </a:rPr>
              <a:t>MinTempDrop</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PrevMaxTemp</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MaxTemp_in_Celcius</a:t>
            </a:r>
            <a:r>
              <a:rPr lang="en-US" dirty="0">
                <a:latin typeface="Times New Roman" panose="02020603050405020304" pitchFamily="18" charset="0"/>
                <a:cs typeface="Times New Roman" panose="02020603050405020304" pitchFamily="18" charset="0"/>
              </a:rPr>
              <a:t>) AS </a:t>
            </a:r>
            <a:r>
              <a:rPr lang="en-US" dirty="0" err="1">
                <a:latin typeface="Times New Roman" panose="02020603050405020304" pitchFamily="18" charset="0"/>
                <a:cs typeface="Times New Roman" panose="02020603050405020304" pitchFamily="18" charset="0"/>
              </a:rPr>
              <a:t>MaxTempDrop</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from </a:t>
            </a:r>
            <a:r>
              <a:rPr lang="en-US" dirty="0" err="1">
                <a:latin typeface="Times New Roman" panose="02020603050405020304" pitchFamily="18" charset="0"/>
                <a:cs typeface="Times New Roman" panose="02020603050405020304" pitchFamily="18" charset="0"/>
              </a:rPr>
              <a:t>TempChanges</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where </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PrevMinTemp</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MinTemp_in_Celcius</a:t>
            </a:r>
            <a:r>
              <a:rPr lang="en-US" dirty="0">
                <a:latin typeface="Times New Roman" panose="02020603050405020304" pitchFamily="18" charset="0"/>
                <a:cs typeface="Times New Roman" panose="02020603050405020304" pitchFamily="18" charset="0"/>
              </a:rPr>
              <a:t>) &gt; 10 OR </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PrevMaxTemp</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MaxTemp_in_Celcius</a:t>
            </a:r>
            <a:r>
              <a:rPr lang="en-US" dirty="0">
                <a:latin typeface="Times New Roman" panose="02020603050405020304" pitchFamily="18" charset="0"/>
                <a:cs typeface="Times New Roman" panose="02020603050405020304" pitchFamily="18" charset="0"/>
              </a:rPr>
              <a:t>) &gt; 10</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err="1">
                <a:latin typeface="Times New Roman" panose="02020603050405020304" pitchFamily="18" charset="0"/>
                <a:cs typeface="Times New Roman" panose="02020603050405020304" pitchFamily="18" charset="0"/>
              </a:rPr>
              <a:t>sudden_drops.show</a:t>
            </a:r>
            <a:r>
              <a:rPr lang="en-US"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E65E5462-77D8-A13F-B507-DC9E3A59ECEE}"/>
              </a:ext>
            </a:extLst>
          </p:cNvPr>
          <p:cNvSpPr>
            <a:spLocks noGrp="1"/>
          </p:cNvSpPr>
          <p:nvPr>
            <p:ph type="sldNum" sz="quarter" idx="12"/>
          </p:nvPr>
        </p:nvSpPr>
        <p:spPr/>
        <p:txBody>
          <a:bodyPr/>
          <a:lstStyle/>
          <a:p>
            <a:fld id="{68EAFFF7-DF6A-493E-9437-69CCD36097B7}" type="slidenum">
              <a:rPr lang="en-US" smtClean="0"/>
              <a:t>22</a:t>
            </a:fld>
            <a:endParaRPr lang="en-US"/>
          </a:p>
        </p:txBody>
      </p:sp>
    </p:spTree>
    <p:extLst>
      <p:ext uri="{BB962C8B-B14F-4D97-AF65-F5344CB8AC3E}">
        <p14:creationId xmlns:p14="http://schemas.microsoft.com/office/powerpoint/2010/main" val="25011579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EDCBE2-7F15-BD4D-7929-89B0BD80E08F}"/>
              </a:ext>
            </a:extLst>
          </p:cNvPr>
          <p:cNvSpPr>
            <a:spLocks noGrp="1"/>
          </p:cNvSpPr>
          <p:nvPr>
            <p:ph idx="1"/>
          </p:nvPr>
        </p:nvSpPr>
        <p:spPr>
          <a:xfrm>
            <a:off x="677334" y="1030941"/>
            <a:ext cx="8596668" cy="5010421"/>
          </a:xfrm>
        </p:spPr>
        <p:txBody>
          <a:bodyPr/>
          <a:lstStyle/>
          <a:p>
            <a:r>
              <a:rPr lang="en-US" dirty="0">
                <a:latin typeface="Times New Roman" panose="02020603050405020304" pitchFamily="18" charset="0"/>
                <a:cs typeface="Times New Roman" panose="02020603050405020304" pitchFamily="18" charset="0"/>
              </a:rPr>
              <a:t>Goal 4 Result:</a:t>
            </a:r>
          </a:p>
          <a:p>
            <a:endParaRPr lang="en-US" dirty="0"/>
          </a:p>
        </p:txBody>
      </p:sp>
      <p:pic>
        <p:nvPicPr>
          <p:cNvPr id="5" name="Picture 4">
            <a:extLst>
              <a:ext uri="{FF2B5EF4-FFF2-40B4-BE49-F238E27FC236}">
                <a16:creationId xmlns:a16="http://schemas.microsoft.com/office/drawing/2014/main" id="{E6DDB306-3AC1-C4CF-2466-7287B04A2059}"/>
              </a:ext>
            </a:extLst>
          </p:cNvPr>
          <p:cNvPicPr>
            <a:picLocks noChangeAspect="1"/>
          </p:cNvPicPr>
          <p:nvPr/>
        </p:nvPicPr>
        <p:blipFill>
          <a:blip r:embed="rId2"/>
          <a:stretch>
            <a:fillRect/>
          </a:stretch>
        </p:blipFill>
        <p:spPr>
          <a:xfrm>
            <a:off x="744071" y="1568824"/>
            <a:ext cx="8529931" cy="4472538"/>
          </a:xfrm>
          <a:prstGeom prst="rect">
            <a:avLst/>
          </a:prstGeom>
        </p:spPr>
      </p:pic>
      <p:sp>
        <p:nvSpPr>
          <p:cNvPr id="6" name="Slide Number Placeholder 5">
            <a:extLst>
              <a:ext uri="{FF2B5EF4-FFF2-40B4-BE49-F238E27FC236}">
                <a16:creationId xmlns:a16="http://schemas.microsoft.com/office/drawing/2014/main" id="{1F59F93D-488C-A503-9EB6-78803800C98B}"/>
              </a:ext>
            </a:extLst>
          </p:cNvPr>
          <p:cNvSpPr>
            <a:spLocks noGrp="1"/>
          </p:cNvSpPr>
          <p:nvPr>
            <p:ph type="sldNum" sz="quarter" idx="12"/>
          </p:nvPr>
        </p:nvSpPr>
        <p:spPr/>
        <p:txBody>
          <a:bodyPr/>
          <a:lstStyle/>
          <a:p>
            <a:fld id="{68EAFFF7-DF6A-493E-9437-69CCD36097B7}" type="slidenum">
              <a:rPr lang="en-US" smtClean="0"/>
              <a:t>23</a:t>
            </a:fld>
            <a:endParaRPr lang="en-US"/>
          </a:p>
        </p:txBody>
      </p:sp>
    </p:spTree>
    <p:extLst>
      <p:ext uri="{BB962C8B-B14F-4D97-AF65-F5344CB8AC3E}">
        <p14:creationId xmlns:p14="http://schemas.microsoft.com/office/powerpoint/2010/main" val="10912581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EB7E3-62F3-79F0-5037-75DABB83F9C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Goal 4</a:t>
            </a:r>
          </a:p>
        </p:txBody>
      </p:sp>
      <p:pic>
        <p:nvPicPr>
          <p:cNvPr id="5" name="Content Placeholder 4">
            <a:extLst>
              <a:ext uri="{FF2B5EF4-FFF2-40B4-BE49-F238E27FC236}">
                <a16:creationId xmlns:a16="http://schemas.microsoft.com/office/drawing/2014/main" id="{9A79B078-5966-02EE-6966-7AAC3C09F481}"/>
              </a:ext>
            </a:extLst>
          </p:cNvPr>
          <p:cNvPicPr>
            <a:picLocks noGrp="1" noChangeAspect="1"/>
          </p:cNvPicPr>
          <p:nvPr>
            <p:ph idx="1"/>
          </p:nvPr>
        </p:nvPicPr>
        <p:blipFill>
          <a:blip r:embed="rId2"/>
          <a:stretch>
            <a:fillRect/>
          </a:stretch>
        </p:blipFill>
        <p:spPr>
          <a:xfrm>
            <a:off x="1670576" y="2160588"/>
            <a:ext cx="6610885" cy="3881437"/>
          </a:xfrm>
        </p:spPr>
      </p:pic>
      <p:sp>
        <p:nvSpPr>
          <p:cNvPr id="6" name="Slide Number Placeholder 5">
            <a:extLst>
              <a:ext uri="{FF2B5EF4-FFF2-40B4-BE49-F238E27FC236}">
                <a16:creationId xmlns:a16="http://schemas.microsoft.com/office/drawing/2014/main" id="{DC215014-BA3C-DEC8-56A7-0D8A8B33B788}"/>
              </a:ext>
            </a:extLst>
          </p:cNvPr>
          <p:cNvSpPr>
            <a:spLocks noGrp="1"/>
          </p:cNvSpPr>
          <p:nvPr>
            <p:ph type="sldNum" sz="quarter" idx="12"/>
          </p:nvPr>
        </p:nvSpPr>
        <p:spPr/>
        <p:txBody>
          <a:bodyPr/>
          <a:lstStyle/>
          <a:p>
            <a:fld id="{68EAFFF7-DF6A-493E-9437-69CCD36097B7}" type="slidenum">
              <a:rPr lang="en-US" smtClean="0"/>
              <a:t>24</a:t>
            </a:fld>
            <a:endParaRPr lang="en-US"/>
          </a:p>
        </p:txBody>
      </p:sp>
    </p:spTree>
    <p:extLst>
      <p:ext uri="{BB962C8B-B14F-4D97-AF65-F5344CB8AC3E}">
        <p14:creationId xmlns:p14="http://schemas.microsoft.com/office/powerpoint/2010/main" val="28410813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28E85-842E-8D14-FCDA-FC118A976E0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 summary:</a:t>
            </a:r>
          </a:p>
        </p:txBody>
      </p:sp>
      <p:sp>
        <p:nvSpPr>
          <p:cNvPr id="3" name="Content Placeholder 2">
            <a:extLst>
              <a:ext uri="{FF2B5EF4-FFF2-40B4-BE49-F238E27FC236}">
                <a16:creationId xmlns:a16="http://schemas.microsoft.com/office/drawing/2014/main" id="{6FAD6E6B-9587-97EC-3551-D91E91C3565C}"/>
              </a:ext>
            </a:extLst>
          </p:cNvPr>
          <p:cNvSpPr>
            <a:spLocks noGrp="1"/>
          </p:cNvSpPr>
          <p:nvPr>
            <p:ph idx="1"/>
          </p:nvPr>
        </p:nvSpPr>
        <p:spPr/>
        <p:txBody>
          <a:bodyPr/>
          <a:lstStyle/>
          <a:p>
            <a:endParaRPr lang="en-US" dirty="0"/>
          </a:p>
          <a:p>
            <a:r>
              <a:rPr lang="en-US" dirty="0"/>
              <a:t>The clustered bar chart shows the cities with min temp drop and max temp drop for each city.</a:t>
            </a:r>
          </a:p>
          <a:p>
            <a:r>
              <a:rPr lang="en-US" dirty="0"/>
              <a:t>Bendigo city has minimum temperature drop with -10.8 </a:t>
            </a:r>
            <a:r>
              <a:rPr lang="en-US" dirty="0" err="1"/>
              <a:t>Celcius</a:t>
            </a:r>
            <a:r>
              <a:rPr lang="en-US" dirty="0"/>
              <a:t> and Cobar has maximum temperature with 25.1 </a:t>
            </a:r>
            <a:r>
              <a:rPr lang="en-US" dirty="0" err="1"/>
              <a:t>Celcius</a:t>
            </a:r>
            <a:r>
              <a:rPr lang="en-US" dirty="0"/>
              <a:t>. The cities with low temperature has high prediction of temperature drop compared to cities with low temperature cities</a:t>
            </a:r>
          </a:p>
        </p:txBody>
      </p:sp>
      <p:sp>
        <p:nvSpPr>
          <p:cNvPr id="4" name="Slide Number Placeholder 3">
            <a:extLst>
              <a:ext uri="{FF2B5EF4-FFF2-40B4-BE49-F238E27FC236}">
                <a16:creationId xmlns:a16="http://schemas.microsoft.com/office/drawing/2014/main" id="{04A43C3D-F3BD-D8C5-6CD4-48EE03F702E0}"/>
              </a:ext>
            </a:extLst>
          </p:cNvPr>
          <p:cNvSpPr>
            <a:spLocks noGrp="1"/>
          </p:cNvSpPr>
          <p:nvPr>
            <p:ph type="sldNum" sz="quarter" idx="12"/>
          </p:nvPr>
        </p:nvSpPr>
        <p:spPr/>
        <p:txBody>
          <a:bodyPr/>
          <a:lstStyle/>
          <a:p>
            <a:fld id="{68EAFFF7-DF6A-493E-9437-69CCD36097B7}" type="slidenum">
              <a:rPr lang="en-US" smtClean="0"/>
              <a:t>25</a:t>
            </a:fld>
            <a:endParaRPr lang="en-US"/>
          </a:p>
        </p:txBody>
      </p:sp>
    </p:spTree>
    <p:extLst>
      <p:ext uri="{BB962C8B-B14F-4D97-AF65-F5344CB8AC3E}">
        <p14:creationId xmlns:p14="http://schemas.microsoft.com/office/powerpoint/2010/main" val="26292319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855D0-C3E3-4DA7-07A4-89A8773417C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Goal 5</a:t>
            </a:r>
          </a:p>
        </p:txBody>
      </p:sp>
      <p:sp>
        <p:nvSpPr>
          <p:cNvPr id="3" name="Content Placeholder 2">
            <a:extLst>
              <a:ext uri="{FF2B5EF4-FFF2-40B4-BE49-F238E27FC236}">
                <a16:creationId xmlns:a16="http://schemas.microsoft.com/office/drawing/2014/main" id="{431800C3-0579-9D51-3053-E9FE8B0E90FA}"/>
              </a:ext>
            </a:extLst>
          </p:cNvPr>
          <p:cNvSpPr>
            <a:spLocks noGrp="1"/>
          </p:cNvSpPr>
          <p:nvPr>
            <p:ph idx="1"/>
          </p:nvPr>
        </p:nvSpPr>
        <p:spPr>
          <a:xfrm>
            <a:off x="677334" y="1326777"/>
            <a:ext cx="8923866" cy="4714586"/>
          </a:xfrm>
        </p:spPr>
        <p:txBody>
          <a:bodyPr>
            <a:noAutofit/>
          </a:bodyPr>
          <a:lstStyle/>
          <a:p>
            <a:r>
              <a:rPr lang="en-US" b="1" dirty="0">
                <a:latin typeface="Times New Roman" panose="02020603050405020304" pitchFamily="18" charset="0"/>
                <a:cs typeface="Times New Roman" panose="02020603050405020304" pitchFamily="18" charset="0"/>
              </a:rPr>
              <a:t>Goal 5: </a:t>
            </a:r>
            <a:r>
              <a:rPr lang="en-US" dirty="0">
                <a:latin typeface="Times New Roman" panose="02020603050405020304" pitchFamily="18" charset="0"/>
                <a:cs typeface="Times New Roman" panose="02020603050405020304" pitchFamily="18" charset="0"/>
              </a:rPr>
              <a:t>Analyze the relationship between temperature (</a:t>
            </a:r>
            <a:r>
              <a:rPr lang="en-US" dirty="0" err="1">
                <a:latin typeface="Times New Roman" panose="02020603050405020304" pitchFamily="18" charset="0"/>
                <a:cs typeface="Times New Roman" panose="02020603050405020304" pitchFamily="18" charset="0"/>
              </a:rPr>
              <a:t>MinTemp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MaxTemp</a:t>
            </a:r>
            <a:r>
              <a:rPr lang="en-US" dirty="0">
                <a:latin typeface="Times New Roman" panose="02020603050405020304" pitchFamily="18" charset="0"/>
                <a:cs typeface="Times New Roman" panose="02020603050405020304" pitchFamily="18" charset="0"/>
              </a:rPr>
              <a:t>), rainfall, and humidity to identify patterns of high humidity conditions.</a:t>
            </a:r>
            <a:endParaRPr lang="en-US" b="1" dirty="0">
              <a:latin typeface="Times New Roman" panose="02020603050405020304" pitchFamily="18" charset="0"/>
              <a:cs typeface="Times New Roman" panose="02020603050405020304" pitchFamily="18" charset="0"/>
            </a:endParaRPr>
          </a:p>
          <a:p>
            <a:r>
              <a:rPr lang="en-US" b="1" dirty="0" err="1">
                <a:latin typeface="Times New Roman" panose="02020603050405020304" pitchFamily="18" charset="0"/>
                <a:cs typeface="Times New Roman" panose="02020603050405020304" pitchFamily="18" charset="0"/>
              </a:rPr>
              <a:t>PySpark</a:t>
            </a:r>
            <a:r>
              <a:rPr lang="en-US" b="1" dirty="0">
                <a:latin typeface="Times New Roman" panose="02020603050405020304" pitchFamily="18" charset="0"/>
                <a:cs typeface="Times New Roman" panose="02020603050405020304" pitchFamily="18" charset="0"/>
              </a:rPr>
              <a:t> code:</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humidity_analysis</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spark.sql</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WITH </a:t>
            </a:r>
            <a:r>
              <a:rPr lang="en-US" dirty="0" err="1">
                <a:latin typeface="Times New Roman" panose="02020603050405020304" pitchFamily="18" charset="0"/>
                <a:cs typeface="Times New Roman" panose="02020603050405020304" pitchFamily="18" charset="0"/>
              </a:rPr>
              <a:t>TempCategory</a:t>
            </a:r>
            <a:r>
              <a:rPr lang="en-US" dirty="0">
                <a:latin typeface="Times New Roman" panose="02020603050405020304" pitchFamily="18" charset="0"/>
                <a:cs typeface="Times New Roman" panose="02020603050405020304" pitchFamily="18" charset="0"/>
              </a:rPr>
              <a:t> AS (</a:t>
            </a:r>
          </a:p>
          <a:p>
            <a:pPr marL="0" indent="0">
              <a:buNone/>
            </a:pPr>
            <a:r>
              <a:rPr lang="en-US" dirty="0">
                <a:latin typeface="Times New Roman" panose="02020603050405020304" pitchFamily="18" charset="0"/>
                <a:cs typeface="Times New Roman" panose="02020603050405020304" pitchFamily="18" charset="0"/>
              </a:rPr>
              <a:t>        select      *, case   when </a:t>
            </a:r>
            <a:r>
              <a:rPr lang="en-US" dirty="0" err="1">
                <a:latin typeface="Times New Roman" panose="02020603050405020304" pitchFamily="18" charset="0"/>
                <a:cs typeface="Times New Roman" panose="02020603050405020304" pitchFamily="18" charset="0"/>
              </a:rPr>
              <a:t>MaxTemp_in_Celcius</a:t>
            </a:r>
            <a:r>
              <a:rPr lang="en-US" dirty="0">
                <a:latin typeface="Times New Roman" panose="02020603050405020304" pitchFamily="18" charset="0"/>
                <a:cs typeface="Times New Roman" panose="02020603050405020304" pitchFamily="18" charset="0"/>
              </a:rPr>
              <a:t> &gt;= 30 THEN 'Hot'</a:t>
            </a:r>
          </a:p>
          <a:p>
            <a:pPr marL="0" indent="0">
              <a:buNone/>
            </a:pPr>
            <a:r>
              <a:rPr lang="en-US" dirty="0">
                <a:latin typeface="Times New Roman" panose="02020603050405020304" pitchFamily="18" charset="0"/>
                <a:cs typeface="Times New Roman" panose="02020603050405020304" pitchFamily="18" charset="0"/>
              </a:rPr>
              <a:t>                when </a:t>
            </a:r>
            <a:r>
              <a:rPr lang="en-US" dirty="0" err="1">
                <a:latin typeface="Times New Roman" panose="02020603050405020304" pitchFamily="18" charset="0"/>
                <a:cs typeface="Times New Roman" panose="02020603050405020304" pitchFamily="18" charset="0"/>
              </a:rPr>
              <a:t>MaxTemp_in_Celcius</a:t>
            </a:r>
            <a:r>
              <a:rPr lang="en-US" dirty="0">
                <a:latin typeface="Times New Roman" panose="02020603050405020304" pitchFamily="18" charset="0"/>
                <a:cs typeface="Times New Roman" panose="02020603050405020304" pitchFamily="18" charset="0"/>
              </a:rPr>
              <a:t> &gt;= 20 AND </a:t>
            </a:r>
            <a:r>
              <a:rPr lang="en-US" dirty="0" err="1">
                <a:latin typeface="Times New Roman" panose="02020603050405020304" pitchFamily="18" charset="0"/>
                <a:cs typeface="Times New Roman" panose="02020603050405020304" pitchFamily="18" charset="0"/>
              </a:rPr>
              <a:t>MaxTemp_in_Celcius</a:t>
            </a:r>
            <a:r>
              <a:rPr lang="en-US" dirty="0">
                <a:latin typeface="Times New Roman" panose="02020603050405020304" pitchFamily="18" charset="0"/>
                <a:cs typeface="Times New Roman" panose="02020603050405020304" pitchFamily="18" charset="0"/>
              </a:rPr>
              <a:t> &lt; 30 THEN 'Moderate'</a:t>
            </a:r>
          </a:p>
          <a:p>
            <a:pPr marL="0" indent="0">
              <a:buNone/>
            </a:pPr>
            <a:r>
              <a:rPr lang="en-US" dirty="0">
                <a:latin typeface="Times New Roman" panose="02020603050405020304" pitchFamily="18" charset="0"/>
                <a:cs typeface="Times New Roman" panose="02020603050405020304" pitchFamily="18" charset="0"/>
              </a:rPr>
              <a:t>                else 'Cool'   end AS </a:t>
            </a:r>
            <a:r>
              <a:rPr lang="en-US" dirty="0" err="1">
                <a:latin typeface="Times New Roman" panose="02020603050405020304" pitchFamily="18" charset="0"/>
                <a:cs typeface="Times New Roman" panose="02020603050405020304" pitchFamily="18" charset="0"/>
              </a:rPr>
              <a:t>TempRange</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from     </a:t>
            </a:r>
            <a:r>
              <a:rPr lang="en-US" dirty="0" err="1">
                <a:latin typeface="Times New Roman" panose="02020603050405020304" pitchFamily="18" charset="0"/>
                <a:cs typeface="Times New Roman" panose="02020603050405020304" pitchFamily="18" charset="0"/>
              </a:rPr>
              <a:t>Aus_Weather_Data</a:t>
            </a:r>
            <a:r>
              <a:rPr lang="en-US" dirty="0">
                <a:latin typeface="Times New Roman" panose="02020603050405020304" pitchFamily="18" charset="0"/>
                <a:cs typeface="Times New Roman" panose="02020603050405020304" pitchFamily="18" charset="0"/>
              </a:rPr>
              <a:t>   )</a:t>
            </a:r>
          </a:p>
        </p:txBody>
      </p:sp>
      <p:sp>
        <p:nvSpPr>
          <p:cNvPr id="4" name="Slide Number Placeholder 3">
            <a:extLst>
              <a:ext uri="{FF2B5EF4-FFF2-40B4-BE49-F238E27FC236}">
                <a16:creationId xmlns:a16="http://schemas.microsoft.com/office/drawing/2014/main" id="{D7166E35-0BC3-9BC9-808D-B78EB5F94F11}"/>
              </a:ext>
            </a:extLst>
          </p:cNvPr>
          <p:cNvSpPr>
            <a:spLocks noGrp="1"/>
          </p:cNvSpPr>
          <p:nvPr>
            <p:ph type="sldNum" sz="quarter" idx="12"/>
          </p:nvPr>
        </p:nvSpPr>
        <p:spPr/>
        <p:txBody>
          <a:bodyPr/>
          <a:lstStyle/>
          <a:p>
            <a:fld id="{68EAFFF7-DF6A-493E-9437-69CCD36097B7}" type="slidenum">
              <a:rPr lang="en-US" smtClean="0"/>
              <a:t>26</a:t>
            </a:fld>
            <a:endParaRPr lang="en-US"/>
          </a:p>
        </p:txBody>
      </p:sp>
    </p:spTree>
    <p:extLst>
      <p:ext uri="{BB962C8B-B14F-4D97-AF65-F5344CB8AC3E}">
        <p14:creationId xmlns:p14="http://schemas.microsoft.com/office/powerpoint/2010/main" val="330868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62C37-079B-EF96-A3C2-E2380E5CF55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Goal 5</a:t>
            </a:r>
          </a:p>
        </p:txBody>
      </p:sp>
      <p:sp>
        <p:nvSpPr>
          <p:cNvPr id="3" name="Content Placeholder 2">
            <a:extLst>
              <a:ext uri="{FF2B5EF4-FFF2-40B4-BE49-F238E27FC236}">
                <a16:creationId xmlns:a16="http://schemas.microsoft.com/office/drawing/2014/main" id="{025CD3A1-F8DE-D6B0-F818-9ECECDCF7FF5}"/>
              </a:ext>
            </a:extLst>
          </p:cNvPr>
          <p:cNvSpPr>
            <a:spLocks noGrp="1"/>
          </p:cNvSpPr>
          <p:nvPr>
            <p:ph idx="1"/>
          </p:nvPr>
        </p:nvSpPr>
        <p:spPr>
          <a:xfrm>
            <a:off x="677334" y="1246095"/>
            <a:ext cx="8596668" cy="4795268"/>
          </a:xfrm>
        </p:spPr>
        <p:txBody>
          <a:bodyPr>
            <a:noAutofit/>
          </a:bodyPr>
          <a:lstStyle/>
          <a:p>
            <a:r>
              <a:rPr lang="en-US" b="1" dirty="0" err="1">
                <a:latin typeface="Times New Roman" panose="02020603050405020304" pitchFamily="18" charset="0"/>
                <a:cs typeface="Times New Roman" panose="02020603050405020304" pitchFamily="18" charset="0"/>
              </a:rPr>
              <a:t>PySpark</a:t>
            </a:r>
            <a:r>
              <a:rPr lang="en-US" b="1" dirty="0">
                <a:latin typeface="Times New Roman" panose="02020603050405020304" pitchFamily="18" charset="0"/>
                <a:cs typeface="Times New Roman" panose="02020603050405020304" pitchFamily="18" charset="0"/>
              </a:rPr>
              <a:t> code continue:</a:t>
            </a:r>
          </a:p>
          <a:p>
            <a:pPr marL="0" indent="0">
              <a:buNone/>
            </a:pPr>
            <a:r>
              <a:rPr lang="en-US" dirty="0">
                <a:latin typeface="Times New Roman" panose="02020603050405020304" pitchFamily="18" charset="0"/>
                <a:cs typeface="Times New Roman" panose="02020603050405020304" pitchFamily="18" charset="0"/>
              </a:rPr>
              <a:t>	 select </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TempRange</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round(avg(humidity_at_9am),2) AS AvgHumidity9am,</a:t>
            </a:r>
          </a:p>
          <a:p>
            <a:pPr marL="0" indent="0">
              <a:buNone/>
            </a:pPr>
            <a:r>
              <a:rPr lang="en-US" dirty="0">
                <a:latin typeface="Times New Roman" panose="02020603050405020304" pitchFamily="18" charset="0"/>
                <a:cs typeface="Times New Roman" panose="02020603050405020304" pitchFamily="18" charset="0"/>
              </a:rPr>
              <a:t>        round(avg(humidity_at_3pm),2) AS AvgHumidity3pm,</a:t>
            </a:r>
          </a:p>
          <a:p>
            <a:pPr marL="0" indent="0">
              <a:buNone/>
            </a:pPr>
            <a:r>
              <a:rPr lang="en-US" dirty="0">
                <a:latin typeface="Times New Roman" panose="02020603050405020304" pitchFamily="18" charset="0"/>
                <a:cs typeface="Times New Roman" panose="02020603050405020304" pitchFamily="18" charset="0"/>
              </a:rPr>
              <a:t>        round(avg(</a:t>
            </a:r>
            <a:r>
              <a:rPr lang="en-US" dirty="0" err="1">
                <a:latin typeface="Times New Roman" panose="02020603050405020304" pitchFamily="18" charset="0"/>
                <a:cs typeface="Times New Roman" panose="02020603050405020304" pitchFamily="18" charset="0"/>
              </a:rPr>
              <a:t>Rainfall_in_millimeters</a:t>
            </a:r>
            <a:r>
              <a:rPr lang="en-US" dirty="0">
                <a:latin typeface="Times New Roman" panose="02020603050405020304" pitchFamily="18" charset="0"/>
                <a:cs typeface="Times New Roman" panose="02020603050405020304" pitchFamily="18" charset="0"/>
              </a:rPr>
              <a:t>),2) AS </a:t>
            </a:r>
            <a:r>
              <a:rPr lang="en-US" dirty="0" err="1">
                <a:latin typeface="Times New Roman" panose="02020603050405020304" pitchFamily="18" charset="0"/>
                <a:cs typeface="Times New Roman" panose="02020603050405020304" pitchFamily="18" charset="0"/>
              </a:rPr>
              <a:t>AvgRainfall</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from         </a:t>
            </a:r>
            <a:r>
              <a:rPr lang="en-US" dirty="0" err="1">
                <a:latin typeface="Times New Roman" panose="02020603050405020304" pitchFamily="18" charset="0"/>
                <a:cs typeface="Times New Roman" panose="02020603050405020304" pitchFamily="18" charset="0"/>
              </a:rPr>
              <a:t>TempCategory</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GROUP BY  </a:t>
            </a:r>
            <a:r>
              <a:rPr lang="en-US" dirty="0" err="1">
                <a:latin typeface="Times New Roman" panose="02020603050405020304" pitchFamily="18" charset="0"/>
                <a:cs typeface="Times New Roman" panose="02020603050405020304" pitchFamily="18" charset="0"/>
              </a:rPr>
              <a:t>TempRange</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err="1">
                <a:latin typeface="Times New Roman" panose="02020603050405020304" pitchFamily="18" charset="0"/>
                <a:cs typeface="Times New Roman" panose="02020603050405020304" pitchFamily="18" charset="0"/>
              </a:rPr>
              <a:t>humidity_analysis.show</a:t>
            </a:r>
            <a:r>
              <a:rPr lang="en-US"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18C7FC4E-7882-2CF3-971F-D36911055C41}"/>
              </a:ext>
            </a:extLst>
          </p:cNvPr>
          <p:cNvSpPr>
            <a:spLocks noGrp="1"/>
          </p:cNvSpPr>
          <p:nvPr>
            <p:ph type="sldNum" sz="quarter" idx="12"/>
          </p:nvPr>
        </p:nvSpPr>
        <p:spPr/>
        <p:txBody>
          <a:bodyPr/>
          <a:lstStyle/>
          <a:p>
            <a:fld id="{68EAFFF7-DF6A-493E-9437-69CCD36097B7}" type="slidenum">
              <a:rPr lang="en-US" smtClean="0"/>
              <a:t>27</a:t>
            </a:fld>
            <a:endParaRPr lang="en-US"/>
          </a:p>
        </p:txBody>
      </p:sp>
    </p:spTree>
    <p:extLst>
      <p:ext uri="{BB962C8B-B14F-4D97-AF65-F5344CB8AC3E}">
        <p14:creationId xmlns:p14="http://schemas.microsoft.com/office/powerpoint/2010/main" val="3685710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96F94B-B961-F0F2-A76E-76AABC670BC1}"/>
              </a:ext>
            </a:extLst>
          </p:cNvPr>
          <p:cNvSpPr>
            <a:spLocks noGrp="1"/>
          </p:cNvSpPr>
          <p:nvPr>
            <p:ph idx="1"/>
          </p:nvPr>
        </p:nvSpPr>
        <p:spPr>
          <a:xfrm>
            <a:off x="677334" y="806825"/>
            <a:ext cx="8596668" cy="5234538"/>
          </a:xfrm>
        </p:spPr>
        <p:txBody>
          <a:bodyPr/>
          <a:lstStyle/>
          <a:p>
            <a:r>
              <a:rPr lang="en-US" dirty="0">
                <a:latin typeface="Times New Roman" panose="02020603050405020304" pitchFamily="18" charset="0"/>
                <a:cs typeface="Times New Roman" panose="02020603050405020304" pitchFamily="18" charset="0"/>
              </a:rPr>
              <a:t>Goal 5 Result:</a:t>
            </a:r>
          </a:p>
          <a:p>
            <a:endParaRPr lang="en-US" dirty="0"/>
          </a:p>
        </p:txBody>
      </p:sp>
      <p:pic>
        <p:nvPicPr>
          <p:cNvPr id="5" name="Picture 4">
            <a:extLst>
              <a:ext uri="{FF2B5EF4-FFF2-40B4-BE49-F238E27FC236}">
                <a16:creationId xmlns:a16="http://schemas.microsoft.com/office/drawing/2014/main" id="{21F826E0-979F-1FBA-082A-F401BDEC7AF7}"/>
              </a:ext>
            </a:extLst>
          </p:cNvPr>
          <p:cNvPicPr>
            <a:picLocks noChangeAspect="1"/>
          </p:cNvPicPr>
          <p:nvPr/>
        </p:nvPicPr>
        <p:blipFill>
          <a:blip r:embed="rId2"/>
          <a:stretch>
            <a:fillRect/>
          </a:stretch>
        </p:blipFill>
        <p:spPr>
          <a:xfrm>
            <a:off x="856067" y="1445423"/>
            <a:ext cx="6607113" cy="3124471"/>
          </a:xfrm>
          <a:prstGeom prst="rect">
            <a:avLst/>
          </a:prstGeom>
        </p:spPr>
      </p:pic>
      <p:sp>
        <p:nvSpPr>
          <p:cNvPr id="6" name="Slide Number Placeholder 5">
            <a:extLst>
              <a:ext uri="{FF2B5EF4-FFF2-40B4-BE49-F238E27FC236}">
                <a16:creationId xmlns:a16="http://schemas.microsoft.com/office/drawing/2014/main" id="{38A553EA-15D2-3501-8786-FDD4FE4F5D5B}"/>
              </a:ext>
            </a:extLst>
          </p:cNvPr>
          <p:cNvSpPr>
            <a:spLocks noGrp="1"/>
          </p:cNvSpPr>
          <p:nvPr>
            <p:ph type="sldNum" sz="quarter" idx="12"/>
          </p:nvPr>
        </p:nvSpPr>
        <p:spPr/>
        <p:txBody>
          <a:bodyPr/>
          <a:lstStyle/>
          <a:p>
            <a:fld id="{68EAFFF7-DF6A-493E-9437-69CCD36097B7}" type="slidenum">
              <a:rPr lang="en-US" smtClean="0"/>
              <a:t>28</a:t>
            </a:fld>
            <a:endParaRPr lang="en-US"/>
          </a:p>
        </p:txBody>
      </p:sp>
    </p:spTree>
    <p:extLst>
      <p:ext uri="{BB962C8B-B14F-4D97-AF65-F5344CB8AC3E}">
        <p14:creationId xmlns:p14="http://schemas.microsoft.com/office/powerpoint/2010/main" val="11599600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7829-EF8F-D457-2DCB-EFC99411E69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Goal 5</a:t>
            </a:r>
          </a:p>
        </p:txBody>
      </p:sp>
      <p:pic>
        <p:nvPicPr>
          <p:cNvPr id="5" name="Content Placeholder 4">
            <a:extLst>
              <a:ext uri="{FF2B5EF4-FFF2-40B4-BE49-F238E27FC236}">
                <a16:creationId xmlns:a16="http://schemas.microsoft.com/office/drawing/2014/main" id="{01BC0C47-B87A-ADA7-2DEA-767B061F4F25}"/>
              </a:ext>
            </a:extLst>
          </p:cNvPr>
          <p:cNvPicPr>
            <a:picLocks noGrp="1" noChangeAspect="1"/>
          </p:cNvPicPr>
          <p:nvPr>
            <p:ph idx="1"/>
          </p:nvPr>
        </p:nvPicPr>
        <p:blipFill>
          <a:blip r:embed="rId2"/>
          <a:stretch>
            <a:fillRect/>
          </a:stretch>
        </p:blipFill>
        <p:spPr>
          <a:xfrm>
            <a:off x="1697806" y="2160588"/>
            <a:ext cx="6556425" cy="3881437"/>
          </a:xfrm>
        </p:spPr>
      </p:pic>
      <p:sp>
        <p:nvSpPr>
          <p:cNvPr id="6" name="Slide Number Placeholder 5">
            <a:extLst>
              <a:ext uri="{FF2B5EF4-FFF2-40B4-BE49-F238E27FC236}">
                <a16:creationId xmlns:a16="http://schemas.microsoft.com/office/drawing/2014/main" id="{A3A9C925-89F8-B773-1631-C12B58919EE3}"/>
              </a:ext>
            </a:extLst>
          </p:cNvPr>
          <p:cNvSpPr>
            <a:spLocks noGrp="1"/>
          </p:cNvSpPr>
          <p:nvPr>
            <p:ph type="sldNum" sz="quarter" idx="12"/>
          </p:nvPr>
        </p:nvSpPr>
        <p:spPr/>
        <p:txBody>
          <a:bodyPr/>
          <a:lstStyle/>
          <a:p>
            <a:fld id="{68EAFFF7-DF6A-493E-9437-69CCD36097B7}" type="slidenum">
              <a:rPr lang="en-US" smtClean="0"/>
              <a:t>29</a:t>
            </a:fld>
            <a:endParaRPr lang="en-US"/>
          </a:p>
        </p:txBody>
      </p:sp>
    </p:spTree>
    <p:extLst>
      <p:ext uri="{BB962C8B-B14F-4D97-AF65-F5344CB8AC3E}">
        <p14:creationId xmlns:p14="http://schemas.microsoft.com/office/powerpoint/2010/main" val="901133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FF41E-6C94-83C2-2CF1-B848175A8662}"/>
              </a:ext>
            </a:extLst>
          </p:cNvPr>
          <p:cNvSpPr>
            <a:spLocks noGrp="1"/>
          </p:cNvSpPr>
          <p:nvPr>
            <p:ph type="title"/>
          </p:nvPr>
        </p:nvSpPr>
        <p:spPr/>
        <p:txBody>
          <a:bodyPr>
            <a:normAutofit/>
          </a:bodyPr>
          <a:lstStyle/>
          <a:p>
            <a:r>
              <a:rPr lang="en-US" sz="4200" dirty="0">
                <a:latin typeface="Times New Roman" panose="02020603050405020304" pitchFamily="18" charset="0"/>
                <a:cs typeface="Times New Roman" panose="02020603050405020304" pitchFamily="18" charset="0"/>
              </a:rPr>
              <a:t>1. Introduction</a:t>
            </a:r>
          </a:p>
        </p:txBody>
      </p:sp>
      <p:sp>
        <p:nvSpPr>
          <p:cNvPr id="3" name="Content Placeholder 2">
            <a:extLst>
              <a:ext uri="{FF2B5EF4-FFF2-40B4-BE49-F238E27FC236}">
                <a16:creationId xmlns:a16="http://schemas.microsoft.com/office/drawing/2014/main" id="{9EE3F2FB-1AD7-AA0F-B25D-5E25F59132DC}"/>
              </a:ext>
            </a:extLst>
          </p:cNvPr>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Using Spark and Tableau to analyze weather trends makes use of distributed computation and sophisticated visualization.</a:t>
            </a:r>
          </a:p>
          <a:p>
            <a:r>
              <a:rPr lang="en-US" sz="2400" dirty="0">
                <a:latin typeface="Times New Roman" panose="02020603050405020304" pitchFamily="18" charset="0"/>
                <a:cs typeface="Times New Roman" panose="02020603050405020304" pitchFamily="18" charset="0"/>
              </a:rPr>
              <a:t>Tableau prep is used to convert the large dataset into clean and structured format.</a:t>
            </a:r>
          </a:p>
          <a:p>
            <a:r>
              <a:rPr lang="en-US" sz="2400" dirty="0">
                <a:latin typeface="Times New Roman" panose="02020603050405020304" pitchFamily="18" charset="0"/>
                <a:cs typeface="Times New Roman" panose="02020603050405020304" pitchFamily="18" charset="0"/>
              </a:rPr>
              <a:t> Spark effectively analyzes large datasets, revealing patterns in wind, precipitation, and temperature.</a:t>
            </a:r>
          </a:p>
          <a:p>
            <a:r>
              <a:rPr lang="en-US" sz="2400" dirty="0">
                <a:latin typeface="Times New Roman" panose="02020603050405020304" pitchFamily="18" charset="0"/>
                <a:cs typeface="Times New Roman" panose="02020603050405020304" pitchFamily="18" charset="0"/>
              </a:rPr>
              <a:t> These insights are converted into interactive dashboards using Tableau, which facilitates simple data exploration and decision-making.</a:t>
            </a:r>
          </a:p>
        </p:txBody>
      </p:sp>
      <p:sp>
        <p:nvSpPr>
          <p:cNvPr id="4" name="Slide Number Placeholder 3">
            <a:extLst>
              <a:ext uri="{FF2B5EF4-FFF2-40B4-BE49-F238E27FC236}">
                <a16:creationId xmlns:a16="http://schemas.microsoft.com/office/drawing/2014/main" id="{34559826-764A-8D4A-2735-AEBC3909C0A9}"/>
              </a:ext>
            </a:extLst>
          </p:cNvPr>
          <p:cNvSpPr>
            <a:spLocks noGrp="1"/>
          </p:cNvSpPr>
          <p:nvPr>
            <p:ph type="sldNum" sz="quarter" idx="12"/>
          </p:nvPr>
        </p:nvSpPr>
        <p:spPr/>
        <p:txBody>
          <a:bodyPr/>
          <a:lstStyle/>
          <a:p>
            <a:fld id="{68EAFFF7-DF6A-493E-9437-69CCD36097B7}" type="slidenum">
              <a:rPr lang="en-US" smtClean="0"/>
              <a:t>3</a:t>
            </a:fld>
            <a:endParaRPr lang="en-US"/>
          </a:p>
        </p:txBody>
      </p:sp>
    </p:spTree>
    <p:extLst>
      <p:ext uri="{BB962C8B-B14F-4D97-AF65-F5344CB8AC3E}">
        <p14:creationId xmlns:p14="http://schemas.microsoft.com/office/powerpoint/2010/main" val="22330839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AEDA7-8663-D9AC-1D53-43B4A04796B7}"/>
              </a:ext>
            </a:extLst>
          </p:cNvPr>
          <p:cNvSpPr>
            <a:spLocks noGrp="1"/>
          </p:cNvSpPr>
          <p:nvPr>
            <p:ph type="title"/>
          </p:nvPr>
        </p:nvSpPr>
        <p:spPr/>
        <p:txBody>
          <a:bodyPr/>
          <a:lstStyle/>
          <a:p>
            <a:r>
              <a:rPr lang="en-US" dirty="0"/>
              <a:t>Result Summary:</a:t>
            </a:r>
          </a:p>
        </p:txBody>
      </p:sp>
      <p:sp>
        <p:nvSpPr>
          <p:cNvPr id="3" name="Content Placeholder 2">
            <a:extLst>
              <a:ext uri="{FF2B5EF4-FFF2-40B4-BE49-F238E27FC236}">
                <a16:creationId xmlns:a16="http://schemas.microsoft.com/office/drawing/2014/main" id="{206A222D-1485-C8FD-9CB7-C99AE6EE5A46}"/>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clustered column chart shows the relationship between temperature and humidity patterns using different ranges of temperature. </a:t>
            </a:r>
          </a:p>
          <a:p>
            <a:r>
              <a:rPr lang="en-US" dirty="0">
                <a:latin typeface="Times New Roman" panose="02020603050405020304" pitchFamily="18" charset="0"/>
                <a:cs typeface="Times New Roman" panose="02020603050405020304" pitchFamily="18" charset="0"/>
              </a:rPr>
              <a:t>The cool temperature range with humidity at 9am and 3pm is 78.27 and 62.2 based on 2.96 average  rainfall, Hot temperature range  humidity at 9am and 3pm is 54.34 and 35.01 on 1.39 average rainfall and Moderate temperature range with humidity at 9am and 3pm is 67.48 and 50.89 on 2.26 average  rainfall</a:t>
            </a:r>
          </a:p>
        </p:txBody>
      </p:sp>
      <p:sp>
        <p:nvSpPr>
          <p:cNvPr id="4" name="Slide Number Placeholder 3">
            <a:extLst>
              <a:ext uri="{FF2B5EF4-FFF2-40B4-BE49-F238E27FC236}">
                <a16:creationId xmlns:a16="http://schemas.microsoft.com/office/drawing/2014/main" id="{FB3394D8-FD24-FEA3-A81C-D28A2CE5C0D0}"/>
              </a:ext>
            </a:extLst>
          </p:cNvPr>
          <p:cNvSpPr>
            <a:spLocks noGrp="1"/>
          </p:cNvSpPr>
          <p:nvPr>
            <p:ph type="sldNum" sz="quarter" idx="12"/>
          </p:nvPr>
        </p:nvSpPr>
        <p:spPr/>
        <p:txBody>
          <a:bodyPr/>
          <a:lstStyle/>
          <a:p>
            <a:fld id="{68EAFFF7-DF6A-493E-9437-69CCD36097B7}" type="slidenum">
              <a:rPr lang="en-US" smtClean="0"/>
              <a:t>30</a:t>
            </a:fld>
            <a:endParaRPr lang="en-US"/>
          </a:p>
        </p:txBody>
      </p:sp>
    </p:spTree>
    <p:extLst>
      <p:ext uri="{BB962C8B-B14F-4D97-AF65-F5344CB8AC3E}">
        <p14:creationId xmlns:p14="http://schemas.microsoft.com/office/powerpoint/2010/main" val="38690725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53087-FE90-E148-C6B6-AD49A48E4F5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Goal 6</a:t>
            </a:r>
          </a:p>
        </p:txBody>
      </p:sp>
      <p:sp>
        <p:nvSpPr>
          <p:cNvPr id="3" name="Content Placeholder 2">
            <a:extLst>
              <a:ext uri="{FF2B5EF4-FFF2-40B4-BE49-F238E27FC236}">
                <a16:creationId xmlns:a16="http://schemas.microsoft.com/office/drawing/2014/main" id="{C87AAE72-5BE7-1936-5DA8-01297829D81C}"/>
              </a:ext>
            </a:extLst>
          </p:cNvPr>
          <p:cNvSpPr>
            <a:spLocks noGrp="1"/>
          </p:cNvSpPr>
          <p:nvPr>
            <p:ph idx="1"/>
          </p:nvPr>
        </p:nvSpPr>
        <p:spPr>
          <a:xfrm>
            <a:off x="677334" y="1317813"/>
            <a:ext cx="8596668" cy="4723550"/>
          </a:xfrm>
        </p:spPr>
        <p:txBody>
          <a:bodyPr>
            <a:noAutofit/>
          </a:bodyPr>
          <a:lstStyle/>
          <a:p>
            <a:r>
              <a:rPr lang="en-US" b="1" dirty="0">
                <a:latin typeface="Times New Roman" panose="02020603050405020304" pitchFamily="18" charset="0"/>
                <a:cs typeface="Times New Roman" panose="02020603050405020304" pitchFamily="18" charset="0"/>
              </a:rPr>
              <a:t>Goal 6 : </a:t>
            </a:r>
            <a:r>
              <a:rPr lang="en-US" dirty="0">
                <a:latin typeface="Times New Roman" panose="02020603050405020304" pitchFamily="18" charset="0"/>
                <a:cs typeface="Times New Roman" panose="02020603050405020304" pitchFamily="18" charset="0"/>
              </a:rPr>
              <a:t>Analyze the number of days with rainfall greater than 0 for each location.</a:t>
            </a:r>
          </a:p>
          <a:p>
            <a:r>
              <a:rPr lang="en-US" b="1" dirty="0" err="1">
                <a:latin typeface="Times New Roman" panose="02020603050405020304" pitchFamily="18" charset="0"/>
                <a:cs typeface="Times New Roman" panose="02020603050405020304" pitchFamily="18" charset="0"/>
              </a:rPr>
              <a:t>PySpark</a:t>
            </a:r>
            <a:r>
              <a:rPr lang="en-US" b="1" dirty="0">
                <a:latin typeface="Times New Roman" panose="02020603050405020304" pitchFamily="18" charset="0"/>
                <a:cs typeface="Times New Roman" panose="02020603050405020304" pitchFamily="18" charset="0"/>
              </a:rPr>
              <a:t> code:</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rainy_days</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spark.sql</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select </a:t>
            </a:r>
          </a:p>
          <a:p>
            <a:pPr marL="0" indent="0">
              <a:buNone/>
            </a:pPr>
            <a:r>
              <a:rPr lang="en-US" dirty="0">
                <a:latin typeface="Times New Roman" panose="02020603050405020304" pitchFamily="18" charset="0"/>
                <a:cs typeface="Times New Roman" panose="02020603050405020304" pitchFamily="18" charset="0"/>
              </a:rPr>
              <a:t>        Location, </a:t>
            </a:r>
          </a:p>
          <a:p>
            <a:pPr marL="0" indent="0">
              <a:buNone/>
            </a:pPr>
            <a:r>
              <a:rPr lang="en-US" dirty="0">
                <a:latin typeface="Times New Roman" panose="02020603050405020304" pitchFamily="18" charset="0"/>
                <a:cs typeface="Times New Roman" panose="02020603050405020304" pitchFamily="18" charset="0"/>
              </a:rPr>
              <a:t>        COUNT(*) AS </a:t>
            </a:r>
            <a:r>
              <a:rPr lang="en-US" dirty="0" err="1">
                <a:latin typeface="Times New Roman" panose="02020603050405020304" pitchFamily="18" charset="0"/>
                <a:cs typeface="Times New Roman" panose="02020603050405020304" pitchFamily="18" charset="0"/>
              </a:rPr>
              <a:t>RainyDays</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from </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Aus_Weather_Data</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where  </a:t>
            </a:r>
            <a:r>
              <a:rPr lang="en-US" dirty="0" err="1">
                <a:latin typeface="Times New Roman" panose="02020603050405020304" pitchFamily="18" charset="0"/>
                <a:cs typeface="Times New Roman" panose="02020603050405020304" pitchFamily="18" charset="0"/>
              </a:rPr>
              <a:t>Rainfall_in_millimeters</a:t>
            </a:r>
            <a:r>
              <a:rPr lang="en-US" dirty="0">
                <a:latin typeface="Times New Roman" panose="02020603050405020304" pitchFamily="18" charset="0"/>
                <a:cs typeface="Times New Roman" panose="02020603050405020304" pitchFamily="18" charset="0"/>
              </a:rPr>
              <a:t> &gt; 0</a:t>
            </a:r>
          </a:p>
          <a:p>
            <a:pPr marL="0" indent="0">
              <a:buNone/>
            </a:pPr>
            <a:r>
              <a:rPr lang="en-US" dirty="0">
                <a:latin typeface="Times New Roman" panose="02020603050405020304" pitchFamily="18" charset="0"/>
                <a:cs typeface="Times New Roman" panose="02020603050405020304" pitchFamily="18" charset="0"/>
              </a:rPr>
              <a:t>    GROUP BY      Location</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err="1">
                <a:latin typeface="Times New Roman" panose="02020603050405020304" pitchFamily="18" charset="0"/>
                <a:cs typeface="Times New Roman" panose="02020603050405020304" pitchFamily="18" charset="0"/>
              </a:rPr>
              <a:t>rainy_days.show</a:t>
            </a:r>
            <a:r>
              <a:rPr lang="en-US" dirty="0">
                <a:latin typeface="Times New Roman" panose="02020603050405020304" pitchFamily="18" charset="0"/>
                <a:cs typeface="Times New Roman" panose="02020603050405020304" pitchFamily="18" charset="0"/>
              </a:rPr>
              <a:t>()</a:t>
            </a:r>
          </a:p>
        </p:txBody>
      </p:sp>
      <p:sp>
        <p:nvSpPr>
          <p:cNvPr id="5" name="Slide Number Placeholder 4">
            <a:extLst>
              <a:ext uri="{FF2B5EF4-FFF2-40B4-BE49-F238E27FC236}">
                <a16:creationId xmlns:a16="http://schemas.microsoft.com/office/drawing/2014/main" id="{CBC61D63-AC72-37D8-633E-BB7D3EC5E9F1}"/>
              </a:ext>
            </a:extLst>
          </p:cNvPr>
          <p:cNvSpPr>
            <a:spLocks noGrp="1"/>
          </p:cNvSpPr>
          <p:nvPr>
            <p:ph type="sldNum" sz="quarter" idx="12"/>
          </p:nvPr>
        </p:nvSpPr>
        <p:spPr/>
        <p:txBody>
          <a:bodyPr/>
          <a:lstStyle/>
          <a:p>
            <a:fld id="{68EAFFF7-DF6A-493E-9437-69CCD36097B7}" type="slidenum">
              <a:rPr lang="en-US" smtClean="0"/>
              <a:t>31</a:t>
            </a:fld>
            <a:endParaRPr lang="en-US"/>
          </a:p>
        </p:txBody>
      </p:sp>
    </p:spTree>
    <p:extLst>
      <p:ext uri="{BB962C8B-B14F-4D97-AF65-F5344CB8AC3E}">
        <p14:creationId xmlns:p14="http://schemas.microsoft.com/office/powerpoint/2010/main" val="18631493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6C391A-45AC-F423-3937-839456528338}"/>
              </a:ext>
            </a:extLst>
          </p:cNvPr>
          <p:cNvSpPr>
            <a:spLocks noGrp="1"/>
          </p:cNvSpPr>
          <p:nvPr>
            <p:ph idx="1"/>
          </p:nvPr>
        </p:nvSpPr>
        <p:spPr>
          <a:xfrm>
            <a:off x="677334" y="905435"/>
            <a:ext cx="8596668" cy="5135927"/>
          </a:xfrm>
        </p:spPr>
        <p:txBody>
          <a:bodyPr/>
          <a:lstStyle/>
          <a:p>
            <a:r>
              <a:rPr lang="en-US" dirty="0">
                <a:latin typeface="Times New Roman" panose="02020603050405020304" pitchFamily="18" charset="0"/>
                <a:cs typeface="Times New Roman" panose="02020603050405020304" pitchFamily="18" charset="0"/>
              </a:rPr>
              <a:t>Goal 6 Result:</a:t>
            </a:r>
          </a:p>
          <a:p>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615A08A-59D9-3DB7-DD23-2AFCBFD1BC33}"/>
              </a:ext>
            </a:extLst>
          </p:cNvPr>
          <p:cNvPicPr>
            <a:picLocks noChangeAspect="1"/>
          </p:cNvPicPr>
          <p:nvPr/>
        </p:nvPicPr>
        <p:blipFill>
          <a:blip r:embed="rId2"/>
          <a:stretch>
            <a:fillRect/>
          </a:stretch>
        </p:blipFill>
        <p:spPr>
          <a:xfrm>
            <a:off x="767267" y="1400163"/>
            <a:ext cx="8506736" cy="4494985"/>
          </a:xfrm>
          <a:prstGeom prst="rect">
            <a:avLst/>
          </a:prstGeom>
        </p:spPr>
      </p:pic>
      <p:sp>
        <p:nvSpPr>
          <p:cNvPr id="6" name="Slide Number Placeholder 5">
            <a:extLst>
              <a:ext uri="{FF2B5EF4-FFF2-40B4-BE49-F238E27FC236}">
                <a16:creationId xmlns:a16="http://schemas.microsoft.com/office/drawing/2014/main" id="{004009E4-751E-DB52-F701-80EB32D415EF}"/>
              </a:ext>
            </a:extLst>
          </p:cNvPr>
          <p:cNvSpPr>
            <a:spLocks noGrp="1"/>
          </p:cNvSpPr>
          <p:nvPr>
            <p:ph type="sldNum" sz="quarter" idx="12"/>
          </p:nvPr>
        </p:nvSpPr>
        <p:spPr/>
        <p:txBody>
          <a:bodyPr/>
          <a:lstStyle/>
          <a:p>
            <a:fld id="{68EAFFF7-DF6A-493E-9437-69CCD36097B7}" type="slidenum">
              <a:rPr lang="en-US" smtClean="0"/>
              <a:t>32</a:t>
            </a:fld>
            <a:endParaRPr lang="en-US"/>
          </a:p>
        </p:txBody>
      </p:sp>
    </p:spTree>
    <p:extLst>
      <p:ext uri="{BB962C8B-B14F-4D97-AF65-F5344CB8AC3E}">
        <p14:creationId xmlns:p14="http://schemas.microsoft.com/office/powerpoint/2010/main" val="37054577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A40A1-2D59-D4FE-95B2-A52FBDB1CDB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Goal 6</a:t>
            </a:r>
          </a:p>
        </p:txBody>
      </p:sp>
      <p:pic>
        <p:nvPicPr>
          <p:cNvPr id="5" name="Content Placeholder 4">
            <a:extLst>
              <a:ext uri="{FF2B5EF4-FFF2-40B4-BE49-F238E27FC236}">
                <a16:creationId xmlns:a16="http://schemas.microsoft.com/office/drawing/2014/main" id="{2A49807B-A324-F0E2-C39A-FA1C353E9940}"/>
              </a:ext>
            </a:extLst>
          </p:cNvPr>
          <p:cNvPicPr>
            <a:picLocks noGrp="1" noChangeAspect="1"/>
          </p:cNvPicPr>
          <p:nvPr>
            <p:ph idx="1"/>
          </p:nvPr>
        </p:nvPicPr>
        <p:blipFill>
          <a:blip r:embed="rId2"/>
          <a:stretch>
            <a:fillRect/>
          </a:stretch>
        </p:blipFill>
        <p:spPr>
          <a:xfrm>
            <a:off x="1421781" y="1930400"/>
            <a:ext cx="6731610" cy="4111625"/>
          </a:xfrm>
        </p:spPr>
      </p:pic>
      <p:sp>
        <p:nvSpPr>
          <p:cNvPr id="6" name="Slide Number Placeholder 5">
            <a:extLst>
              <a:ext uri="{FF2B5EF4-FFF2-40B4-BE49-F238E27FC236}">
                <a16:creationId xmlns:a16="http://schemas.microsoft.com/office/drawing/2014/main" id="{49EB59E6-C1F9-47F6-70CA-7D5D2818C86E}"/>
              </a:ext>
            </a:extLst>
          </p:cNvPr>
          <p:cNvSpPr>
            <a:spLocks noGrp="1"/>
          </p:cNvSpPr>
          <p:nvPr>
            <p:ph type="sldNum" sz="quarter" idx="12"/>
          </p:nvPr>
        </p:nvSpPr>
        <p:spPr/>
        <p:txBody>
          <a:bodyPr/>
          <a:lstStyle/>
          <a:p>
            <a:fld id="{68EAFFF7-DF6A-493E-9437-69CCD36097B7}" type="slidenum">
              <a:rPr lang="en-US" smtClean="0"/>
              <a:t>33</a:t>
            </a:fld>
            <a:endParaRPr lang="en-US"/>
          </a:p>
        </p:txBody>
      </p:sp>
    </p:spTree>
    <p:extLst>
      <p:ext uri="{BB962C8B-B14F-4D97-AF65-F5344CB8AC3E}">
        <p14:creationId xmlns:p14="http://schemas.microsoft.com/office/powerpoint/2010/main" val="5654085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7C13C-E404-4E4A-DD57-4A18548825B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 summary</a:t>
            </a:r>
          </a:p>
        </p:txBody>
      </p:sp>
      <p:sp>
        <p:nvSpPr>
          <p:cNvPr id="3" name="Content Placeholder 2">
            <a:extLst>
              <a:ext uri="{FF2B5EF4-FFF2-40B4-BE49-F238E27FC236}">
                <a16:creationId xmlns:a16="http://schemas.microsoft.com/office/drawing/2014/main" id="{769B6D3C-C237-E4BD-5001-769E964FC034}"/>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Tree map chart shows the analyze the number of days with rainfall greater than 0 for each location. Cairns city has highest rainy days with 396 and Uluru city has lowest rainy days with 53</a:t>
            </a:r>
          </a:p>
        </p:txBody>
      </p:sp>
      <p:sp>
        <p:nvSpPr>
          <p:cNvPr id="4" name="Slide Number Placeholder 3">
            <a:extLst>
              <a:ext uri="{FF2B5EF4-FFF2-40B4-BE49-F238E27FC236}">
                <a16:creationId xmlns:a16="http://schemas.microsoft.com/office/drawing/2014/main" id="{664788FB-6FBF-E7C1-20AF-9342EEE04EC7}"/>
              </a:ext>
            </a:extLst>
          </p:cNvPr>
          <p:cNvSpPr>
            <a:spLocks noGrp="1"/>
          </p:cNvSpPr>
          <p:nvPr>
            <p:ph type="sldNum" sz="quarter" idx="12"/>
          </p:nvPr>
        </p:nvSpPr>
        <p:spPr/>
        <p:txBody>
          <a:bodyPr/>
          <a:lstStyle/>
          <a:p>
            <a:fld id="{68EAFFF7-DF6A-493E-9437-69CCD36097B7}" type="slidenum">
              <a:rPr lang="en-US" smtClean="0"/>
              <a:t>34</a:t>
            </a:fld>
            <a:endParaRPr lang="en-US"/>
          </a:p>
        </p:txBody>
      </p:sp>
    </p:spTree>
    <p:extLst>
      <p:ext uri="{BB962C8B-B14F-4D97-AF65-F5344CB8AC3E}">
        <p14:creationId xmlns:p14="http://schemas.microsoft.com/office/powerpoint/2010/main" val="31721054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27CE8-0877-E0D7-A0B9-E6D08A14F13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51B6E55E-C468-A098-B786-E1E53AC43843}"/>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 conclusion, the analysis of weather patterns using Spark and Tableau demonstrates the power of big data and visualization tools in deriving meaningful insights. </a:t>
            </a:r>
          </a:p>
          <a:p>
            <a:r>
              <a:rPr lang="en-US" dirty="0">
                <a:latin typeface="Times New Roman" panose="02020603050405020304" pitchFamily="18" charset="0"/>
                <a:cs typeface="Times New Roman" panose="02020603050405020304" pitchFamily="18" charset="0"/>
              </a:rPr>
              <a:t>By leveraging Spark for efficient data processing, Tableau Prep for data cleaning, and Tableau for creating interactive dashboards, we successfully identified critical weather trends and patterns.</a:t>
            </a:r>
          </a:p>
          <a:p>
            <a:r>
              <a:rPr lang="en-US" dirty="0">
                <a:latin typeface="Times New Roman" panose="02020603050405020304" pitchFamily="18" charset="0"/>
                <a:cs typeface="Times New Roman" panose="02020603050405020304" pitchFamily="18" charset="0"/>
              </a:rPr>
              <a:t> This project underscores the potential of integrating advanced technologies to make data-driven decisions and provides a foundation for future research and predictive weather modeling</a:t>
            </a:r>
          </a:p>
        </p:txBody>
      </p:sp>
      <p:sp>
        <p:nvSpPr>
          <p:cNvPr id="4" name="Slide Number Placeholder 3">
            <a:extLst>
              <a:ext uri="{FF2B5EF4-FFF2-40B4-BE49-F238E27FC236}">
                <a16:creationId xmlns:a16="http://schemas.microsoft.com/office/drawing/2014/main" id="{B5B653A8-EAB5-CA7E-9852-BEDDE466F489}"/>
              </a:ext>
            </a:extLst>
          </p:cNvPr>
          <p:cNvSpPr>
            <a:spLocks noGrp="1"/>
          </p:cNvSpPr>
          <p:nvPr>
            <p:ph type="sldNum" sz="quarter" idx="12"/>
          </p:nvPr>
        </p:nvSpPr>
        <p:spPr/>
        <p:txBody>
          <a:bodyPr/>
          <a:lstStyle/>
          <a:p>
            <a:fld id="{68EAFFF7-DF6A-493E-9437-69CCD36097B7}" type="slidenum">
              <a:rPr lang="en-US" smtClean="0"/>
              <a:t>35</a:t>
            </a:fld>
            <a:endParaRPr lang="en-US"/>
          </a:p>
        </p:txBody>
      </p:sp>
    </p:spTree>
    <p:extLst>
      <p:ext uri="{BB962C8B-B14F-4D97-AF65-F5344CB8AC3E}">
        <p14:creationId xmlns:p14="http://schemas.microsoft.com/office/powerpoint/2010/main" val="9674837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763E6-2FC7-4E37-65B9-A5D349B7A0AD}"/>
              </a:ext>
            </a:extLst>
          </p:cNvPr>
          <p:cNvSpPr>
            <a:spLocks noGrp="1"/>
          </p:cNvSpPr>
          <p:nvPr>
            <p:ph type="ctrTitle"/>
          </p:nvPr>
        </p:nvSpPr>
        <p:spPr>
          <a:xfrm>
            <a:off x="4974337" y="1265314"/>
            <a:ext cx="4299666" cy="3249131"/>
          </a:xfrm>
        </p:spPr>
        <p:txBody>
          <a:bodyPr>
            <a:normAutofit/>
          </a:bodyPr>
          <a:lstStyle/>
          <a:p>
            <a:pPr algn="l"/>
            <a:r>
              <a:rPr lang="en-US" dirty="0"/>
              <a:t>Thank You</a:t>
            </a:r>
            <a:endParaRPr lang="en-US"/>
          </a:p>
        </p:txBody>
      </p:sp>
      <p:sp>
        <p:nvSpPr>
          <p:cNvPr id="3" name="Subtitle 2">
            <a:extLst>
              <a:ext uri="{FF2B5EF4-FFF2-40B4-BE49-F238E27FC236}">
                <a16:creationId xmlns:a16="http://schemas.microsoft.com/office/drawing/2014/main" id="{B20698C3-FCCF-9050-EB4E-30BF6405D163}"/>
              </a:ext>
            </a:extLst>
          </p:cNvPr>
          <p:cNvSpPr>
            <a:spLocks noGrp="1"/>
          </p:cNvSpPr>
          <p:nvPr>
            <p:ph type="subTitle" idx="1"/>
          </p:nvPr>
        </p:nvSpPr>
        <p:spPr>
          <a:xfrm>
            <a:off x="4974336" y="4514446"/>
            <a:ext cx="4299666" cy="871042"/>
          </a:xfrm>
        </p:spPr>
        <p:txBody>
          <a:bodyPr>
            <a:normAutofit/>
          </a:bodyPr>
          <a:lstStyle/>
          <a:p>
            <a:pPr algn="l"/>
            <a:endParaRPr lang="en-US"/>
          </a:p>
        </p:txBody>
      </p:sp>
      <p:sp>
        <p:nvSpPr>
          <p:cNvPr id="10" name="Isosceles Triangle 9">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7" name="Graphic 6" descr="Handshake">
            <a:extLst>
              <a:ext uri="{FF2B5EF4-FFF2-40B4-BE49-F238E27FC236}">
                <a16:creationId xmlns:a16="http://schemas.microsoft.com/office/drawing/2014/main" id="{DF9D12BE-425F-0FD4-FD41-AC6BC9206E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604" y="1550139"/>
            <a:ext cx="3765692" cy="3765692"/>
          </a:xfrm>
          <a:prstGeom prst="rect">
            <a:avLst/>
          </a:prstGeom>
        </p:spPr>
      </p:pic>
      <p:sp>
        <p:nvSpPr>
          <p:cNvPr id="4" name="Slide Number Placeholder 3">
            <a:extLst>
              <a:ext uri="{FF2B5EF4-FFF2-40B4-BE49-F238E27FC236}">
                <a16:creationId xmlns:a16="http://schemas.microsoft.com/office/drawing/2014/main" id="{D00B9B82-9505-A293-2093-0B4D293C87D9}"/>
              </a:ext>
            </a:extLst>
          </p:cNvPr>
          <p:cNvSpPr>
            <a:spLocks noGrp="1"/>
          </p:cNvSpPr>
          <p:nvPr>
            <p:ph type="sldNum" sz="quarter" idx="12"/>
          </p:nvPr>
        </p:nvSpPr>
        <p:spPr/>
        <p:txBody>
          <a:bodyPr/>
          <a:lstStyle/>
          <a:p>
            <a:fld id="{68EAFFF7-DF6A-493E-9437-69CCD36097B7}" type="slidenum">
              <a:rPr lang="en-US" smtClean="0"/>
              <a:t>36</a:t>
            </a:fld>
            <a:endParaRPr lang="en-US"/>
          </a:p>
        </p:txBody>
      </p:sp>
    </p:spTree>
    <p:extLst>
      <p:ext uri="{BB962C8B-B14F-4D97-AF65-F5344CB8AC3E}">
        <p14:creationId xmlns:p14="http://schemas.microsoft.com/office/powerpoint/2010/main" val="2908277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7"/>
                                        </p:tgtEl>
                                        <p:attrNameLst>
                                          <p:attrName>style.visibility</p:attrName>
                                        </p:attrNameLst>
                                      </p:cBhvr>
                                      <p:to>
                                        <p:strVal val="visible"/>
                                      </p:to>
                                    </p:set>
                                    <p:animEffect transition="in" filter="fade">
                                      <p:cBhvr>
                                        <p:cTn id="10"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21AD3-AE49-9842-6DC7-6E11FAEA6C79}"/>
              </a:ext>
            </a:extLst>
          </p:cNvPr>
          <p:cNvSpPr>
            <a:spLocks noGrp="1"/>
          </p:cNvSpPr>
          <p:nvPr>
            <p:ph type="title"/>
          </p:nvPr>
        </p:nvSpPr>
        <p:spPr/>
        <p:txBody>
          <a:bodyPr>
            <a:normAutofit/>
          </a:bodyPr>
          <a:lstStyle/>
          <a:p>
            <a:r>
              <a:rPr lang="en-US" sz="4200" dirty="0">
                <a:latin typeface="Times New Roman" panose="02020603050405020304" pitchFamily="18" charset="0"/>
                <a:cs typeface="Times New Roman" panose="02020603050405020304" pitchFamily="18" charset="0"/>
              </a:rPr>
              <a:t>Tools and Technologies used</a:t>
            </a:r>
          </a:p>
        </p:txBody>
      </p:sp>
      <p:sp>
        <p:nvSpPr>
          <p:cNvPr id="3" name="Content Placeholder 2">
            <a:extLst>
              <a:ext uri="{FF2B5EF4-FFF2-40B4-BE49-F238E27FC236}">
                <a16:creationId xmlns:a16="http://schemas.microsoft.com/office/drawing/2014/main" id="{0BB22D6C-7747-BE24-EB82-5B1E8F8B8A54}"/>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Tableau Prep</a:t>
            </a:r>
          </a:p>
          <a:p>
            <a:r>
              <a:rPr lang="en-US" sz="2400" dirty="0" err="1">
                <a:latin typeface="Times New Roman" panose="02020603050405020304" pitchFamily="18" charset="0"/>
                <a:cs typeface="Times New Roman" panose="02020603050405020304" pitchFamily="18" charset="0"/>
              </a:rPr>
              <a:t>PySpark</a:t>
            </a: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Jupyter</a:t>
            </a:r>
            <a:r>
              <a:rPr lang="en-US" sz="2400" dirty="0">
                <a:latin typeface="Times New Roman" panose="02020603050405020304" pitchFamily="18" charset="0"/>
                <a:cs typeface="Times New Roman" panose="02020603050405020304" pitchFamily="18" charset="0"/>
              </a:rPr>
              <a:t> lab notebooks to run python scripts</a:t>
            </a:r>
          </a:p>
          <a:p>
            <a:r>
              <a:rPr lang="en-US" sz="2400" dirty="0">
                <a:latin typeface="Times New Roman" panose="02020603050405020304" pitchFamily="18" charset="0"/>
                <a:cs typeface="Times New Roman" panose="02020603050405020304" pitchFamily="18" charset="0"/>
              </a:rPr>
              <a:t>Tableau Desktop</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82A1FA4-6B19-3D69-A676-EF1D1A91BA2B}"/>
              </a:ext>
            </a:extLst>
          </p:cNvPr>
          <p:cNvSpPr>
            <a:spLocks noGrp="1"/>
          </p:cNvSpPr>
          <p:nvPr>
            <p:ph type="sldNum" sz="quarter" idx="12"/>
          </p:nvPr>
        </p:nvSpPr>
        <p:spPr/>
        <p:txBody>
          <a:bodyPr/>
          <a:lstStyle/>
          <a:p>
            <a:fld id="{68EAFFF7-DF6A-493E-9437-69CCD36097B7}" type="slidenum">
              <a:rPr lang="en-US" smtClean="0"/>
              <a:t>4</a:t>
            </a:fld>
            <a:endParaRPr lang="en-US"/>
          </a:p>
        </p:txBody>
      </p:sp>
    </p:spTree>
    <p:extLst>
      <p:ext uri="{BB962C8B-B14F-4D97-AF65-F5344CB8AC3E}">
        <p14:creationId xmlns:p14="http://schemas.microsoft.com/office/powerpoint/2010/main" val="3096097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EAD5E-B5F3-AA55-F098-E1FFC0CE4B71}"/>
              </a:ext>
            </a:extLst>
          </p:cNvPr>
          <p:cNvSpPr>
            <a:spLocks noGrp="1"/>
          </p:cNvSpPr>
          <p:nvPr>
            <p:ph type="title"/>
          </p:nvPr>
        </p:nvSpPr>
        <p:spPr/>
        <p:txBody>
          <a:bodyPr>
            <a:normAutofit/>
          </a:bodyPr>
          <a:lstStyle/>
          <a:p>
            <a:r>
              <a:rPr lang="en-US" sz="4200" dirty="0">
                <a:latin typeface="Times New Roman" panose="02020603050405020304" pitchFamily="18" charset="0"/>
                <a:cs typeface="Times New Roman" panose="02020603050405020304" pitchFamily="18" charset="0"/>
              </a:rPr>
              <a:t>2. Architecture Diagram</a:t>
            </a:r>
          </a:p>
        </p:txBody>
      </p:sp>
      <p:pic>
        <p:nvPicPr>
          <p:cNvPr id="7" name="Content Placeholder 6">
            <a:extLst>
              <a:ext uri="{FF2B5EF4-FFF2-40B4-BE49-F238E27FC236}">
                <a16:creationId xmlns:a16="http://schemas.microsoft.com/office/drawing/2014/main" id="{F5043FDE-7842-20FC-09D7-7F0CA34E5D3F}"/>
              </a:ext>
            </a:extLst>
          </p:cNvPr>
          <p:cNvPicPr>
            <a:picLocks noGrp="1" noChangeAspect="1"/>
          </p:cNvPicPr>
          <p:nvPr>
            <p:ph idx="1"/>
          </p:nvPr>
        </p:nvPicPr>
        <p:blipFill>
          <a:blip r:embed="rId2"/>
          <a:stretch>
            <a:fillRect/>
          </a:stretch>
        </p:blipFill>
        <p:spPr>
          <a:xfrm>
            <a:off x="3533776" y="1800225"/>
            <a:ext cx="2562224" cy="4708525"/>
          </a:xfrm>
        </p:spPr>
      </p:pic>
      <p:sp>
        <p:nvSpPr>
          <p:cNvPr id="3" name="Slide Number Placeholder 2">
            <a:extLst>
              <a:ext uri="{FF2B5EF4-FFF2-40B4-BE49-F238E27FC236}">
                <a16:creationId xmlns:a16="http://schemas.microsoft.com/office/drawing/2014/main" id="{4CEB6FFF-2FC0-0735-3FAB-059ED45C6990}"/>
              </a:ext>
            </a:extLst>
          </p:cNvPr>
          <p:cNvSpPr>
            <a:spLocks noGrp="1"/>
          </p:cNvSpPr>
          <p:nvPr>
            <p:ph type="sldNum" sz="quarter" idx="12"/>
          </p:nvPr>
        </p:nvSpPr>
        <p:spPr/>
        <p:txBody>
          <a:bodyPr/>
          <a:lstStyle/>
          <a:p>
            <a:fld id="{68EAFFF7-DF6A-493E-9437-69CCD36097B7}" type="slidenum">
              <a:rPr lang="en-US" smtClean="0"/>
              <a:t>5</a:t>
            </a:fld>
            <a:endParaRPr lang="en-US"/>
          </a:p>
        </p:txBody>
      </p:sp>
    </p:spTree>
    <p:extLst>
      <p:ext uri="{BB962C8B-B14F-4D97-AF65-F5344CB8AC3E}">
        <p14:creationId xmlns:p14="http://schemas.microsoft.com/office/powerpoint/2010/main" val="699133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 name="Straight Connector 7">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Isosceles Triangle 11">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Isosceles Triangle 16">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19" name="Rectangle 18">
            <a:extLst>
              <a:ext uri="{FF2B5EF4-FFF2-40B4-BE49-F238E27FC236}">
                <a16:creationId xmlns:a16="http://schemas.microsoft.com/office/drawing/2014/main" id="{4F57DB1C-6494-4CC4-A5E8-931957565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FFFB778B-5206-4BB0-A468-327E71367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Freeform: Shape 22">
            <a:extLst>
              <a:ext uri="{FF2B5EF4-FFF2-40B4-BE49-F238E27FC236}">
                <a16:creationId xmlns:a16="http://schemas.microsoft.com/office/drawing/2014/main" id="{E6C0471D-BE03-4D81-BDB5-D510BC0D8A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3379" y="-1"/>
            <a:ext cx="5438621" cy="6857999"/>
          </a:xfrm>
          <a:custGeom>
            <a:avLst/>
            <a:gdLst>
              <a:gd name="connsiteX0" fmla="*/ 0 w 5438621"/>
              <a:gd name="connsiteY0" fmla="*/ 0 h 6857999"/>
              <a:gd name="connsiteX1" fmla="*/ 573774 w 5438621"/>
              <a:gd name="connsiteY1" fmla="*/ 0 h 6857999"/>
              <a:gd name="connsiteX2" fmla="*/ 1182808 w 5438621"/>
              <a:gd name="connsiteY2" fmla="*/ 0 h 6857999"/>
              <a:gd name="connsiteX3" fmla="*/ 4537195 w 5438621"/>
              <a:gd name="connsiteY3" fmla="*/ 0 h 6857999"/>
              <a:gd name="connsiteX4" fmla="*/ 5187609 w 5438621"/>
              <a:gd name="connsiteY4" fmla="*/ 0 h 6857999"/>
              <a:gd name="connsiteX5" fmla="*/ 5438621 w 5438621"/>
              <a:gd name="connsiteY5" fmla="*/ 0 h 6857999"/>
              <a:gd name="connsiteX6" fmla="*/ 5438621 w 5438621"/>
              <a:gd name="connsiteY6" fmla="*/ 6857999 h 6857999"/>
              <a:gd name="connsiteX7" fmla="*/ 4802807 w 5438621"/>
              <a:gd name="connsiteY7" fmla="*/ 6857999 h 6857999"/>
              <a:gd name="connsiteX8" fmla="*/ 4537195 w 5438621"/>
              <a:gd name="connsiteY8" fmla="*/ 6857999 h 6857999"/>
              <a:gd name="connsiteX9" fmla="*/ 1182808 w 5438621"/>
              <a:gd name="connsiteY9" fmla="*/ 6857999 h 6857999"/>
              <a:gd name="connsiteX10" fmla="*/ 1049897 w 5438621"/>
              <a:gd name="connsiteY10"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38621" h="6857999">
                <a:moveTo>
                  <a:pt x="0" y="0"/>
                </a:moveTo>
                <a:lnTo>
                  <a:pt x="573774" y="0"/>
                </a:lnTo>
                <a:lnTo>
                  <a:pt x="1182808" y="0"/>
                </a:lnTo>
                <a:lnTo>
                  <a:pt x="4537195" y="0"/>
                </a:lnTo>
                <a:lnTo>
                  <a:pt x="5187609" y="0"/>
                </a:lnTo>
                <a:lnTo>
                  <a:pt x="5438621" y="0"/>
                </a:lnTo>
                <a:lnTo>
                  <a:pt x="5438621" y="6857999"/>
                </a:lnTo>
                <a:lnTo>
                  <a:pt x="4802807" y="6857999"/>
                </a:lnTo>
                <a:lnTo>
                  <a:pt x="4537195" y="6857999"/>
                </a:lnTo>
                <a:lnTo>
                  <a:pt x="1182808" y="6857999"/>
                </a:lnTo>
                <a:lnTo>
                  <a:pt x="1049897" y="685799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25" name="Straight Connector 24">
            <a:extLst>
              <a:ext uri="{FF2B5EF4-FFF2-40B4-BE49-F238E27FC236}">
                <a16:creationId xmlns:a16="http://schemas.microsoft.com/office/drawing/2014/main" id="{E5E836EB-03CD-4BA5-A751-21D2ACC283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453743" y="3483429"/>
            <a:ext cx="6738258" cy="3374570"/>
          </a:xfrm>
          <a:prstGeom prst="line">
            <a:avLst/>
          </a:prstGeom>
          <a:ln w="9525">
            <a:solidFill>
              <a:schemeClr val="accent1">
                <a:lumMod val="60000"/>
                <a:lumOff val="40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22721A85-1EA4-4D87-97AB-0BB4AB78F9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78143" y="0"/>
            <a:ext cx="860630" cy="6857999"/>
          </a:xfrm>
          <a:prstGeom prst="line">
            <a:avLst/>
          </a:prstGeom>
          <a:ln w="15875" cap="sq">
            <a:solidFill>
              <a:schemeClr val="accent1"/>
            </a:solidFill>
            <a:bevel/>
          </a:ln>
        </p:spPr>
        <p:style>
          <a:lnRef idx="2">
            <a:schemeClr val="accent1"/>
          </a:lnRef>
          <a:fillRef idx="0">
            <a:schemeClr val="accent1"/>
          </a:fillRef>
          <a:effectRef idx="1">
            <a:schemeClr val="accent1"/>
          </a:effectRef>
          <a:fontRef idx="minor">
            <a:schemeClr val="tx1"/>
          </a:fontRef>
        </p:style>
      </p:cxnSp>
      <p:sp>
        <p:nvSpPr>
          <p:cNvPr id="29" name="Isosceles Triangle 28">
            <a:extLst>
              <a:ext uri="{FF2B5EF4-FFF2-40B4-BE49-F238E27FC236}">
                <a16:creationId xmlns:a16="http://schemas.microsoft.com/office/drawing/2014/main" id="{A27691EB-14CF-4237-B5EB-C94B92677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49404" y="0"/>
            <a:ext cx="842596" cy="5666154"/>
          </a:xfrm>
          <a:prstGeom prst="triangle">
            <a:avLst>
              <a:gd name="adj" fmla="val 100000"/>
            </a:avLst>
          </a:prstGeom>
          <a:solidFill>
            <a:schemeClr val="accent2">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3BACF9C-251B-61B3-B392-E9270BBD7EA2}"/>
              </a:ext>
            </a:extLst>
          </p:cNvPr>
          <p:cNvSpPr>
            <a:spLocks noGrp="1"/>
          </p:cNvSpPr>
          <p:nvPr>
            <p:ph type="title"/>
          </p:nvPr>
        </p:nvSpPr>
        <p:spPr>
          <a:xfrm>
            <a:off x="829734" y="854529"/>
            <a:ext cx="5799665" cy="5148943"/>
          </a:xfrm>
        </p:spPr>
        <p:txBody>
          <a:bodyPr vert="horz" lIns="91440" tIns="45720" rIns="91440" bIns="45720" rtlCol="0" anchor="ctr">
            <a:normAutofit/>
          </a:bodyPr>
          <a:lstStyle/>
          <a:p>
            <a:pPr algn="r"/>
            <a:r>
              <a:rPr lang="en-US" sz="6000" dirty="0"/>
              <a:t>3.Demo</a:t>
            </a:r>
          </a:p>
        </p:txBody>
      </p:sp>
      <p:sp>
        <p:nvSpPr>
          <p:cNvPr id="3" name="Slide Number Placeholder 2">
            <a:extLst>
              <a:ext uri="{FF2B5EF4-FFF2-40B4-BE49-F238E27FC236}">
                <a16:creationId xmlns:a16="http://schemas.microsoft.com/office/drawing/2014/main" id="{53368FA4-6B51-B6BA-3EEA-F76E027C71F3}"/>
              </a:ext>
            </a:extLst>
          </p:cNvPr>
          <p:cNvSpPr>
            <a:spLocks noGrp="1"/>
          </p:cNvSpPr>
          <p:nvPr>
            <p:ph type="sldNum" sz="quarter" idx="12"/>
          </p:nvPr>
        </p:nvSpPr>
        <p:spPr/>
        <p:txBody>
          <a:bodyPr/>
          <a:lstStyle/>
          <a:p>
            <a:fld id="{68EAFFF7-DF6A-493E-9437-69CCD36097B7}" type="slidenum">
              <a:rPr lang="en-US" smtClean="0"/>
              <a:t>6</a:t>
            </a:fld>
            <a:endParaRPr lang="en-US"/>
          </a:p>
        </p:txBody>
      </p:sp>
    </p:spTree>
    <p:extLst>
      <p:ext uri="{BB962C8B-B14F-4D97-AF65-F5344CB8AC3E}">
        <p14:creationId xmlns:p14="http://schemas.microsoft.com/office/powerpoint/2010/main" val="4144779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C70D6-A102-9159-5464-01C1904D06B5}"/>
              </a:ext>
            </a:extLst>
          </p:cNvPr>
          <p:cNvSpPr>
            <a:spLocks noGrp="1"/>
          </p:cNvSpPr>
          <p:nvPr>
            <p:ph type="title"/>
          </p:nvPr>
        </p:nvSpPr>
        <p:spPr/>
        <p:txBody>
          <a:bodyPr/>
          <a:lstStyle/>
          <a:p>
            <a:r>
              <a:rPr lang="en-US" dirty="0"/>
              <a:t>Dataset : Weather Data(Australia)</a:t>
            </a:r>
          </a:p>
        </p:txBody>
      </p:sp>
      <p:pic>
        <p:nvPicPr>
          <p:cNvPr id="5" name="Content Placeholder 4">
            <a:extLst>
              <a:ext uri="{FF2B5EF4-FFF2-40B4-BE49-F238E27FC236}">
                <a16:creationId xmlns:a16="http://schemas.microsoft.com/office/drawing/2014/main" id="{8A7CC4FD-C8F1-35BA-F2E6-53B1BE04801A}"/>
              </a:ext>
            </a:extLst>
          </p:cNvPr>
          <p:cNvPicPr>
            <a:picLocks noGrp="1" noChangeAspect="1"/>
          </p:cNvPicPr>
          <p:nvPr>
            <p:ph idx="1"/>
          </p:nvPr>
        </p:nvPicPr>
        <p:blipFill>
          <a:blip r:embed="rId2"/>
          <a:stretch>
            <a:fillRect/>
          </a:stretch>
        </p:blipFill>
        <p:spPr>
          <a:xfrm>
            <a:off x="677334" y="1479177"/>
            <a:ext cx="8146134" cy="4213225"/>
          </a:xfrm>
        </p:spPr>
      </p:pic>
      <p:sp>
        <p:nvSpPr>
          <p:cNvPr id="6" name="Slide Number Placeholder 5">
            <a:extLst>
              <a:ext uri="{FF2B5EF4-FFF2-40B4-BE49-F238E27FC236}">
                <a16:creationId xmlns:a16="http://schemas.microsoft.com/office/drawing/2014/main" id="{293D6318-1B1C-932A-831C-22C3ECF02F7C}"/>
              </a:ext>
            </a:extLst>
          </p:cNvPr>
          <p:cNvSpPr>
            <a:spLocks noGrp="1"/>
          </p:cNvSpPr>
          <p:nvPr>
            <p:ph type="sldNum" sz="quarter" idx="12"/>
          </p:nvPr>
        </p:nvSpPr>
        <p:spPr/>
        <p:txBody>
          <a:bodyPr/>
          <a:lstStyle/>
          <a:p>
            <a:fld id="{68EAFFF7-DF6A-493E-9437-69CCD36097B7}" type="slidenum">
              <a:rPr lang="en-US" smtClean="0"/>
              <a:t>7</a:t>
            </a:fld>
            <a:endParaRPr lang="en-US"/>
          </a:p>
        </p:txBody>
      </p:sp>
    </p:spTree>
    <p:extLst>
      <p:ext uri="{BB962C8B-B14F-4D97-AF65-F5344CB8AC3E}">
        <p14:creationId xmlns:p14="http://schemas.microsoft.com/office/powerpoint/2010/main" val="1039771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5FD12-1381-A29C-0E31-1E5FADBC6C03}"/>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771FDB01-2677-D6B7-FE04-FCF312A5F8F4}"/>
              </a:ext>
            </a:extLst>
          </p:cNvPr>
          <p:cNvSpPr>
            <a:spLocks noGrp="1"/>
          </p:cNvSpPr>
          <p:nvPr>
            <p:ph idx="1"/>
          </p:nvPr>
        </p:nvSpPr>
        <p:spPr>
          <a:xfrm>
            <a:off x="677334" y="1255059"/>
            <a:ext cx="8596668" cy="4786303"/>
          </a:xfrm>
        </p:spPr>
        <p:txBody>
          <a:bodyPr>
            <a:normAutofit lnSpcReduction="10000"/>
          </a:bodyPr>
          <a:lstStyle/>
          <a:p>
            <a:r>
              <a:rPr lang="en-US" dirty="0"/>
              <a:t>Goal 1 : Analyze average temperatures for each location (</a:t>
            </a:r>
            <a:r>
              <a:rPr lang="en-US" dirty="0" err="1"/>
              <a:t>MinTemp</a:t>
            </a:r>
            <a:r>
              <a:rPr lang="en-US" dirty="0"/>
              <a:t> in Celsius</a:t>
            </a:r>
          </a:p>
          <a:p>
            <a:pPr marL="0" indent="0">
              <a:buNone/>
            </a:pPr>
            <a:r>
              <a:rPr lang="en-US" dirty="0"/>
              <a:t>	and </a:t>
            </a:r>
            <a:r>
              <a:rPr lang="en-US" dirty="0" err="1"/>
              <a:t>MaxTemp</a:t>
            </a:r>
            <a:r>
              <a:rPr lang="en-US" dirty="0"/>
              <a:t> in Celsius).</a:t>
            </a:r>
          </a:p>
          <a:p>
            <a:r>
              <a:rPr lang="en-US" dirty="0"/>
              <a:t>Goal 2: Identify rows where </a:t>
            </a:r>
            <a:r>
              <a:rPr lang="en-US" dirty="0" err="1"/>
              <a:t>MinTemp</a:t>
            </a:r>
            <a:r>
              <a:rPr lang="en-US" dirty="0"/>
              <a:t> or </a:t>
            </a:r>
            <a:r>
              <a:rPr lang="en-US" dirty="0" err="1"/>
              <a:t>MaxTemp</a:t>
            </a:r>
            <a:r>
              <a:rPr lang="en-US" dirty="0"/>
              <a:t> exceeds certain</a:t>
            </a:r>
          </a:p>
          <a:p>
            <a:pPr marL="0" indent="0">
              <a:buNone/>
            </a:pPr>
            <a:r>
              <a:rPr lang="en-US" dirty="0"/>
              <a:t>	thresholds (e.g., </a:t>
            </a:r>
            <a:r>
              <a:rPr lang="en-US" dirty="0" err="1"/>
              <a:t>MinTemp</a:t>
            </a:r>
            <a:r>
              <a:rPr lang="en-US" dirty="0"/>
              <a:t> ¡ 0°C or </a:t>
            </a:r>
            <a:r>
              <a:rPr lang="en-US" dirty="0" err="1"/>
              <a:t>MaxTemp</a:t>
            </a:r>
            <a:r>
              <a:rPr lang="en-US" dirty="0"/>
              <a:t> ¿ 40°C)</a:t>
            </a:r>
          </a:p>
          <a:p>
            <a:r>
              <a:rPr lang="en-US" dirty="0"/>
              <a:t>Goal 3: Find the top 5 locations with the highest average Maximum</a:t>
            </a:r>
          </a:p>
          <a:p>
            <a:pPr marL="0" indent="0">
              <a:buNone/>
            </a:pPr>
            <a:r>
              <a:rPr lang="en-US" dirty="0"/>
              <a:t>	temperature</a:t>
            </a:r>
          </a:p>
          <a:p>
            <a:r>
              <a:rPr lang="en-US" dirty="0"/>
              <a:t>Goal 4: </a:t>
            </a:r>
            <a:r>
              <a:rPr lang="en-US" dirty="0">
                <a:latin typeface="Times New Roman" panose="02020603050405020304" pitchFamily="18" charset="0"/>
                <a:cs typeface="Times New Roman" panose="02020603050405020304" pitchFamily="18" charset="0"/>
              </a:rPr>
              <a:t>Identify</a:t>
            </a:r>
            <a:r>
              <a:rPr lang="en-US" dirty="0"/>
              <a:t> days and locations where there was an unusually</a:t>
            </a:r>
          </a:p>
          <a:p>
            <a:pPr marL="0" indent="0">
              <a:buNone/>
            </a:pPr>
            <a:r>
              <a:rPr lang="en-US" dirty="0"/>
              <a:t>	large drop in temperature compared to the previous day.</a:t>
            </a:r>
          </a:p>
          <a:p>
            <a:r>
              <a:rPr lang="en-US" dirty="0"/>
              <a:t>Goal 5: Analyze the relationship between temperature (</a:t>
            </a:r>
            <a:r>
              <a:rPr lang="en-US" dirty="0" err="1"/>
              <a:t>MinTemp</a:t>
            </a:r>
            <a:r>
              <a:rPr lang="en-US" dirty="0"/>
              <a:t>,</a:t>
            </a:r>
          </a:p>
          <a:p>
            <a:pPr marL="0" indent="0">
              <a:buNone/>
            </a:pPr>
            <a:r>
              <a:rPr lang="en-US" dirty="0"/>
              <a:t>	</a:t>
            </a:r>
            <a:r>
              <a:rPr lang="en-US" dirty="0" err="1"/>
              <a:t>MaxTemp</a:t>
            </a:r>
            <a:r>
              <a:rPr lang="en-US" dirty="0"/>
              <a:t>), rainfall, and humidity to identify patterns of high </a:t>
            </a:r>
            <a:r>
              <a:rPr lang="en-US" dirty="0" err="1"/>
              <a:t>humidity</a:t>
            </a:r>
            <a:r>
              <a:rPr lang="en-US" dirty="0"/>
              <a:t> conditions</a:t>
            </a:r>
          </a:p>
          <a:p>
            <a:r>
              <a:rPr lang="en-US" dirty="0"/>
              <a:t>Goal 6: Analyze the number of days with rainfall greater than 0</a:t>
            </a:r>
          </a:p>
          <a:p>
            <a:pPr marL="0" indent="0">
              <a:buNone/>
            </a:pPr>
            <a:r>
              <a:rPr lang="en-US" dirty="0"/>
              <a:t>	for each location</a:t>
            </a:r>
          </a:p>
        </p:txBody>
      </p:sp>
      <p:sp>
        <p:nvSpPr>
          <p:cNvPr id="4" name="Slide Number Placeholder 3">
            <a:extLst>
              <a:ext uri="{FF2B5EF4-FFF2-40B4-BE49-F238E27FC236}">
                <a16:creationId xmlns:a16="http://schemas.microsoft.com/office/drawing/2014/main" id="{0DD17C0E-7811-5FA3-134F-D19C4156B951}"/>
              </a:ext>
            </a:extLst>
          </p:cNvPr>
          <p:cNvSpPr>
            <a:spLocks noGrp="1"/>
          </p:cNvSpPr>
          <p:nvPr>
            <p:ph type="sldNum" sz="quarter" idx="12"/>
          </p:nvPr>
        </p:nvSpPr>
        <p:spPr/>
        <p:txBody>
          <a:bodyPr/>
          <a:lstStyle/>
          <a:p>
            <a:fld id="{68EAFFF7-DF6A-493E-9437-69CCD36097B7}" type="slidenum">
              <a:rPr lang="en-US" smtClean="0"/>
              <a:t>8</a:t>
            </a:fld>
            <a:endParaRPr lang="en-US"/>
          </a:p>
        </p:txBody>
      </p:sp>
    </p:spTree>
    <p:extLst>
      <p:ext uri="{BB962C8B-B14F-4D97-AF65-F5344CB8AC3E}">
        <p14:creationId xmlns:p14="http://schemas.microsoft.com/office/powerpoint/2010/main" val="2265994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25DF4-94B8-7C07-4C34-BA671FB1ED7D}"/>
              </a:ext>
            </a:extLst>
          </p:cNvPr>
          <p:cNvSpPr>
            <a:spLocks noGrp="1"/>
          </p:cNvSpPr>
          <p:nvPr>
            <p:ph type="title"/>
          </p:nvPr>
        </p:nvSpPr>
        <p:spPr/>
        <p:txBody>
          <a:bodyPr>
            <a:normAutofit/>
          </a:bodyPr>
          <a:lstStyle/>
          <a:p>
            <a:r>
              <a:rPr lang="en-US" sz="4200" dirty="0">
                <a:latin typeface="Times New Roman" panose="02020603050405020304" pitchFamily="18" charset="0"/>
                <a:cs typeface="Times New Roman" panose="02020603050405020304" pitchFamily="18" charset="0"/>
              </a:rPr>
              <a:t>Goal 1</a:t>
            </a:r>
          </a:p>
        </p:txBody>
      </p:sp>
      <p:sp>
        <p:nvSpPr>
          <p:cNvPr id="3" name="Content Placeholder 2">
            <a:extLst>
              <a:ext uri="{FF2B5EF4-FFF2-40B4-BE49-F238E27FC236}">
                <a16:creationId xmlns:a16="http://schemas.microsoft.com/office/drawing/2014/main" id="{798EC4FF-55A7-52FD-CEDA-AFEDEFC8676E}"/>
              </a:ext>
            </a:extLst>
          </p:cNvPr>
          <p:cNvSpPr>
            <a:spLocks noGrp="1"/>
          </p:cNvSpPr>
          <p:nvPr>
            <p:ph idx="1"/>
          </p:nvPr>
        </p:nvSpPr>
        <p:spPr>
          <a:xfrm>
            <a:off x="605617" y="1658565"/>
            <a:ext cx="8596668" cy="3880773"/>
          </a:xfrm>
        </p:spPr>
        <p:txBody>
          <a:bodyPr>
            <a:normAutofit/>
          </a:bodyPr>
          <a:lstStyle/>
          <a:p>
            <a:r>
              <a:rPr lang="en-US" b="1" dirty="0">
                <a:latin typeface="Times New Roman" panose="02020603050405020304" pitchFamily="18" charset="0"/>
                <a:cs typeface="Times New Roman" panose="02020603050405020304" pitchFamily="18" charset="0"/>
              </a:rPr>
              <a:t>Goal 1 </a:t>
            </a:r>
            <a:r>
              <a:rPr lang="en-US" dirty="0">
                <a:latin typeface="Times New Roman" panose="02020603050405020304" pitchFamily="18" charset="0"/>
                <a:cs typeface="Times New Roman" panose="02020603050405020304" pitchFamily="18" charset="0"/>
              </a:rPr>
              <a:t>: Analyze average temperatures for each location (</a:t>
            </a:r>
            <a:r>
              <a:rPr lang="en-US" dirty="0" err="1">
                <a:latin typeface="Times New Roman" panose="02020603050405020304" pitchFamily="18" charset="0"/>
                <a:cs typeface="Times New Roman" panose="02020603050405020304" pitchFamily="18" charset="0"/>
              </a:rPr>
              <a:t>MinTemp</a:t>
            </a:r>
            <a:r>
              <a:rPr lang="en-US" dirty="0">
                <a:latin typeface="Times New Roman" panose="02020603050405020304" pitchFamily="18" charset="0"/>
                <a:cs typeface="Times New Roman" panose="02020603050405020304" pitchFamily="18" charset="0"/>
              </a:rPr>
              <a:t> in Celsius and </a:t>
            </a:r>
            <a:r>
              <a:rPr lang="en-US" dirty="0" err="1">
                <a:latin typeface="Times New Roman" panose="02020603050405020304" pitchFamily="18" charset="0"/>
                <a:cs typeface="Times New Roman" panose="02020603050405020304" pitchFamily="18" charset="0"/>
              </a:rPr>
              <a:t>MaxTemp</a:t>
            </a:r>
            <a:r>
              <a:rPr lang="en-US" dirty="0">
                <a:latin typeface="Times New Roman" panose="02020603050405020304" pitchFamily="18" charset="0"/>
                <a:cs typeface="Times New Roman" panose="02020603050405020304" pitchFamily="18" charset="0"/>
              </a:rPr>
              <a:t> in Celsius). </a:t>
            </a:r>
          </a:p>
          <a:p>
            <a:r>
              <a:rPr lang="en-US" b="1" dirty="0" err="1">
                <a:latin typeface="Times New Roman" panose="02020603050405020304" pitchFamily="18" charset="0"/>
                <a:cs typeface="Times New Roman" panose="02020603050405020304" pitchFamily="18" charset="0"/>
              </a:rPr>
              <a:t>PySpark</a:t>
            </a:r>
            <a:r>
              <a:rPr lang="en-US" b="1" dirty="0">
                <a:latin typeface="Times New Roman" panose="02020603050405020304" pitchFamily="18" charset="0"/>
                <a:cs typeface="Times New Roman" panose="02020603050405020304" pitchFamily="18" charset="0"/>
              </a:rPr>
              <a:t> code</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D822E255-2497-4114-60AB-1E24CA106827}"/>
              </a:ext>
            </a:extLst>
          </p:cNvPr>
          <p:cNvGraphicFramePr>
            <a:graphicFrameLocks noGrp="1"/>
          </p:cNvGraphicFramePr>
          <p:nvPr>
            <p:extLst>
              <p:ext uri="{D42A27DB-BD31-4B8C-83A1-F6EECF244321}">
                <p14:modId xmlns:p14="http://schemas.microsoft.com/office/powerpoint/2010/main" val="2993829674"/>
              </p:ext>
            </p:extLst>
          </p:nvPr>
        </p:nvGraphicFramePr>
        <p:xfrm>
          <a:off x="677334" y="1270000"/>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3086944138"/>
                    </a:ext>
                  </a:extLst>
                </a:gridCol>
              </a:tblGrid>
              <a:tr h="370840">
                <a:tc>
                  <a:txBody>
                    <a:bodyPr/>
                    <a:lstStyle/>
                    <a:p>
                      <a:endParaRPr lang="en-US" dirty="0"/>
                    </a:p>
                  </a:txBody>
                  <a:tcPr/>
                </a:tc>
                <a:extLst>
                  <a:ext uri="{0D108BD9-81ED-4DB2-BD59-A6C34878D82A}">
                    <a16:rowId xmlns:a16="http://schemas.microsoft.com/office/drawing/2014/main" val="2003131665"/>
                  </a:ext>
                </a:extLst>
              </a:tr>
            </a:tbl>
          </a:graphicData>
        </a:graphic>
      </p:graphicFrame>
      <p:sp>
        <p:nvSpPr>
          <p:cNvPr id="7" name="TextBox 6">
            <a:extLst>
              <a:ext uri="{FF2B5EF4-FFF2-40B4-BE49-F238E27FC236}">
                <a16:creationId xmlns:a16="http://schemas.microsoft.com/office/drawing/2014/main" id="{D633FC67-2A40-E603-54B3-8ED80CFFE9B1}"/>
              </a:ext>
            </a:extLst>
          </p:cNvPr>
          <p:cNvSpPr txBox="1"/>
          <p:nvPr/>
        </p:nvSpPr>
        <p:spPr>
          <a:xfrm>
            <a:off x="1183342" y="2999013"/>
            <a:ext cx="7064188" cy="3139321"/>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avg_temp</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spark.sql</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select </a:t>
            </a:r>
          </a:p>
          <a:p>
            <a:r>
              <a:rPr lang="en-US" dirty="0">
                <a:latin typeface="Times New Roman" panose="02020603050405020304" pitchFamily="18" charset="0"/>
                <a:cs typeface="Times New Roman" panose="02020603050405020304" pitchFamily="18" charset="0"/>
              </a:rPr>
              <a:t>        Location,</a:t>
            </a:r>
          </a:p>
          <a:p>
            <a:r>
              <a:rPr lang="en-US" dirty="0">
                <a:latin typeface="Times New Roman" panose="02020603050405020304" pitchFamily="18" charset="0"/>
                <a:cs typeface="Times New Roman" panose="02020603050405020304" pitchFamily="18" charset="0"/>
              </a:rPr>
              <a:t>        Round(avg(</a:t>
            </a:r>
            <a:r>
              <a:rPr lang="en-US" dirty="0" err="1">
                <a:latin typeface="Times New Roman" panose="02020603050405020304" pitchFamily="18" charset="0"/>
                <a:cs typeface="Times New Roman" panose="02020603050405020304" pitchFamily="18" charset="0"/>
              </a:rPr>
              <a:t>MinTemp_in_Celcius</a:t>
            </a:r>
            <a:r>
              <a:rPr lang="en-US" dirty="0">
                <a:latin typeface="Times New Roman" panose="02020603050405020304" pitchFamily="18" charset="0"/>
                <a:cs typeface="Times New Roman" panose="02020603050405020304" pitchFamily="18" charset="0"/>
              </a:rPr>
              <a:t>),2) AS </a:t>
            </a:r>
            <a:r>
              <a:rPr lang="en-US" dirty="0" err="1">
                <a:latin typeface="Times New Roman" panose="02020603050405020304" pitchFamily="18" charset="0"/>
                <a:cs typeface="Times New Roman" panose="02020603050405020304" pitchFamily="18" charset="0"/>
              </a:rPr>
              <a:t>AvgMinTemp</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Round(avg(</a:t>
            </a:r>
            <a:r>
              <a:rPr lang="en-US" dirty="0" err="1">
                <a:latin typeface="Times New Roman" panose="02020603050405020304" pitchFamily="18" charset="0"/>
                <a:cs typeface="Times New Roman" panose="02020603050405020304" pitchFamily="18" charset="0"/>
              </a:rPr>
              <a:t>MaxTemp_in_Celcius</a:t>
            </a:r>
            <a:r>
              <a:rPr lang="en-US" dirty="0">
                <a:latin typeface="Times New Roman" panose="02020603050405020304" pitchFamily="18" charset="0"/>
                <a:cs typeface="Times New Roman" panose="02020603050405020304" pitchFamily="18" charset="0"/>
              </a:rPr>
              <a:t>),2) AS </a:t>
            </a:r>
            <a:r>
              <a:rPr lang="en-US" dirty="0" err="1">
                <a:latin typeface="Times New Roman" panose="02020603050405020304" pitchFamily="18" charset="0"/>
                <a:cs typeface="Times New Roman" panose="02020603050405020304" pitchFamily="18" charset="0"/>
              </a:rPr>
              <a:t>AvgMaxTemp</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from </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Aus_Weather_Data</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group by </a:t>
            </a:r>
          </a:p>
          <a:p>
            <a:r>
              <a:rPr lang="en-US" dirty="0">
                <a:latin typeface="Times New Roman" panose="02020603050405020304" pitchFamily="18" charset="0"/>
                <a:cs typeface="Times New Roman" panose="02020603050405020304" pitchFamily="18" charset="0"/>
              </a:rPr>
              <a:t>        Location</a:t>
            </a:r>
          </a:p>
          <a:p>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avg_temp.show</a:t>
            </a:r>
            <a:r>
              <a:rPr lang="en-US"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6DF78933-D378-F38B-DD5F-E7853255EB9C}"/>
              </a:ext>
            </a:extLst>
          </p:cNvPr>
          <p:cNvSpPr>
            <a:spLocks noGrp="1"/>
          </p:cNvSpPr>
          <p:nvPr>
            <p:ph type="sldNum" sz="quarter" idx="12"/>
          </p:nvPr>
        </p:nvSpPr>
        <p:spPr/>
        <p:txBody>
          <a:bodyPr/>
          <a:lstStyle/>
          <a:p>
            <a:fld id="{68EAFFF7-DF6A-493E-9437-69CCD36097B7}" type="slidenum">
              <a:rPr lang="en-US" smtClean="0"/>
              <a:t>9</a:t>
            </a:fld>
            <a:endParaRPr lang="en-US"/>
          </a:p>
        </p:txBody>
      </p:sp>
    </p:spTree>
    <p:extLst>
      <p:ext uri="{BB962C8B-B14F-4D97-AF65-F5344CB8AC3E}">
        <p14:creationId xmlns:p14="http://schemas.microsoft.com/office/powerpoint/2010/main" val="150870783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923</TotalTime>
  <Words>1520</Words>
  <Application>Microsoft Office PowerPoint</Application>
  <PresentationFormat>Widescreen</PresentationFormat>
  <Paragraphs>209</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Times New Roman</vt:lpstr>
      <vt:lpstr>Trebuchet MS</vt:lpstr>
      <vt:lpstr>Wingdings 3</vt:lpstr>
      <vt:lpstr>Facet</vt:lpstr>
      <vt:lpstr>Analyzing weather patterns using Spark and Tableau</vt:lpstr>
      <vt:lpstr>Outline</vt:lpstr>
      <vt:lpstr>1. Introduction</vt:lpstr>
      <vt:lpstr>Tools and Technologies used</vt:lpstr>
      <vt:lpstr>2. Architecture Diagram</vt:lpstr>
      <vt:lpstr>3.Demo</vt:lpstr>
      <vt:lpstr>Dataset : Weather Data(Australia)</vt:lpstr>
      <vt:lpstr>Goals</vt:lpstr>
      <vt:lpstr>Goal 1</vt:lpstr>
      <vt:lpstr>Goal 1</vt:lpstr>
      <vt:lpstr>Goal 1</vt:lpstr>
      <vt:lpstr>Result Summary: </vt:lpstr>
      <vt:lpstr>Goal 2</vt:lpstr>
      <vt:lpstr>PowerPoint Presentation</vt:lpstr>
      <vt:lpstr>Goal 2</vt:lpstr>
      <vt:lpstr>Result Summary: </vt:lpstr>
      <vt:lpstr>Goal 3</vt:lpstr>
      <vt:lpstr>PowerPoint Presentation</vt:lpstr>
      <vt:lpstr>Goal 3</vt:lpstr>
      <vt:lpstr>Result summary: </vt:lpstr>
      <vt:lpstr>Goal 4</vt:lpstr>
      <vt:lpstr>Goal 4</vt:lpstr>
      <vt:lpstr>PowerPoint Presentation</vt:lpstr>
      <vt:lpstr>Goal 4</vt:lpstr>
      <vt:lpstr>Result summary:</vt:lpstr>
      <vt:lpstr>Goal 5</vt:lpstr>
      <vt:lpstr>Goal 5</vt:lpstr>
      <vt:lpstr>PowerPoint Presentation</vt:lpstr>
      <vt:lpstr>Goal 5</vt:lpstr>
      <vt:lpstr>Result Summary:</vt:lpstr>
      <vt:lpstr>Goal 6</vt:lpstr>
      <vt:lpstr>PowerPoint Presentation</vt:lpstr>
      <vt:lpstr>Goal 6</vt:lpstr>
      <vt:lpstr>Result summary</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weather patterns using Spark and Tableau</dc:title>
  <dc:creator>Goud,Sai Prakash</dc:creator>
  <cp:lastModifiedBy>Goud,Sai Prakash</cp:lastModifiedBy>
  <cp:revision>11</cp:revision>
  <dcterms:created xsi:type="dcterms:W3CDTF">2024-12-09T13:45:36Z</dcterms:created>
  <dcterms:modified xsi:type="dcterms:W3CDTF">2024-12-11T16:36:34Z</dcterms:modified>
</cp:coreProperties>
</file>