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2134" y="2022729"/>
            <a:ext cx="7399731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7186" y="4427346"/>
            <a:ext cx="732962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96A7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96A7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96A7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238" y="494868"/>
            <a:ext cx="8521522" cy="862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96A7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776" y="1531863"/>
            <a:ext cx="8248446" cy="2269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35390" y="6401606"/>
            <a:ext cx="12128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663064" marR="5080" indent="-16510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Advanced Data</a:t>
            </a:r>
            <a:r>
              <a:rPr dirty="0" spc="-55"/>
              <a:t> </a:t>
            </a:r>
            <a:r>
              <a:rPr dirty="0" spc="-5"/>
              <a:t>Structure  and</a:t>
            </a:r>
            <a:r>
              <a:rPr dirty="0" spc="-10"/>
              <a:t> </a:t>
            </a:r>
            <a:r>
              <a:rPr dirty="0" spc="-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477" y="3849370"/>
            <a:ext cx="61772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585858"/>
                </a:solidFill>
                <a:latin typeface="Arial"/>
                <a:cs typeface="Arial"/>
              </a:rPr>
              <a:t>Sorting Lower Bounds &amp; Linear</a:t>
            </a:r>
            <a:r>
              <a:rPr dirty="0" sz="2800" spc="7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Arial"/>
                <a:cs typeface="Arial"/>
              </a:rPr>
              <a:t>Sorting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696" y="494868"/>
            <a:ext cx="8521065" cy="862330"/>
          </a:xfrm>
          <a:prstGeom prst="rect">
            <a:avLst/>
          </a:prstGeom>
          <a:solidFill>
            <a:srgbClr val="F3F3F3"/>
          </a:solidFill>
          <a:ln w="28575">
            <a:solidFill>
              <a:srgbClr val="FFFFFF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190"/>
              </a:spcBef>
            </a:pPr>
            <a:r>
              <a:rPr dirty="0" sz="3600" spc="85">
                <a:solidFill>
                  <a:srgbClr val="0096A7"/>
                </a:solidFill>
                <a:latin typeface="Gill Sans MT"/>
                <a:cs typeface="Gill Sans MT"/>
              </a:rPr>
              <a:t>LAST</a:t>
            </a:r>
            <a:r>
              <a:rPr dirty="0" sz="3600" spc="-310">
                <a:solidFill>
                  <a:srgbClr val="0096A7"/>
                </a:solidFill>
                <a:latin typeface="Gill Sans MT"/>
                <a:cs typeface="Gill Sans MT"/>
              </a:rPr>
              <a:t> </a:t>
            </a:r>
            <a:r>
              <a:rPr dirty="0" sz="3600" spc="235">
                <a:solidFill>
                  <a:srgbClr val="0096A7"/>
                </a:solidFill>
                <a:latin typeface="Gill Sans MT"/>
                <a:cs typeface="Gill Sans MT"/>
              </a:rPr>
              <a:t>TIME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92658" y="1551787"/>
            <a:ext cx="4846955" cy="12757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700"/>
              </a:spcBef>
              <a:buSzPct val="55555"/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dirty="0" sz="3600" spc="-90">
                <a:latin typeface="Tahoma"/>
                <a:cs typeface="Tahoma"/>
              </a:rPr>
              <a:t>Randomized</a:t>
            </a:r>
            <a:r>
              <a:rPr dirty="0" sz="3600" spc="-450">
                <a:latin typeface="Tahoma"/>
                <a:cs typeface="Tahoma"/>
              </a:rPr>
              <a:t> </a:t>
            </a:r>
            <a:r>
              <a:rPr dirty="0" sz="3600" spc="-100">
                <a:latin typeface="Tahoma"/>
                <a:cs typeface="Tahoma"/>
              </a:rPr>
              <a:t>Algorithms</a:t>
            </a:r>
            <a:endParaRPr sz="3600">
              <a:latin typeface="Tahoma"/>
              <a:cs typeface="Tahoma"/>
            </a:endParaRPr>
          </a:p>
          <a:p>
            <a:pPr marL="367665" indent="-355600">
              <a:lnSpc>
                <a:spcPct val="100000"/>
              </a:lnSpc>
              <a:spcBef>
                <a:spcPts val="600"/>
              </a:spcBef>
              <a:buSzPct val="55555"/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dirty="0" sz="3600" spc="-85">
                <a:latin typeface="Tahoma"/>
                <a:cs typeface="Tahoma"/>
              </a:rPr>
              <a:t>BogoSort </a:t>
            </a:r>
            <a:r>
              <a:rPr dirty="0" sz="3600" spc="-335">
                <a:latin typeface="Tahoma"/>
                <a:cs typeface="Tahoma"/>
              </a:rPr>
              <a:t>&amp;</a:t>
            </a:r>
            <a:r>
              <a:rPr dirty="0" sz="3600" spc="-760">
                <a:latin typeface="Tahoma"/>
                <a:cs typeface="Tahoma"/>
              </a:rPr>
              <a:t> </a:t>
            </a:r>
            <a:r>
              <a:rPr dirty="0" sz="3600" spc="-85" b="1">
                <a:latin typeface="Trebuchet MS"/>
                <a:cs typeface="Trebuchet MS"/>
              </a:rPr>
              <a:t>QuickSort</a:t>
            </a:r>
            <a:r>
              <a:rPr dirty="0" sz="3600" spc="-85">
                <a:latin typeface="Tahoma"/>
                <a:cs typeface="Tahoma"/>
              </a:rPr>
              <a:t>!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6" y="494868"/>
            <a:ext cx="8521065" cy="862330"/>
          </a:xfrm>
          <a:prstGeom prst="rect"/>
          <a:solidFill>
            <a:srgbClr val="F3F3F3"/>
          </a:solidFill>
          <a:ln w="28575">
            <a:solidFill>
              <a:srgbClr val="FFFFFF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190"/>
              </a:spcBef>
            </a:pPr>
            <a:r>
              <a:rPr dirty="0"/>
              <a:t>WHAT</a:t>
            </a:r>
            <a:r>
              <a:rPr dirty="0" spc="-310"/>
              <a:t> </a:t>
            </a:r>
            <a:r>
              <a:rPr dirty="0" spc="70"/>
              <a:t>WE’LL</a:t>
            </a:r>
            <a:r>
              <a:rPr dirty="0" spc="-325"/>
              <a:t> </a:t>
            </a:r>
            <a:r>
              <a:rPr dirty="0" spc="105"/>
              <a:t>COVER</a:t>
            </a:r>
            <a:r>
              <a:rPr dirty="0" spc="-320"/>
              <a:t> </a:t>
            </a:r>
            <a:r>
              <a:rPr dirty="0"/>
              <a:t>TODAY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8585" rIns="0" bIns="0" rtlCol="0" vert="horz">
            <a:spAutoFit/>
          </a:bodyPr>
          <a:lstStyle/>
          <a:p>
            <a:pPr marL="412115" indent="-355600">
              <a:lnSpc>
                <a:spcPct val="100000"/>
              </a:lnSpc>
              <a:spcBef>
                <a:spcPts val="855"/>
              </a:spcBef>
              <a:buSzPct val="55555"/>
              <a:buFont typeface="Times New Roman"/>
              <a:buChar char="●"/>
              <a:tabLst>
                <a:tab pos="412750" algn="l"/>
                <a:tab pos="413384" algn="l"/>
              </a:tabLst>
            </a:pPr>
            <a:r>
              <a:rPr dirty="0" spc="-95"/>
              <a:t>Sorting </a:t>
            </a:r>
            <a:r>
              <a:rPr dirty="0" spc="-90"/>
              <a:t>lower</a:t>
            </a:r>
            <a:r>
              <a:rPr dirty="0" spc="-720"/>
              <a:t> </a:t>
            </a:r>
            <a:r>
              <a:rPr dirty="0" spc="-70"/>
              <a:t>bounds</a:t>
            </a:r>
          </a:p>
          <a:p>
            <a:pPr lvl="1" marL="869315" marR="5080" indent="-330835">
              <a:lnSpc>
                <a:spcPct val="113999"/>
              </a:lnSpc>
              <a:spcBef>
                <a:spcPts val="114"/>
              </a:spcBef>
              <a:buSzPct val="57142"/>
              <a:buFont typeface="Times New Roman"/>
              <a:buChar char="○"/>
              <a:tabLst>
                <a:tab pos="869950" algn="l"/>
                <a:tab pos="870585" algn="l"/>
              </a:tabLst>
            </a:pPr>
            <a:r>
              <a:rPr dirty="0" sz="2800" spc="-145">
                <a:latin typeface="Tahoma"/>
                <a:cs typeface="Tahoma"/>
              </a:rPr>
              <a:t>What</a:t>
            </a:r>
            <a:r>
              <a:rPr dirty="0" sz="2800" spc="-305">
                <a:latin typeface="Tahoma"/>
                <a:cs typeface="Tahoma"/>
              </a:rPr>
              <a:t> </a:t>
            </a:r>
            <a:r>
              <a:rPr dirty="0" sz="2800" spc="-45">
                <a:latin typeface="Tahoma"/>
                <a:cs typeface="Tahoma"/>
              </a:rPr>
              <a:t>model</a:t>
            </a:r>
            <a:r>
              <a:rPr dirty="0" sz="2800" spc="-310">
                <a:latin typeface="Tahoma"/>
                <a:cs typeface="Tahoma"/>
              </a:rPr>
              <a:t> </a:t>
            </a:r>
            <a:r>
              <a:rPr dirty="0" sz="2800" spc="-85">
                <a:latin typeface="Tahoma"/>
                <a:cs typeface="Tahoma"/>
              </a:rPr>
              <a:t>of</a:t>
            </a:r>
            <a:r>
              <a:rPr dirty="0" sz="2800" spc="-320">
                <a:latin typeface="Tahoma"/>
                <a:cs typeface="Tahoma"/>
              </a:rPr>
              <a:t> </a:t>
            </a:r>
            <a:r>
              <a:rPr dirty="0" sz="2800" spc="-45">
                <a:latin typeface="Tahoma"/>
                <a:cs typeface="Tahoma"/>
              </a:rPr>
              <a:t>computation</a:t>
            </a:r>
            <a:r>
              <a:rPr dirty="0" sz="2800" spc="-285">
                <a:latin typeface="Tahoma"/>
                <a:cs typeface="Tahoma"/>
              </a:rPr>
              <a:t> </a:t>
            </a:r>
            <a:r>
              <a:rPr dirty="0" sz="2800" spc="-114">
                <a:latin typeface="Tahoma"/>
                <a:cs typeface="Tahoma"/>
              </a:rPr>
              <a:t>have</a:t>
            </a:r>
            <a:r>
              <a:rPr dirty="0" sz="2800" spc="-295">
                <a:latin typeface="Tahoma"/>
                <a:cs typeface="Tahoma"/>
              </a:rPr>
              <a:t> </a:t>
            </a:r>
            <a:r>
              <a:rPr dirty="0" sz="2800" spc="-135">
                <a:latin typeface="Tahoma"/>
                <a:cs typeface="Tahoma"/>
              </a:rPr>
              <a:t>we</a:t>
            </a:r>
            <a:r>
              <a:rPr dirty="0" sz="2800" spc="-310">
                <a:latin typeface="Tahoma"/>
                <a:cs typeface="Tahoma"/>
              </a:rPr>
              <a:t> </a:t>
            </a:r>
            <a:r>
              <a:rPr dirty="0" sz="2800" spc="-85">
                <a:latin typeface="Tahoma"/>
                <a:cs typeface="Tahoma"/>
              </a:rPr>
              <a:t>been</a:t>
            </a:r>
            <a:r>
              <a:rPr dirty="0" sz="2800" spc="-295">
                <a:latin typeface="Tahoma"/>
                <a:cs typeface="Tahoma"/>
              </a:rPr>
              <a:t> </a:t>
            </a:r>
            <a:r>
              <a:rPr dirty="0" sz="2800" spc="-90">
                <a:latin typeface="Tahoma"/>
                <a:cs typeface="Tahoma"/>
              </a:rPr>
              <a:t>working  </a:t>
            </a:r>
            <a:r>
              <a:rPr dirty="0" sz="2800" spc="-95">
                <a:latin typeface="Tahoma"/>
                <a:cs typeface="Tahoma"/>
              </a:rPr>
              <a:t>with?</a:t>
            </a:r>
            <a:endParaRPr sz="2800">
              <a:latin typeface="Tahoma"/>
              <a:cs typeface="Tahoma"/>
            </a:endParaRPr>
          </a:p>
          <a:p>
            <a:pPr marL="412115" indent="-355600">
              <a:lnSpc>
                <a:spcPct val="100000"/>
              </a:lnSpc>
              <a:spcBef>
                <a:spcPts val="495"/>
              </a:spcBef>
              <a:buSzPct val="55555"/>
              <a:buFont typeface="Times New Roman"/>
              <a:buChar char="●"/>
              <a:tabLst>
                <a:tab pos="412750" algn="l"/>
                <a:tab pos="413384" algn="l"/>
              </a:tabLst>
            </a:pPr>
            <a:r>
              <a:rPr dirty="0" spc="-114"/>
              <a:t>Linear-Time</a:t>
            </a:r>
            <a:r>
              <a:rPr dirty="0" spc="-395"/>
              <a:t> </a:t>
            </a:r>
            <a:r>
              <a:rPr dirty="0" spc="-114"/>
              <a:t>sorting!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998" y="1739138"/>
            <a:ext cx="7590155" cy="2336165"/>
          </a:xfrm>
          <a:prstGeom prst="rect">
            <a:avLst/>
          </a:prstGeom>
          <a:solidFill>
            <a:srgbClr val="F3F3F3"/>
          </a:solidFill>
          <a:ln w="28575">
            <a:solidFill>
              <a:srgbClr val="FFFFFF"/>
            </a:solidFill>
          </a:ln>
        </p:spPr>
        <p:txBody>
          <a:bodyPr wrap="square" lIns="0" tIns="413384" rIns="0" bIns="0" rtlCol="0" vert="horz">
            <a:spAutoFit/>
          </a:bodyPr>
          <a:lstStyle/>
          <a:p>
            <a:pPr marL="2484755" marR="1265555" indent="-1212215">
              <a:lnSpc>
                <a:spcPct val="100000"/>
              </a:lnSpc>
              <a:spcBef>
                <a:spcPts val="3254"/>
              </a:spcBef>
            </a:pPr>
            <a:r>
              <a:rPr dirty="0" sz="4900" spc="65">
                <a:solidFill>
                  <a:srgbClr val="0096A7"/>
                </a:solidFill>
                <a:latin typeface="Gill Sans MT"/>
                <a:cs typeface="Gill Sans MT"/>
              </a:rPr>
              <a:t>SORTING</a:t>
            </a:r>
            <a:r>
              <a:rPr dirty="0" sz="4900" spc="-490">
                <a:solidFill>
                  <a:srgbClr val="0096A7"/>
                </a:solidFill>
                <a:latin typeface="Gill Sans MT"/>
                <a:cs typeface="Gill Sans MT"/>
              </a:rPr>
              <a:t> </a:t>
            </a:r>
            <a:r>
              <a:rPr dirty="0" sz="4900" spc="90">
                <a:solidFill>
                  <a:srgbClr val="0096A7"/>
                </a:solidFill>
                <a:latin typeface="Gill Sans MT"/>
                <a:cs typeface="Gill Sans MT"/>
              </a:rPr>
              <a:t>LOWER  </a:t>
            </a:r>
            <a:r>
              <a:rPr dirty="0" sz="4900" spc="100">
                <a:solidFill>
                  <a:srgbClr val="0096A7"/>
                </a:solidFill>
                <a:latin typeface="Gill Sans MT"/>
                <a:cs typeface="Gill Sans MT"/>
              </a:rPr>
              <a:t>BOUNDS</a:t>
            </a:r>
            <a:endParaRPr sz="49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90240" marR="5080" indent="-3178175">
              <a:lnSpc>
                <a:spcPct val="100000"/>
              </a:lnSpc>
              <a:spcBef>
                <a:spcPts val="100"/>
              </a:spcBef>
            </a:pPr>
            <a:r>
              <a:rPr dirty="0"/>
              <a:t>We’ve seen O(n </a:t>
            </a:r>
            <a:r>
              <a:rPr dirty="0" spc="-5"/>
              <a:t>log n) sorting algorithms… </a:t>
            </a:r>
            <a:r>
              <a:rPr dirty="0"/>
              <a:t>can </a:t>
            </a:r>
            <a:r>
              <a:rPr dirty="0" spc="-5"/>
              <a:t>we do  better?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6" y="494868"/>
            <a:ext cx="8521065" cy="862330"/>
          </a:xfrm>
          <a:prstGeom prst="rect"/>
          <a:solidFill>
            <a:srgbClr val="F3F3F3"/>
          </a:solidFill>
          <a:ln w="28575">
            <a:solidFill>
              <a:srgbClr val="FFFFFF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190"/>
              </a:spcBef>
            </a:pPr>
            <a:r>
              <a:rPr dirty="0" spc="10"/>
              <a:t>O(n</a:t>
            </a:r>
            <a:r>
              <a:rPr dirty="0" spc="-315"/>
              <a:t> </a:t>
            </a:r>
            <a:r>
              <a:rPr dirty="0" spc="150"/>
              <a:t>log</a:t>
            </a:r>
            <a:r>
              <a:rPr dirty="0" spc="-310"/>
              <a:t> </a:t>
            </a:r>
            <a:r>
              <a:rPr dirty="0" spc="60"/>
              <a:t>n)</a:t>
            </a:r>
            <a:r>
              <a:rPr dirty="0" spc="-310"/>
              <a:t> </a:t>
            </a:r>
            <a:r>
              <a:rPr dirty="0" spc="114"/>
              <a:t>ALGORITHMS</a:t>
            </a:r>
            <a:r>
              <a:rPr dirty="0" spc="-310"/>
              <a:t> </a:t>
            </a:r>
            <a:r>
              <a:rPr dirty="0" spc="150"/>
              <a:t>WE’VE</a:t>
            </a:r>
            <a:r>
              <a:rPr dirty="0" spc="-325"/>
              <a:t> </a:t>
            </a:r>
            <a:r>
              <a:rPr dirty="0" spc="185"/>
              <a:t>SEEN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92658" y="1531863"/>
            <a:ext cx="4725670" cy="228282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855"/>
              </a:spcBef>
              <a:buSzPct val="55555"/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dirty="0" sz="3600" spc="-135">
                <a:latin typeface="Tahoma"/>
                <a:cs typeface="Tahoma"/>
              </a:rPr>
              <a:t>MergeSort</a:t>
            </a:r>
            <a:endParaRPr sz="3600">
              <a:latin typeface="Tahoma"/>
              <a:cs typeface="Tahoma"/>
            </a:endParaRPr>
          </a:p>
          <a:p>
            <a:pPr lvl="1" marL="824865" indent="-331470">
              <a:lnSpc>
                <a:spcPct val="100000"/>
              </a:lnSpc>
              <a:spcBef>
                <a:spcPts val="585"/>
              </a:spcBef>
              <a:buSzPct val="57142"/>
              <a:buFont typeface="Times New Roman"/>
              <a:buChar char="○"/>
              <a:tabLst>
                <a:tab pos="824865" algn="l"/>
                <a:tab pos="825500" algn="l"/>
              </a:tabLst>
            </a:pPr>
            <a:r>
              <a:rPr dirty="0" sz="2800" spc="-120">
                <a:latin typeface="Tahoma"/>
                <a:cs typeface="Tahoma"/>
              </a:rPr>
              <a:t>Worst-case</a:t>
            </a:r>
            <a:r>
              <a:rPr dirty="0" sz="2800" spc="-310">
                <a:latin typeface="Tahoma"/>
                <a:cs typeface="Tahoma"/>
              </a:rPr>
              <a:t> </a:t>
            </a:r>
            <a:r>
              <a:rPr dirty="0" sz="2800" spc="-120">
                <a:latin typeface="Times New Roman"/>
                <a:cs typeface="Times New Roman"/>
              </a:rPr>
              <a:t>Θ</a:t>
            </a:r>
            <a:r>
              <a:rPr dirty="0" sz="2800" spc="-120">
                <a:latin typeface="Tahoma"/>
                <a:cs typeface="Tahoma"/>
              </a:rPr>
              <a:t>(n</a:t>
            </a:r>
            <a:r>
              <a:rPr dirty="0" sz="2800" spc="-495">
                <a:latin typeface="Tahoma"/>
                <a:cs typeface="Tahoma"/>
              </a:rPr>
              <a:t> </a:t>
            </a:r>
            <a:r>
              <a:rPr dirty="0" sz="2800" spc="-60">
                <a:latin typeface="Tahoma"/>
                <a:cs typeface="Tahoma"/>
              </a:rPr>
              <a:t>log</a:t>
            </a:r>
            <a:r>
              <a:rPr dirty="0" sz="2800" spc="-315">
                <a:latin typeface="Tahoma"/>
                <a:cs typeface="Tahoma"/>
              </a:rPr>
              <a:t> </a:t>
            </a:r>
            <a:r>
              <a:rPr dirty="0" sz="2800" spc="-175">
                <a:latin typeface="Tahoma"/>
                <a:cs typeface="Tahoma"/>
              </a:rPr>
              <a:t>n)</a:t>
            </a:r>
            <a:r>
              <a:rPr dirty="0" sz="2800" spc="-310">
                <a:latin typeface="Tahoma"/>
                <a:cs typeface="Tahoma"/>
              </a:rPr>
              <a:t> </a:t>
            </a:r>
            <a:r>
              <a:rPr dirty="0" sz="2800" spc="-95">
                <a:latin typeface="Tahoma"/>
                <a:cs typeface="Tahoma"/>
              </a:rPr>
              <a:t>time.</a:t>
            </a:r>
            <a:endParaRPr sz="2800">
              <a:latin typeface="Tahoma"/>
              <a:cs typeface="Tahoma"/>
            </a:endParaRPr>
          </a:p>
          <a:p>
            <a:pPr marL="367665" indent="-355600">
              <a:lnSpc>
                <a:spcPct val="100000"/>
              </a:lnSpc>
              <a:spcBef>
                <a:spcPts val="484"/>
              </a:spcBef>
              <a:buSzPct val="55555"/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dirty="0" sz="3600" spc="-85">
                <a:latin typeface="Tahoma"/>
                <a:cs typeface="Tahoma"/>
              </a:rPr>
              <a:t>QuickSort</a:t>
            </a:r>
            <a:endParaRPr sz="3600">
              <a:latin typeface="Tahoma"/>
              <a:cs typeface="Tahoma"/>
            </a:endParaRPr>
          </a:p>
          <a:p>
            <a:pPr lvl="1" marL="824865" indent="-331470">
              <a:lnSpc>
                <a:spcPct val="100000"/>
              </a:lnSpc>
              <a:spcBef>
                <a:spcPts val="585"/>
              </a:spcBef>
              <a:buSzPct val="57142"/>
              <a:buFont typeface="Times New Roman"/>
              <a:buChar char="○"/>
              <a:tabLst>
                <a:tab pos="824865" algn="l"/>
                <a:tab pos="825500" algn="l"/>
              </a:tabLst>
            </a:pPr>
            <a:r>
              <a:rPr dirty="0" sz="2800" spc="-125">
                <a:latin typeface="Tahoma"/>
                <a:cs typeface="Tahoma"/>
              </a:rPr>
              <a:t>Expected:</a:t>
            </a:r>
            <a:r>
              <a:rPr dirty="0" sz="2800" spc="-285">
                <a:latin typeface="Tahoma"/>
                <a:cs typeface="Tahoma"/>
              </a:rPr>
              <a:t> </a:t>
            </a:r>
            <a:r>
              <a:rPr dirty="0" sz="2800" spc="-120">
                <a:latin typeface="Times New Roman"/>
                <a:cs typeface="Times New Roman"/>
              </a:rPr>
              <a:t>Θ</a:t>
            </a:r>
            <a:r>
              <a:rPr dirty="0" sz="2800" spc="-120">
                <a:latin typeface="Tahoma"/>
                <a:cs typeface="Tahoma"/>
              </a:rPr>
              <a:t>(n</a:t>
            </a:r>
            <a:r>
              <a:rPr dirty="0" sz="2800" spc="-480">
                <a:latin typeface="Tahoma"/>
                <a:cs typeface="Tahoma"/>
              </a:rPr>
              <a:t> </a:t>
            </a:r>
            <a:r>
              <a:rPr dirty="0" sz="2800" spc="-60">
                <a:latin typeface="Tahoma"/>
                <a:cs typeface="Tahoma"/>
              </a:rPr>
              <a:t>log</a:t>
            </a:r>
            <a:r>
              <a:rPr dirty="0" sz="2800" spc="-320">
                <a:latin typeface="Tahoma"/>
                <a:cs typeface="Tahoma"/>
              </a:rPr>
              <a:t> </a:t>
            </a:r>
            <a:r>
              <a:rPr dirty="0" sz="2800" spc="-175">
                <a:latin typeface="Tahoma"/>
                <a:cs typeface="Tahoma"/>
              </a:rPr>
              <a:t>n)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srd</dc:creator>
  <dc:title>Randomized Algs. &amp; QuickSort</dc:title>
  <dcterms:created xsi:type="dcterms:W3CDTF">2020-12-10T06:19:16Z</dcterms:created>
  <dcterms:modified xsi:type="dcterms:W3CDTF">2020-12-10T06:19:16Z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2020-12-10T00:00:00Z</vt:filetime>
  </property>
</Properties>
</file>