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27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31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news.com/twitter-hacked-2/" TargetMode="External"/><Relationship Id="rId2" Type="http://schemas.openxmlformats.org/officeDocument/2006/relationships/hyperlink" Target="https://terranovasecurity.com/what-is-social-enginee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ctorstock.com/royalty-free-vectors/black-hat-hacker-icon-vectors" TargetMode="External"/><Relationship Id="rId5" Type="http://schemas.openxmlformats.org/officeDocument/2006/relationships/hyperlink" Target="https://sproutsocial.com/insights/hacked-twitter-account/" TargetMode="External"/><Relationship Id="rId4" Type="http://schemas.openxmlformats.org/officeDocument/2006/relationships/hyperlink" Target="https://www.statista.com/chart/22296/accounts-compromised-in-twitter-cyber-attac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2.jpg" descr="A wooden blocks with letters on them&#10;&#10;Description automatically generated">
            <a:extLst>
              <a:ext uri="{FF2B5EF4-FFF2-40B4-BE49-F238E27FC236}">
                <a16:creationId xmlns:a16="http://schemas.microsoft.com/office/drawing/2014/main" id="{DE6FE4CF-6A5D-25C4-06AC-3B23777D5D2B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2820" b="29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663CB-A788-D40A-3CBE-6E443312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300" dirty="0"/>
              <a:t>(IS 401/501-01 MERGED) (FA23) CYBERSECURITY PRINCIPLES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FINAL PROJECT – TWITTER HACK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7FAA6-8AD4-ED6C-EB84-5C03D33B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78" y="3495213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By: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Amogh Patel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11/30/2023</a:t>
            </a:r>
          </a:p>
        </p:txBody>
      </p:sp>
    </p:spTree>
    <p:extLst>
      <p:ext uri="{BB962C8B-B14F-4D97-AF65-F5344CB8AC3E}">
        <p14:creationId xmlns:p14="http://schemas.microsoft.com/office/powerpoint/2010/main" val="8125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58-74D0-B980-E452-258476ED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images and art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EBA6-0871-FE56-0758-A5892B95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https://terranovasecurity.com/what-is-social-engineering/</a:t>
            </a:r>
            <a:endParaRPr lang="en-US" dirty="0"/>
          </a:p>
          <a:p>
            <a:r>
              <a:rPr lang="en-US" dirty="0">
                <a:hlinkClick r:id="rId3"/>
              </a:rPr>
              <a:t>https://cybersecuritynews.com/twitter-hacked-2/</a:t>
            </a:r>
            <a:endParaRPr lang="en-US" dirty="0"/>
          </a:p>
          <a:p>
            <a:r>
              <a:rPr lang="en-US" dirty="0">
                <a:hlinkClick r:id="rId4"/>
              </a:rPr>
              <a:t>https://www.statista.com/chart/22296/accounts-compromised-in-twitter-cyber-attack/</a:t>
            </a:r>
            <a:endParaRPr lang="en-US" dirty="0"/>
          </a:p>
          <a:p>
            <a:r>
              <a:rPr lang="en-US" dirty="0">
                <a:hlinkClick r:id="rId5"/>
              </a:rPr>
              <a:t>https://sproutsocial.com/insights/hacked-twitter-account/</a:t>
            </a:r>
            <a:endParaRPr lang="en-US" dirty="0"/>
          </a:p>
          <a:p>
            <a:r>
              <a:rPr lang="en-US" dirty="0">
                <a:hlinkClick r:id="rId6"/>
              </a:rPr>
              <a:t>https://www.vectorstock.com/royalty-free-vectors/black-hat-hacker-icon-vectors</a:t>
            </a:r>
            <a:endParaRPr lang="en-US" dirty="0"/>
          </a:p>
          <a:p>
            <a:r>
              <a:rPr lang="en-US" dirty="0"/>
              <a:t>https://cointelegraph.com/news/crypto-twitter-hack-recap-a-wake-up-call-for-centralized-platforms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D22-FCD2-4C0F-AD3F-91728BCF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2461-ABAB-D37E-BF89-48718914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What do we imagine when we hear about a cybersecurity breach?</a:t>
            </a:r>
          </a:p>
          <a:p>
            <a:pPr>
              <a:lnSpc>
                <a:spcPct val="90000"/>
              </a:lnSpc>
            </a:pPr>
            <a:r>
              <a:rPr lang="en-US" sz="1500"/>
              <a:t>Twitter 2020 hack did not involve any of the high-tech or sophisticated techniques.</a:t>
            </a:r>
          </a:p>
          <a:p>
            <a:pPr>
              <a:lnSpc>
                <a:spcPct val="90000"/>
              </a:lnSpc>
            </a:pPr>
            <a:r>
              <a:rPr lang="en-US" sz="1500"/>
              <a:t>Social Engineering.</a:t>
            </a:r>
          </a:p>
          <a:p>
            <a:pPr>
              <a:lnSpc>
                <a:spcPct val="90000"/>
              </a:lnSpc>
            </a:pPr>
            <a:r>
              <a:rPr lang="en-US" sz="1500"/>
              <a:t>Impact: </a:t>
            </a:r>
            <a:r>
              <a:rPr lang="en-US" sz="1500">
                <a:effectLst/>
                <a:ea typeface="Arial" panose="020B0604020202020204" pitchFamily="34" charset="0"/>
              </a:rPr>
              <a:t>Twitter Hack exposed the potential for widespread manipulation and interference through social media platforms, raising concerns about the integrity of elections, financial markets, and national security.</a:t>
            </a:r>
            <a:endParaRPr lang="en-US" sz="1500"/>
          </a:p>
        </p:txBody>
      </p:sp>
      <p:pic>
        <p:nvPicPr>
          <p:cNvPr id="7" name="Picture 6" descr="A poster of a social engineering explained&#10;&#10;Description automatically generated">
            <a:extLst>
              <a:ext uri="{FF2B5EF4-FFF2-40B4-BE49-F238E27FC236}">
                <a16:creationId xmlns:a16="http://schemas.microsoft.com/office/drawing/2014/main" id="{FABBD0CC-EFF3-2E41-3472-D588ED8C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45" y="804672"/>
            <a:ext cx="4516930" cy="52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89D4-6281-8A5F-1A6E-8815D14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Affected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13B6-6040-7816-6E9C-AB9DD5B6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Arial" panose="020B0604020202020204" pitchFamily="34" charset="0"/>
              </a:rPr>
              <a:t>The Twitter Hack, occurring on July 15, 2020, targeted Twitter, a publicly traded technology company valued at the time at $37 billion. The hackers compromised 130 Twitter accounts, including those of high-profile individuals, politicians, celebrities, business personals and cryptocurrency companies.</a:t>
            </a:r>
            <a:endParaRPr lang="en-US" dirty="0"/>
          </a:p>
        </p:txBody>
      </p:sp>
      <p:pic>
        <p:nvPicPr>
          <p:cNvPr id="7" name="Picture 6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7DB78028-DA01-1253-03BC-5703872A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1" y="2927403"/>
            <a:ext cx="6600532" cy="37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D86933-0E11-0890-4A3F-E4E81C3F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F13B-2756-A4CF-4D1A-050FB091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The breach occurred on July 15</a:t>
            </a:r>
            <a:r>
              <a:rPr lang="en-US" sz="1500" baseline="30000"/>
              <a:t>th</a:t>
            </a:r>
            <a:r>
              <a:rPr lang="en-US" sz="1500"/>
              <a:t> 2020.</a:t>
            </a:r>
          </a:p>
          <a:p>
            <a:pPr>
              <a:lnSpc>
                <a:spcPct val="90000"/>
              </a:lnSpc>
            </a:pPr>
            <a:r>
              <a:rPr lang="en-US" sz="1500"/>
              <a:t>Executed by a 17-year-old hacker and accomplices.</a:t>
            </a:r>
          </a:p>
          <a:p>
            <a:pPr>
              <a:lnSpc>
                <a:spcPct val="90000"/>
              </a:lnSpc>
            </a:pPr>
            <a:r>
              <a:rPr lang="en-US" sz="1500"/>
              <a:t>The breach exposed critical weakness in Twitter’s cybersecurity infrastructure.</a:t>
            </a:r>
          </a:p>
          <a:p>
            <a:pPr>
              <a:lnSpc>
                <a:spcPct val="90000"/>
              </a:lnSpc>
            </a:pPr>
            <a:r>
              <a:rPr lang="en-US" sz="1500"/>
              <a:t>Perpetrators seized control of high-profile accounts belonging to highly influential people.</a:t>
            </a:r>
          </a:p>
          <a:p>
            <a:pPr>
              <a:lnSpc>
                <a:spcPct val="90000"/>
              </a:lnSpc>
            </a:pPr>
            <a:r>
              <a:rPr lang="en-US" sz="1500"/>
              <a:t>Social engineering tactics used, posing as Twitter IT personnel to deceive employees to divulge crucial company security information.</a:t>
            </a:r>
          </a:p>
          <a:p>
            <a:pPr>
              <a:lnSpc>
                <a:spcPct val="90000"/>
              </a:lnSpc>
            </a:pPr>
            <a:r>
              <a:rPr lang="en-US" sz="1500"/>
              <a:t>First Phase: Used the admin access to sell OG Twitter usernames.</a:t>
            </a:r>
          </a:p>
          <a:p>
            <a:pPr>
              <a:lnSpc>
                <a:spcPct val="90000"/>
              </a:lnSpc>
            </a:pPr>
            <a:r>
              <a:rPr lang="en-US" sz="1500"/>
              <a:t>Second Phase: Accessed directs messages of the compromised accounts. Downloaded 8 accounts data.</a:t>
            </a:r>
          </a:p>
          <a:p>
            <a:pPr>
              <a:lnSpc>
                <a:spcPct val="90000"/>
              </a:lnSpc>
            </a:pPr>
            <a:r>
              <a:rPr lang="en-US" sz="1500"/>
              <a:t>Third Phase: Using the access to the high-profile accounts executed a cryptocurrency scam (Impact: $118,000).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7416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E973B-F20D-2F26-823A-4EE31E55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Weaknesses and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E680-9FC0-E0C6-3C62-79809BF7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Lack of Chief Information Security Officer.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Weak leadership and senior-level engagement.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Transition to remote work and VPN issues.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Social engineering (vishing) tactics.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Insufficient employee training.</a:t>
            </a:r>
          </a:p>
          <a:p>
            <a:r>
              <a:rPr lang="en-US" sz="1700" dirty="0">
                <a:solidFill>
                  <a:schemeClr val="bg1"/>
                </a:solidFill>
              </a:rPr>
              <a:t>Delayed implementation of security controls.</a:t>
            </a:r>
          </a:p>
        </p:txBody>
      </p:sp>
      <p:pic>
        <p:nvPicPr>
          <p:cNvPr id="5" name="Picture 4" descr="A blue background with white text and images of men&#10;&#10;Description automatically generated">
            <a:extLst>
              <a:ext uri="{FF2B5EF4-FFF2-40B4-BE49-F238E27FC236}">
                <a16:creationId xmlns:a16="http://schemas.microsoft.com/office/drawing/2014/main" id="{0DF04856-BF9F-AB27-0F29-B3EA0FCB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80346"/>
            <a:ext cx="5143500" cy="2684793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9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ACF79-4299-7EDA-DD3C-A76898D9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Impact on 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1BB7-83F8-1266-6599-70F098D6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Reputation damage.</a:t>
            </a:r>
          </a:p>
          <a:p>
            <a:r>
              <a:rPr lang="en-US">
                <a:solidFill>
                  <a:schemeClr val="bg1"/>
                </a:solidFill>
              </a:rPr>
              <a:t>Operational disruption.</a:t>
            </a:r>
          </a:p>
          <a:p>
            <a:r>
              <a:rPr lang="en-US">
                <a:solidFill>
                  <a:schemeClr val="bg1"/>
                </a:solidFill>
              </a:rPr>
              <a:t>Financial costs.</a:t>
            </a:r>
          </a:p>
          <a:p>
            <a:r>
              <a:rPr lang="en-US">
                <a:solidFill>
                  <a:schemeClr val="bg1"/>
                </a:solidFill>
              </a:rPr>
              <a:t>Data breach consequences.</a:t>
            </a:r>
          </a:p>
          <a:p>
            <a:r>
              <a:rPr lang="en-US">
                <a:solidFill>
                  <a:schemeClr val="bg1"/>
                </a:solidFill>
              </a:rPr>
              <a:t>Response and recovery efforts.</a:t>
            </a:r>
          </a:p>
        </p:txBody>
      </p:sp>
      <p:pic>
        <p:nvPicPr>
          <p:cNvPr id="7" name="Picture 6" descr="A graph of blue and white text&#10;&#10;Description automatically generated">
            <a:extLst>
              <a:ext uri="{FF2B5EF4-FFF2-40B4-BE49-F238E27FC236}">
                <a16:creationId xmlns:a16="http://schemas.microsoft.com/office/drawing/2014/main" id="{41700829-9CCA-E447-6F5C-685993B1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9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930C-41FB-52EA-D3D6-C921A36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Threat Actors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7AF6-06C1-9AF1-02F5-270E6CAE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Young individuals involved in the attack.</a:t>
            </a:r>
          </a:p>
          <a:p>
            <a:r>
              <a:rPr lang="en-US" dirty="0"/>
              <a:t>Limited realization of the power they had.</a:t>
            </a:r>
          </a:p>
          <a:p>
            <a:r>
              <a:rPr lang="en-US" dirty="0"/>
              <a:t>Financial motivations behind the attack.</a:t>
            </a:r>
          </a:p>
        </p:txBody>
      </p:sp>
      <p:pic>
        <p:nvPicPr>
          <p:cNvPr id="5" name="Picture 4" descr="A black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1C2B6A16-8096-CF06-D51A-AED486968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r="10443" b="-3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5C7D-6AFE-9F22-04DE-9FEE11CA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4D46-C546-765D-2CF6-0FD6A840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Employee training and awareness.</a:t>
            </a:r>
          </a:p>
          <a:p>
            <a:r>
              <a:rPr lang="en-US" dirty="0"/>
              <a:t>Access control and principle of least privilege.</a:t>
            </a:r>
          </a:p>
          <a:p>
            <a:r>
              <a:rPr lang="en-US" dirty="0"/>
              <a:t>Security audits and assessments.</a:t>
            </a:r>
          </a:p>
          <a:p>
            <a:r>
              <a:rPr lang="en-US" dirty="0"/>
              <a:t>Incident response plan.</a:t>
            </a:r>
          </a:p>
          <a:p>
            <a:r>
              <a:rPr lang="en-US" dirty="0"/>
              <a:t>Monitoring and logging.</a:t>
            </a:r>
          </a:p>
          <a:p>
            <a:r>
              <a:rPr lang="en-US" dirty="0"/>
              <a:t>Communication protocols.</a:t>
            </a:r>
          </a:p>
          <a:p>
            <a:r>
              <a:rPr lang="en-US" dirty="0"/>
              <a:t>Backup and recovery.</a:t>
            </a:r>
          </a:p>
          <a:p>
            <a:r>
              <a:rPr lang="en-US" dirty="0"/>
              <a:t>Collaboration with security experts.</a:t>
            </a:r>
          </a:p>
        </p:txBody>
      </p:sp>
      <p:pic>
        <p:nvPicPr>
          <p:cNvPr id="5" name="Picture 4" descr="A computer with a lock and a blue background&#10;&#10;Description automatically generated">
            <a:extLst>
              <a:ext uri="{FF2B5EF4-FFF2-40B4-BE49-F238E27FC236}">
                <a16:creationId xmlns:a16="http://schemas.microsoft.com/office/drawing/2014/main" id="{B296BC83-C0E0-A627-858E-CD16CB57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0" r="28787" b="2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D595-D174-4B67-F594-B5040D62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FBCF-8696-A454-AA49-D98C9B75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This hack is the perfect example that illustrates users are the weakest link in the security chain.</a:t>
            </a:r>
          </a:p>
          <a:p>
            <a:pPr>
              <a:lnSpc>
                <a:spcPct val="90000"/>
              </a:lnSpc>
            </a:pPr>
            <a:r>
              <a:rPr lang="en-US"/>
              <a:t>We live in an interconnected world.</a:t>
            </a:r>
          </a:p>
          <a:p>
            <a:pPr>
              <a:lnSpc>
                <a:spcPct val="90000"/>
              </a:lnSpc>
            </a:pPr>
            <a:r>
              <a:rPr lang="en-US"/>
              <a:t>Awareness and education on social engineering techniques.</a:t>
            </a:r>
          </a:p>
          <a:p>
            <a:pPr>
              <a:lnSpc>
                <a:spcPct val="90000"/>
              </a:lnSpc>
            </a:pPr>
            <a:r>
              <a:rPr lang="en-US"/>
              <a:t>Key Takeaways: </a:t>
            </a:r>
            <a:r>
              <a:rPr lang="en-US">
                <a:effectLst/>
                <a:ea typeface="Arial" panose="020B0604020202020204" pitchFamily="34" charset="0"/>
              </a:rPr>
              <a:t>Beyond financial losses, the incident highlights the potential for significant harm to public trust, elections, and global stability. </a:t>
            </a:r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94DAF1D-4029-422A-33A5-50AE84F2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35" y="4048918"/>
            <a:ext cx="4977866" cy="1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501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(IS 401/501-01 MERGED) (FA23) CYBERSECURITY PRINCIPLES  FINAL PROJECT – TWITTER HACK 2020</vt:lpstr>
      <vt:lpstr>Introduction</vt:lpstr>
      <vt:lpstr>Company Affected</vt:lpstr>
      <vt:lpstr>What Happened?</vt:lpstr>
      <vt:lpstr>Weaknesses and Vulnerabilities</vt:lpstr>
      <vt:lpstr>Impact on the Organization</vt:lpstr>
      <vt:lpstr>Threat Actors and Motivations</vt:lpstr>
      <vt:lpstr>Recommendations</vt:lpstr>
      <vt:lpstr>Conclusion</vt:lpstr>
      <vt:lpstr>References for images and art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(IS 401/501-01 MERGED) (FA23) CYBERSECURITY PRINCIPLES  FINAL PROJECT – TWITTER HACK 2020</dc:title>
  <dc:creator>Amogh Patel</dc:creator>
  <cp:lastModifiedBy>Amogh Patel</cp:lastModifiedBy>
  <cp:revision>1</cp:revision>
  <dcterms:created xsi:type="dcterms:W3CDTF">2023-12-06T16:00:41Z</dcterms:created>
  <dcterms:modified xsi:type="dcterms:W3CDTF">2023-12-06T17:10:06Z</dcterms:modified>
</cp:coreProperties>
</file>