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310" r:id="rId4"/>
    <p:sldId id="307" r:id="rId5"/>
    <p:sldId id="308" r:id="rId6"/>
    <p:sldId id="309" r:id="rId7"/>
    <p:sldId id="312" r:id="rId8"/>
    <p:sldId id="311" r:id="rId9"/>
  </p:sldIdLst>
  <p:sldSz cx="9144000" cy="5143500" type="screen16x9"/>
  <p:notesSz cx="6858000" cy="9144000"/>
  <p:embeddedFontLst>
    <p:embeddedFont>
      <p:font typeface="Aptos" panose="020B000402020202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  <p:embeddedFont>
      <p:font typeface="Titillium Web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BE12DC-00DE-480F-B389-EEC620C407E9}">
  <a:tblStyle styleId="{C0BE12DC-00DE-480F-B389-EEC620C40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7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74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alphaLcPeriod"/>
              <a:defRPr>
                <a:solidFill>
                  <a:srgbClr val="8E8BD8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romanLcPeriod"/>
              <a:defRPr>
                <a:solidFill>
                  <a:srgbClr val="8E8BD8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arabicPeriod"/>
              <a:defRPr>
                <a:solidFill>
                  <a:srgbClr val="8E8BD8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alphaLcPeriod"/>
              <a:defRPr>
                <a:solidFill>
                  <a:srgbClr val="8E8BD8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romanLcPeriod"/>
              <a:defRPr>
                <a:solidFill>
                  <a:srgbClr val="8E8BD8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arabicPeriod"/>
              <a:defRPr>
                <a:solidFill>
                  <a:srgbClr val="8E8BD8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alphaLcPeriod"/>
              <a:defRPr>
                <a:solidFill>
                  <a:srgbClr val="8E8BD8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"/>
              <a:buAutoNum type="romanLcPeriod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50" y="3084475"/>
            <a:ext cx="3139181" cy="1708981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52450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Arial Black" panose="020B0A04020102020204" pitchFamily="34" charset="0"/>
              </a:rPr>
              <a:t>Blockchain Lottery System: Decentralized, </a:t>
            </a:r>
            <a:r>
              <a:rPr lang="en-IN" sz="2400" dirty="0">
                <a:solidFill>
                  <a:srgbClr val="D1D5DB"/>
                </a:solidFill>
                <a:latin typeface="Arial Black" panose="020B0A04020102020204" pitchFamily="34" charset="0"/>
              </a:rPr>
              <a:t>Fair, and Transparent</a:t>
            </a:r>
            <a:endParaRPr sz="2400" dirty="0">
              <a:solidFill>
                <a:srgbClr val="D1D5DB"/>
              </a:solidFill>
              <a:latin typeface="Arial Black" panose="020B0A04020102020204" pitchFamily="34" charset="0"/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259613" y="3173024"/>
            <a:ext cx="4069500" cy="1484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D1D5DB"/>
                </a:solidFill>
                <a:latin typeface="Arial Black" panose="020B0A04020102020204" pitchFamily="34" charset="0"/>
                <a:sym typeface="Squada One"/>
              </a:rPr>
              <a:t>Team Members:</a:t>
            </a:r>
            <a:br>
              <a:rPr lang="en-IN" sz="1800" dirty="0">
                <a:solidFill>
                  <a:srgbClr val="D1D5DB"/>
                </a:solidFill>
                <a:latin typeface="Arial Black" panose="020B0A04020102020204" pitchFamily="34" charset="0"/>
                <a:sym typeface="Squada One"/>
              </a:rPr>
            </a:br>
            <a:r>
              <a:rPr lang="en-IN" sz="1200" dirty="0">
                <a:solidFill>
                  <a:srgbClr val="D1D5DB"/>
                </a:solidFill>
                <a:latin typeface="Arial Black" panose="020B0A04020102020204" pitchFamily="34" charset="0"/>
                <a:sym typeface="Squada One"/>
              </a:rPr>
              <a:t>Amogh Sadvelkar - 129</a:t>
            </a:r>
            <a:br>
              <a:rPr lang="en-IN" sz="1200" dirty="0">
                <a:solidFill>
                  <a:srgbClr val="D1D5DB"/>
                </a:solidFill>
                <a:latin typeface="Arial Black" panose="020B0A04020102020204" pitchFamily="34" charset="0"/>
                <a:sym typeface="Squada One"/>
              </a:rPr>
            </a:br>
            <a:r>
              <a:rPr lang="en-IN" sz="1200" dirty="0">
                <a:solidFill>
                  <a:srgbClr val="D1D5DB"/>
                </a:solidFill>
                <a:latin typeface="Arial Black" panose="020B0A04020102020204" pitchFamily="34" charset="0"/>
                <a:sym typeface="Squada One"/>
              </a:rPr>
              <a:t>Srushti Surve - 117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509B1C-D5C7-9533-39D1-5A95ED3B1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861457"/>
            <a:ext cx="8242641" cy="409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Traditional Issues: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Highlight problems in regular lotteries: lack of fairness, transparency, and trust.</a:t>
            </a:r>
            <a:endParaRPr lang="en-US" altLang="en-US" sz="12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Blockchain Solution: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Introduce blockchain as the solution to these issues.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Explain Ethereum and its smart contract capabilities.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Our Innovation: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Present our decentralized lottery system using Ethereum.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Emphasize fairness, transparency, and trust as our core principles.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Presentation Preview: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Briefly outline what the audience can expect: how our system works, its benefits, and real-world examples.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Impact Statement: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Explain the importance of fair lotteries in society.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Set the stage for the rest of the presentation, highlighting the transformative impact of our blockchain lottery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3A06-6B6D-52EF-0D75-A1A1C3F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A5B0-025E-FD4A-4F79-1B2A2B79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1400" b="1" dirty="0">
                <a:solidFill>
                  <a:schemeClr val="tx2"/>
                </a:solidFill>
                <a:latin typeface="Aptos" panose="020B0004020202020204" pitchFamily="34" charset="0"/>
              </a:rPr>
              <a:t>Ethereum Blockchain:</a:t>
            </a:r>
          </a:p>
          <a:p>
            <a:pPr marL="457200" lvl="1" indent="0" algn="l">
              <a:buNone/>
            </a:pPr>
            <a:r>
              <a:rPr lang="en-IN" sz="1400" dirty="0">
                <a:solidFill>
                  <a:schemeClr val="tx2"/>
                </a:solidFill>
                <a:latin typeface="Aptos" panose="020B0004020202020204" pitchFamily="34" charset="0"/>
              </a:rPr>
              <a:t>	Foundation of our system, providing security and transparency.\</a:t>
            </a:r>
          </a:p>
          <a:p>
            <a:pPr marL="457200" lvl="1" indent="0" algn="l">
              <a:buNone/>
            </a:pPr>
            <a:endParaRPr lang="en-IN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400" b="1" dirty="0">
                <a:solidFill>
                  <a:schemeClr val="tx2"/>
                </a:solidFill>
                <a:latin typeface="Aptos" panose="020B0004020202020204" pitchFamily="34" charset="0"/>
              </a:rPr>
              <a:t>Solidity Smart Contracts:</a:t>
            </a:r>
          </a:p>
          <a:p>
            <a:pPr marL="457200" lvl="1" indent="0" algn="l">
              <a:buNone/>
            </a:pPr>
            <a:r>
              <a:rPr lang="en-IN" sz="1400" dirty="0">
                <a:solidFill>
                  <a:schemeClr val="tx2"/>
                </a:solidFill>
                <a:latin typeface="Aptos" panose="020B0004020202020204" pitchFamily="34" charset="0"/>
              </a:rPr>
              <a:t>	Programmed using Solidity language for automated, tamper-proof processes.</a:t>
            </a:r>
          </a:p>
          <a:p>
            <a:pPr marL="457200" lvl="1" indent="0" algn="l">
              <a:buNone/>
            </a:pPr>
            <a:endParaRPr lang="en-IN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400" b="1" dirty="0">
                <a:solidFill>
                  <a:schemeClr val="tx2"/>
                </a:solidFill>
                <a:latin typeface="Aptos" panose="020B0004020202020204" pitchFamily="34" charset="0"/>
              </a:rPr>
              <a:t>Decentralized Apps (DApps):</a:t>
            </a:r>
          </a:p>
          <a:p>
            <a:pPr marL="457200" lvl="1" indent="0" algn="l">
              <a:buNone/>
            </a:pPr>
            <a:r>
              <a:rPr lang="en-IN" sz="1400" dirty="0">
                <a:solidFill>
                  <a:schemeClr val="tx2"/>
                </a:solidFill>
                <a:latin typeface="Aptos" panose="020B0004020202020204" pitchFamily="34" charset="0"/>
              </a:rPr>
              <a:t>	User interfaces designed as DApps for seamless participant interaction.</a:t>
            </a:r>
          </a:p>
          <a:p>
            <a:pPr marL="457200" lvl="1" indent="0" algn="l">
              <a:buNone/>
            </a:pPr>
            <a:endParaRPr lang="en-IN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400" b="1" dirty="0">
                <a:solidFill>
                  <a:schemeClr val="tx2"/>
                </a:solidFill>
                <a:latin typeface="Aptos" panose="020B0004020202020204" pitchFamily="34" charset="0"/>
              </a:rPr>
              <a:t>Random Number Generator (RNG):</a:t>
            </a:r>
          </a:p>
          <a:p>
            <a:pPr marL="457200" lvl="1" indent="0" algn="l">
              <a:buNone/>
            </a:pPr>
            <a:r>
              <a:rPr lang="en-IN" sz="1400" dirty="0">
                <a:solidFill>
                  <a:schemeClr val="tx2"/>
                </a:solidFill>
                <a:latin typeface="Aptos" panose="020B0004020202020204" pitchFamily="34" charset="0"/>
              </a:rPr>
              <a:t>	Utilizes RNG algorithms to ensure fair and unpredictable winner selection.</a:t>
            </a:r>
          </a:p>
          <a:p>
            <a:pPr marL="457200" lvl="1" indent="0" algn="l">
              <a:buNone/>
            </a:pPr>
            <a:endParaRPr lang="en-IN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400" b="1" dirty="0">
                <a:solidFill>
                  <a:schemeClr val="tx2"/>
                </a:solidFill>
                <a:latin typeface="Aptos" panose="020B0004020202020204" pitchFamily="34" charset="0"/>
              </a:rPr>
              <a:t>MetaMask Wallet:</a:t>
            </a:r>
          </a:p>
          <a:p>
            <a:pPr marL="457200" lvl="1" indent="0" algn="l">
              <a:buNone/>
            </a:pPr>
            <a:r>
              <a:rPr lang="en-IN" sz="1400" dirty="0">
                <a:solidFill>
                  <a:schemeClr val="tx2"/>
                </a:solidFill>
                <a:latin typeface="Aptos" panose="020B0004020202020204" pitchFamily="34" charset="0"/>
              </a:rPr>
              <a:t>	Integration with MetaMask for secure and convenient fund transfers and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40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509B1C-D5C7-9533-39D1-5A95ED3B1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269263"/>
            <a:ext cx="7265988" cy="327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Lack of Fairness: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	Traditional lotteries often favor certain players, raising concerns about fairness.</a:t>
            </a:r>
          </a:p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Transparency Issues: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	Results and selection process are not transparent, leading to distrust among participants.</a:t>
            </a:r>
          </a:p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Middlemen Costs: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	Involvement of intermediaries increases costs, reducing the prize pool for winners.</a:t>
            </a:r>
          </a:p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Delayed Payouts: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	Winners face delays in receiving their prizes due to manual verification processes.</a:t>
            </a:r>
          </a:p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Trust Deficit: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	Widespread distrust in traditional lotteries due to these issues, hindering participation.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9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it works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509B1C-D5C7-9533-39D1-5A95ED3B1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207708"/>
            <a:ext cx="6172994" cy="340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1. Participants Join: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Easy registration for participants.</a:t>
            </a: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2. Manager Picks a Winner: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Random winner selection via smart contract.</a:t>
            </a: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3. Winner Takes All: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Instant transfer of the entire prize.</a:t>
            </a: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4. Transparency Ensured: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Every step visible on the blockchain.</a:t>
            </a: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5. User-Friendly: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Intuitive interface for all users.</a:t>
            </a: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6. Trustworthy System: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Builds trust through fairness and transparency.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15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CA52-EE68-6F20-CD3C-CAA08DC6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33CD0-A63D-8923-96A8-7BFE84A5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9" y="1312074"/>
            <a:ext cx="6936582" cy="31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296C-3536-7DA0-99E3-E69D2DB3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15BA9-960A-43CE-B4CD-2B2A65C7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49686"/>
            <a:ext cx="2121359" cy="325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3DC92-FBB7-1130-14F4-A231C2A0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73" y="1349686"/>
            <a:ext cx="2297927" cy="3253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5EF98-7212-3066-5F7B-FF7F547C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06" y="1576387"/>
            <a:ext cx="2358126" cy="22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D12B-DB78-746E-9D41-50D14345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722646"/>
      </p:ext>
    </p:extLst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86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Livvic</vt:lpstr>
      <vt:lpstr>Titillium Web</vt:lpstr>
      <vt:lpstr>Aptos</vt:lpstr>
      <vt:lpstr>Roboto Condensed</vt:lpstr>
      <vt:lpstr>Squada One</vt:lpstr>
      <vt:lpstr>Arial Black</vt:lpstr>
      <vt:lpstr>Bitcoin Company Pitch Deck by Slidesgo</vt:lpstr>
      <vt:lpstr>Blockchain Lottery System: Decentralized, Fair, and Transparent</vt:lpstr>
      <vt:lpstr>Introduction</vt:lpstr>
      <vt:lpstr>Technology Used</vt:lpstr>
      <vt:lpstr>Problem Statement</vt:lpstr>
      <vt:lpstr>How it works</vt:lpstr>
      <vt:lpstr>Methodology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Lottery System: Decentralized, Fair, and Transparent</dc:title>
  <dc:creator>Amogh Sadvelkar</dc:creator>
  <cp:lastModifiedBy>Amogh Sadvelkar</cp:lastModifiedBy>
  <cp:revision>1</cp:revision>
  <dcterms:modified xsi:type="dcterms:W3CDTF">2023-10-19T17:32:40Z</dcterms:modified>
</cp:coreProperties>
</file>