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9" r:id="rId4"/>
    <p:sldId id="261" r:id="rId5"/>
    <p:sldId id="262" r:id="rId6"/>
    <p:sldId id="263" r:id="rId7"/>
    <p:sldId id="264" r:id="rId8"/>
    <p:sldId id="265" r:id="rId9"/>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E72"/>
    <a:srgbClr val="6AADE4"/>
    <a:srgbClr val="0030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E96765-FC09-0649-87AE-1B1F7C590950}" v="1" dt="2021-01-12T10:18:46.072"/>
    <p1510:client id="{B28FBA35-5438-A297-1BEF-EDB51FCE45B1}" v="1" dt="2021-01-11T16:55:47.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57"/>
    <p:restoredTop sz="94694"/>
  </p:normalViewPr>
  <p:slideViewPr>
    <p:cSldViewPr>
      <p:cViewPr varScale="1">
        <p:scale>
          <a:sx n="152" d="100"/>
          <a:sy n="152" d="100"/>
        </p:scale>
        <p:origin x="1608"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54829FD-AA8D-402C-B969-9BDD42140469}"/>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GB" altLang="en-US"/>
          </a:p>
        </p:txBody>
      </p:sp>
      <p:sp>
        <p:nvSpPr>
          <p:cNvPr id="9219" name="Rectangle 3">
            <a:extLst>
              <a:ext uri="{FF2B5EF4-FFF2-40B4-BE49-F238E27FC236}">
                <a16:creationId xmlns:a16="http://schemas.microsoft.com/office/drawing/2014/main" id="{5705EE3B-642B-4B31-81F1-D1E1046BF93E}"/>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GB" altLang="en-US"/>
          </a:p>
        </p:txBody>
      </p:sp>
      <p:sp>
        <p:nvSpPr>
          <p:cNvPr id="9220" name="Rectangle 4">
            <a:extLst>
              <a:ext uri="{FF2B5EF4-FFF2-40B4-BE49-F238E27FC236}">
                <a16:creationId xmlns:a16="http://schemas.microsoft.com/office/drawing/2014/main" id="{B6EE33C4-7597-4898-BE8A-32CA814848BB}"/>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GB" altLang="en-US"/>
          </a:p>
        </p:txBody>
      </p:sp>
      <p:sp>
        <p:nvSpPr>
          <p:cNvPr id="9221" name="Rectangle 5">
            <a:extLst>
              <a:ext uri="{FF2B5EF4-FFF2-40B4-BE49-F238E27FC236}">
                <a16:creationId xmlns:a16="http://schemas.microsoft.com/office/drawing/2014/main" id="{A05EDBA9-BACD-43D6-BF5D-181E303C3DF6}"/>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B67D7FD-786C-4CB7-8AF4-D718F2B264DC}"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6CA4456-F361-4B44-A308-3E6D964ED5E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GB" altLang="en-US"/>
          </a:p>
        </p:txBody>
      </p:sp>
      <p:sp>
        <p:nvSpPr>
          <p:cNvPr id="8195" name="Rectangle 3">
            <a:extLst>
              <a:ext uri="{FF2B5EF4-FFF2-40B4-BE49-F238E27FC236}">
                <a16:creationId xmlns:a16="http://schemas.microsoft.com/office/drawing/2014/main" id="{08C818F8-B2DF-401F-97D5-3C4C43187B6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GB" altLang="en-US"/>
          </a:p>
        </p:txBody>
      </p:sp>
      <p:sp>
        <p:nvSpPr>
          <p:cNvPr id="5124" name="Rectangle 4">
            <a:extLst>
              <a:ext uri="{FF2B5EF4-FFF2-40B4-BE49-F238E27FC236}">
                <a16:creationId xmlns:a16="http://schemas.microsoft.com/office/drawing/2014/main" id="{B359CEE7-979E-4ECA-B60E-F8371A4D883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a:extLst>
              <a:ext uri="{FF2B5EF4-FFF2-40B4-BE49-F238E27FC236}">
                <a16:creationId xmlns:a16="http://schemas.microsoft.com/office/drawing/2014/main" id="{C80015F8-FF0A-4A7F-ABD6-7BD6E40F6ACE}"/>
              </a:ext>
            </a:extLst>
          </p:cNvPr>
          <p:cNvSpPr>
            <a:spLocks noGrp="1" noChangeArrowheads="1"/>
          </p:cNvSpPr>
          <p:nvPr>
            <p:ph type="body" sz="quarter" idx="3"/>
          </p:nvPr>
        </p:nvSpPr>
        <p:spPr bwMode="auto">
          <a:xfrm>
            <a:off x="1143000" y="4343400"/>
            <a:ext cx="45561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noProof="0"/>
              <a:t>Click to edit Master text styles</a:t>
            </a:r>
          </a:p>
          <a:p>
            <a:pPr lvl="1"/>
            <a:r>
              <a:rPr lang="en-GB" altLang="en-US" noProof="0"/>
              <a:t>Second level</a:t>
            </a:r>
          </a:p>
          <a:p>
            <a:pPr lvl="2"/>
            <a:r>
              <a:rPr lang="en-GB" altLang="en-US" noProof="0"/>
              <a:t>Third level</a:t>
            </a:r>
          </a:p>
          <a:p>
            <a:pPr lvl="3"/>
            <a:r>
              <a:rPr lang="en-GB" altLang="en-US" noProof="0"/>
              <a:t>Fourth level</a:t>
            </a:r>
          </a:p>
          <a:p>
            <a:pPr lvl="4"/>
            <a:r>
              <a:rPr lang="en-GB" altLang="en-US" noProof="0"/>
              <a:t>Fifth level</a:t>
            </a:r>
          </a:p>
        </p:txBody>
      </p:sp>
      <p:sp>
        <p:nvSpPr>
          <p:cNvPr id="8198" name="Rectangle 6">
            <a:extLst>
              <a:ext uri="{FF2B5EF4-FFF2-40B4-BE49-F238E27FC236}">
                <a16:creationId xmlns:a16="http://schemas.microsoft.com/office/drawing/2014/main" id="{FC8A3E9C-3A05-4F0F-A897-F596674ECFB3}"/>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GB" altLang="en-US"/>
          </a:p>
        </p:txBody>
      </p:sp>
      <p:sp>
        <p:nvSpPr>
          <p:cNvPr id="8199" name="Rectangle 7">
            <a:extLst>
              <a:ext uri="{FF2B5EF4-FFF2-40B4-BE49-F238E27FC236}">
                <a16:creationId xmlns:a16="http://schemas.microsoft.com/office/drawing/2014/main" id="{419914C5-D7AD-4B98-AE8F-0F6C07EE7AE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EA5AD2E-89E1-4370-8739-344D4E353C41}"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C7D363F4-AFB4-4666-B181-6ABB76387421}"/>
              </a:ext>
            </a:extLst>
          </p:cNvPr>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5734EB-D06B-4794-9C0B-3CA60BFA27EA}" type="slidenum">
              <a:rPr lang="en-GB" altLang="en-US"/>
              <a:pPr eaLnBrk="1" hangingPunct="1"/>
              <a:t>1</a:t>
            </a:fld>
            <a:endParaRPr lang="en-GB" altLang="en-US"/>
          </a:p>
        </p:txBody>
      </p:sp>
      <p:sp>
        <p:nvSpPr>
          <p:cNvPr id="6147" name="Rectangle 2">
            <a:extLst>
              <a:ext uri="{FF2B5EF4-FFF2-40B4-BE49-F238E27FC236}">
                <a16:creationId xmlns:a16="http://schemas.microsoft.com/office/drawing/2014/main" id="{ABC7FC18-B57B-495C-A9F0-E0D19CB7E12A}"/>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E5DCEC76-4B29-4493-B2CF-E1CC273C2E90}"/>
              </a:ext>
            </a:extLst>
          </p:cNvPr>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EA5AD2E-89E1-4370-8739-344D4E353C41}" type="slidenum">
              <a:rPr lang="en-GB" altLang="en-US" smtClean="0"/>
              <a:pPr/>
              <a:t>2</a:t>
            </a:fld>
            <a:endParaRPr lang="en-GB" altLang="en-US"/>
          </a:p>
        </p:txBody>
      </p:sp>
    </p:spTree>
    <p:extLst>
      <p:ext uri="{BB962C8B-B14F-4D97-AF65-F5344CB8AC3E}">
        <p14:creationId xmlns:p14="http://schemas.microsoft.com/office/powerpoint/2010/main" val="288843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Encoder-Decoder Architecture – Two agents – Observer and Explorer</a:t>
            </a:r>
          </a:p>
          <a:p>
            <a:r>
              <a:rPr lang="en-GB" dirty="0"/>
              <a:t>Messages are binarized – Introduces an information loss that prevents Observer from passing real valued vectors which would have higher information</a:t>
            </a:r>
          </a:p>
          <a:p>
            <a:r>
              <a:rPr lang="en-GB" dirty="0"/>
              <a:t>Losses are calculated on the binary messages and passed to the observer so that the feedback/loss is computed on the message and not on what the observer knows</a:t>
            </a:r>
          </a:p>
          <a:p>
            <a:endParaRPr lang="en-GB" dirty="0"/>
          </a:p>
        </p:txBody>
      </p:sp>
      <p:sp>
        <p:nvSpPr>
          <p:cNvPr id="4" name="Slide Number Placeholder 3"/>
          <p:cNvSpPr>
            <a:spLocks noGrp="1"/>
          </p:cNvSpPr>
          <p:nvPr>
            <p:ph type="sldNum" sz="quarter" idx="5"/>
          </p:nvPr>
        </p:nvSpPr>
        <p:spPr/>
        <p:txBody>
          <a:bodyPr/>
          <a:lstStyle/>
          <a:p>
            <a:fld id="{CEA5AD2E-89E1-4370-8739-344D4E353C41}" type="slidenum">
              <a:rPr lang="en-GB" altLang="en-US" smtClean="0"/>
              <a:pPr/>
              <a:t>3</a:t>
            </a:fld>
            <a:endParaRPr lang="en-GB" altLang="en-US"/>
          </a:p>
        </p:txBody>
      </p:sp>
    </p:spTree>
    <p:extLst>
      <p:ext uri="{BB962C8B-B14F-4D97-AF65-F5344CB8AC3E}">
        <p14:creationId xmlns:p14="http://schemas.microsoft.com/office/powerpoint/2010/main" val="648497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Achieve convergence to a communication while being able to solve an environment – Bit sequences analysed to check the actions they are associated with</a:t>
            </a:r>
          </a:p>
        </p:txBody>
      </p:sp>
      <p:sp>
        <p:nvSpPr>
          <p:cNvPr id="4" name="Slide Number Placeholder 3"/>
          <p:cNvSpPr>
            <a:spLocks noGrp="1"/>
          </p:cNvSpPr>
          <p:nvPr>
            <p:ph type="sldNum" sz="quarter" idx="5"/>
          </p:nvPr>
        </p:nvSpPr>
        <p:spPr/>
        <p:txBody>
          <a:bodyPr/>
          <a:lstStyle/>
          <a:p>
            <a:fld id="{CEA5AD2E-89E1-4370-8739-344D4E353C41}" type="slidenum">
              <a:rPr lang="en-GB" altLang="en-US" smtClean="0"/>
              <a:pPr/>
              <a:t>4</a:t>
            </a:fld>
            <a:endParaRPr lang="en-GB" altLang="en-US"/>
          </a:p>
        </p:txBody>
      </p:sp>
    </p:spTree>
    <p:extLst>
      <p:ext uri="{BB962C8B-B14F-4D97-AF65-F5344CB8AC3E}">
        <p14:creationId xmlns:p14="http://schemas.microsoft.com/office/powerpoint/2010/main" val="175937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4C9F8-1555-A547-CF4E-333DFBDA69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11D729-E423-0F21-EA1A-258F4912A4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F71F05-DD78-2226-3F7A-DD08DF7FB2A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B970809-73DA-88C3-1A3A-E67989AF435C}"/>
              </a:ext>
            </a:extLst>
          </p:cNvPr>
          <p:cNvSpPr>
            <a:spLocks noGrp="1"/>
          </p:cNvSpPr>
          <p:nvPr>
            <p:ph type="sldNum" sz="quarter" idx="5"/>
          </p:nvPr>
        </p:nvSpPr>
        <p:spPr/>
        <p:txBody>
          <a:bodyPr/>
          <a:lstStyle/>
          <a:p>
            <a:fld id="{CEA5AD2E-89E1-4370-8739-344D4E353C41}" type="slidenum">
              <a:rPr lang="en-GB" altLang="en-US" smtClean="0"/>
              <a:pPr/>
              <a:t>5</a:t>
            </a:fld>
            <a:endParaRPr lang="en-GB" altLang="en-US"/>
          </a:p>
        </p:txBody>
      </p:sp>
    </p:spTree>
    <p:extLst>
      <p:ext uri="{BB962C8B-B14F-4D97-AF65-F5344CB8AC3E}">
        <p14:creationId xmlns:p14="http://schemas.microsoft.com/office/powerpoint/2010/main" val="207017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04997-9512-3669-0793-E648C76378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EAF96C-2870-DD4C-E07A-833460604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6AFA2D-9669-BD8B-27DF-50608F1A9F8A}"/>
              </a:ext>
            </a:extLst>
          </p:cNvPr>
          <p:cNvSpPr>
            <a:spLocks noGrp="1"/>
          </p:cNvSpPr>
          <p:nvPr>
            <p:ph type="body" idx="1"/>
          </p:nvPr>
        </p:nvSpPr>
        <p:spPr/>
        <p:txBody>
          <a:bodyPr/>
          <a:lstStyle/>
          <a:p>
            <a:r>
              <a:rPr lang="en-GB" dirty="0"/>
              <a:t>Low percentage of sequences from base model are present in the new communication model.</a:t>
            </a:r>
          </a:p>
          <a:p>
            <a:r>
              <a:rPr lang="en-GB" dirty="0"/>
              <a:t>Different action – While the sequence is retained, the meaning of the sequence is changed. </a:t>
            </a:r>
          </a:p>
        </p:txBody>
      </p:sp>
      <p:sp>
        <p:nvSpPr>
          <p:cNvPr id="4" name="Slide Number Placeholder 3">
            <a:extLst>
              <a:ext uri="{FF2B5EF4-FFF2-40B4-BE49-F238E27FC236}">
                <a16:creationId xmlns:a16="http://schemas.microsoft.com/office/drawing/2014/main" id="{E93DEDF8-23EE-D565-3591-DC086B9E0011}"/>
              </a:ext>
            </a:extLst>
          </p:cNvPr>
          <p:cNvSpPr>
            <a:spLocks noGrp="1"/>
          </p:cNvSpPr>
          <p:nvPr>
            <p:ph type="sldNum" sz="quarter" idx="5"/>
          </p:nvPr>
        </p:nvSpPr>
        <p:spPr/>
        <p:txBody>
          <a:bodyPr/>
          <a:lstStyle/>
          <a:p>
            <a:fld id="{CEA5AD2E-89E1-4370-8739-344D4E353C41}" type="slidenum">
              <a:rPr lang="en-GB" altLang="en-US" smtClean="0"/>
              <a:pPr/>
              <a:t>6</a:t>
            </a:fld>
            <a:endParaRPr lang="en-GB" altLang="en-US"/>
          </a:p>
        </p:txBody>
      </p:sp>
    </p:spTree>
    <p:extLst>
      <p:ext uri="{BB962C8B-B14F-4D97-AF65-F5344CB8AC3E}">
        <p14:creationId xmlns:p14="http://schemas.microsoft.com/office/powerpoint/2010/main" val="2413591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231A6-6686-D3D4-89B5-D8C910B4B6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EEB309-5652-2E57-C2D5-8992913B08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3414B8-09D9-EDB8-2577-1E664E5594CF}"/>
              </a:ext>
            </a:extLst>
          </p:cNvPr>
          <p:cNvSpPr>
            <a:spLocks noGrp="1"/>
          </p:cNvSpPr>
          <p:nvPr>
            <p:ph type="body" idx="1"/>
          </p:nvPr>
        </p:nvSpPr>
        <p:spPr/>
        <p:txBody>
          <a:bodyPr/>
          <a:lstStyle/>
          <a:p>
            <a:r>
              <a:rPr lang="en-GB" dirty="0"/>
              <a:t>Further training does not reduce the variance in the average reward per episode indicating that the method does not fully recover communications</a:t>
            </a:r>
          </a:p>
          <a:p>
            <a:endParaRPr lang="en-GB" dirty="0"/>
          </a:p>
        </p:txBody>
      </p:sp>
      <p:sp>
        <p:nvSpPr>
          <p:cNvPr id="4" name="Slide Number Placeholder 3">
            <a:extLst>
              <a:ext uri="{FF2B5EF4-FFF2-40B4-BE49-F238E27FC236}">
                <a16:creationId xmlns:a16="http://schemas.microsoft.com/office/drawing/2014/main" id="{E124FBF5-641D-A0FD-0832-645BE5606EAC}"/>
              </a:ext>
            </a:extLst>
          </p:cNvPr>
          <p:cNvSpPr>
            <a:spLocks noGrp="1"/>
          </p:cNvSpPr>
          <p:nvPr>
            <p:ph type="sldNum" sz="quarter" idx="5"/>
          </p:nvPr>
        </p:nvSpPr>
        <p:spPr/>
        <p:txBody>
          <a:bodyPr/>
          <a:lstStyle/>
          <a:p>
            <a:fld id="{CEA5AD2E-89E1-4370-8739-344D4E353C41}" type="slidenum">
              <a:rPr lang="en-GB" altLang="en-US" smtClean="0"/>
              <a:pPr/>
              <a:t>7</a:t>
            </a:fld>
            <a:endParaRPr lang="en-GB" altLang="en-US"/>
          </a:p>
        </p:txBody>
      </p:sp>
    </p:spTree>
    <p:extLst>
      <p:ext uri="{BB962C8B-B14F-4D97-AF65-F5344CB8AC3E}">
        <p14:creationId xmlns:p14="http://schemas.microsoft.com/office/powerpoint/2010/main" val="2637606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546CD-CDE6-0263-F392-8384EFB278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B1F399-0890-7545-C217-F1A2DD7808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9C987A-4B62-C6E8-DBCC-9DEE79EA3DBC}"/>
              </a:ext>
            </a:extLst>
          </p:cNvPr>
          <p:cNvSpPr>
            <a:spLocks noGrp="1"/>
          </p:cNvSpPr>
          <p:nvPr>
            <p:ph type="body" idx="1"/>
          </p:nvPr>
        </p:nvSpPr>
        <p:spPr/>
        <p:txBody>
          <a:bodyPr/>
          <a:lstStyle/>
          <a:p>
            <a:r>
              <a:rPr lang="en-GB" dirty="0"/>
              <a:t>SHD is used as metric to compute differences between the binary sequences </a:t>
            </a:r>
          </a:p>
          <a:p>
            <a:r>
              <a:rPr lang="en-GB" dirty="0"/>
              <a:t>Regions inside the red lines indicate the intra-action SHDs and outside indicates inter-action SHDs. Intra-action regions are slightly darker, having a lower SHD compared to inter-action regions</a:t>
            </a:r>
          </a:p>
          <a:p>
            <a:r>
              <a:rPr lang="en-GB" dirty="0"/>
              <a:t>Using a t-test to confirm this hypothesis, there is a significant difference between the two groups with a p-value of 0.016.</a:t>
            </a:r>
          </a:p>
          <a:p>
            <a:endParaRPr lang="en-GB" dirty="0"/>
          </a:p>
          <a:p>
            <a:r>
              <a:rPr lang="en-GB" dirty="0"/>
              <a:t>These were some of the interesting findings from the project and more information is available in the report. Thank you.</a:t>
            </a:r>
          </a:p>
        </p:txBody>
      </p:sp>
      <p:sp>
        <p:nvSpPr>
          <p:cNvPr id="4" name="Slide Number Placeholder 3">
            <a:extLst>
              <a:ext uri="{FF2B5EF4-FFF2-40B4-BE49-F238E27FC236}">
                <a16:creationId xmlns:a16="http://schemas.microsoft.com/office/drawing/2014/main" id="{220F336F-E3DC-3AA0-7D50-F426A1095528}"/>
              </a:ext>
            </a:extLst>
          </p:cNvPr>
          <p:cNvSpPr>
            <a:spLocks noGrp="1"/>
          </p:cNvSpPr>
          <p:nvPr>
            <p:ph type="sldNum" sz="quarter" idx="5"/>
          </p:nvPr>
        </p:nvSpPr>
        <p:spPr/>
        <p:txBody>
          <a:bodyPr/>
          <a:lstStyle/>
          <a:p>
            <a:fld id="{CEA5AD2E-89E1-4370-8739-344D4E353C41}" type="slidenum">
              <a:rPr lang="en-GB" altLang="en-US" smtClean="0"/>
              <a:pPr/>
              <a:t>8</a:t>
            </a:fld>
            <a:endParaRPr lang="en-GB" altLang="en-US"/>
          </a:p>
        </p:txBody>
      </p:sp>
    </p:spTree>
    <p:extLst>
      <p:ext uri="{BB962C8B-B14F-4D97-AF65-F5344CB8AC3E}">
        <p14:creationId xmlns:p14="http://schemas.microsoft.com/office/powerpoint/2010/main" val="2913103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5625AB8A-B804-4C05-BD28-FB95C54EF652}"/>
              </a:ext>
            </a:extLst>
          </p:cNvPr>
          <p:cNvSpPr>
            <a:spLocks noChangeArrowheads="1"/>
          </p:cNvSpPr>
          <p:nvPr/>
        </p:nvSpPr>
        <p:spPr bwMode="auto">
          <a:xfrm>
            <a:off x="0" y="5365750"/>
            <a:ext cx="9140825" cy="665163"/>
          </a:xfrm>
          <a:prstGeom prst="rect">
            <a:avLst/>
          </a:prstGeom>
          <a:solidFill>
            <a:srgbClr val="003E72"/>
          </a:solidFill>
          <a:ln>
            <a:noFill/>
          </a:ln>
          <a:effectLst/>
          <a:extLst>
            <a:ext uri="{91240B29-F687-4F45-9708-019B960494DF}">
              <a14:hiddenLine xmlns:a14="http://schemas.microsoft.com/office/drawing/2010/main" w="127">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 name="Rectangle 14">
            <a:extLst>
              <a:ext uri="{FF2B5EF4-FFF2-40B4-BE49-F238E27FC236}">
                <a16:creationId xmlns:a16="http://schemas.microsoft.com/office/drawing/2014/main" id="{F7517D6D-681A-4295-9A0D-8CED85D1C217}"/>
              </a:ext>
            </a:extLst>
          </p:cNvPr>
          <p:cNvSpPr>
            <a:spLocks noChangeArrowheads="1"/>
          </p:cNvSpPr>
          <p:nvPr/>
        </p:nvSpPr>
        <p:spPr bwMode="auto">
          <a:xfrm>
            <a:off x="0" y="6030913"/>
            <a:ext cx="9140825" cy="173037"/>
          </a:xfrm>
          <a:prstGeom prst="rect">
            <a:avLst/>
          </a:prstGeom>
          <a:solidFill>
            <a:srgbClr val="6AADE4"/>
          </a:solidFill>
          <a:ln>
            <a:noFill/>
          </a:ln>
          <a:effectLst/>
          <a:extLst>
            <a:ext uri="{91240B29-F687-4F45-9708-019B960494DF}">
              <a14:hiddenLine xmlns:a14="http://schemas.microsoft.com/office/drawing/2010/main" w="127">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22" name="Rectangle 2"/>
          <p:cNvSpPr>
            <a:spLocks noGrp="1" noChangeArrowheads="1"/>
          </p:cNvSpPr>
          <p:nvPr>
            <p:ph type="ctrTitle"/>
          </p:nvPr>
        </p:nvSpPr>
        <p:spPr>
          <a:xfrm>
            <a:off x="384175" y="2016125"/>
            <a:ext cx="8374063" cy="576263"/>
          </a:xfrm>
        </p:spPr>
        <p:txBody>
          <a:bodyPr/>
          <a:lstStyle>
            <a:lvl1pPr>
              <a:defRPr sz="3600"/>
            </a:lvl1pPr>
          </a:lstStyle>
          <a:p>
            <a:pPr lvl="0"/>
            <a:r>
              <a:rPr lang="en-GB" altLang="en-US" noProof="0"/>
              <a:t>Click to edit Master title style</a:t>
            </a:r>
          </a:p>
        </p:txBody>
      </p:sp>
      <p:sp>
        <p:nvSpPr>
          <p:cNvPr id="5123" name="Rectangle 3"/>
          <p:cNvSpPr>
            <a:spLocks noGrp="1" noChangeArrowheads="1"/>
          </p:cNvSpPr>
          <p:nvPr>
            <p:ph type="subTitle" idx="1"/>
          </p:nvPr>
        </p:nvSpPr>
        <p:spPr>
          <a:xfrm>
            <a:off x="384175" y="2774950"/>
            <a:ext cx="8374063" cy="539750"/>
          </a:xfrm>
        </p:spPr>
        <p:txBody>
          <a:bodyPr/>
          <a:lstStyle>
            <a:lvl1pPr marL="0" indent="0">
              <a:buFontTx/>
              <a:buNone/>
              <a:defRPr sz="1800" b="1">
                <a:solidFill>
                  <a:schemeClr val="tx2"/>
                </a:solidFill>
              </a:defRPr>
            </a:lvl1pPr>
          </a:lstStyle>
          <a:p>
            <a:pPr lvl="0"/>
            <a:r>
              <a:rPr lang="en-GB" altLang="en-US" noProof="0"/>
              <a:t>Click to edit Master subtitle style</a:t>
            </a:r>
          </a:p>
        </p:txBody>
      </p:sp>
      <p:sp>
        <p:nvSpPr>
          <p:cNvPr id="6" name="Rectangle 10">
            <a:extLst>
              <a:ext uri="{FF2B5EF4-FFF2-40B4-BE49-F238E27FC236}">
                <a16:creationId xmlns:a16="http://schemas.microsoft.com/office/drawing/2014/main" id="{4E20DC7D-5229-49FD-AE0A-6709536DD943}"/>
              </a:ext>
            </a:extLst>
          </p:cNvPr>
          <p:cNvSpPr>
            <a:spLocks noGrp="1" noChangeArrowheads="1"/>
          </p:cNvSpPr>
          <p:nvPr>
            <p:ph type="sldNum" sz="quarter" idx="10"/>
          </p:nvPr>
        </p:nvSpPr>
        <p:spPr>
          <a:xfrm>
            <a:off x="7862888" y="6448425"/>
            <a:ext cx="900112" cy="179388"/>
          </a:xfrm>
        </p:spPr>
        <p:txBody>
          <a:bodyPr/>
          <a:lstStyle>
            <a:lvl1pPr>
              <a:defRPr>
                <a:solidFill>
                  <a:schemeClr val="tx1"/>
                </a:solidFill>
              </a:defRPr>
            </a:lvl1pPr>
          </a:lstStyle>
          <a:p>
            <a:fld id="{B97AC216-041A-44A4-B5AB-80C1521BAB14}" type="slidenum">
              <a:rPr lang="en-GB" altLang="en-US"/>
              <a:pPr/>
              <a:t>‹#›</a:t>
            </a:fld>
            <a:endParaRPr lang="en-GB" altLang="en-US"/>
          </a:p>
        </p:txBody>
      </p:sp>
    </p:spTree>
    <p:extLst>
      <p:ext uri="{BB962C8B-B14F-4D97-AF65-F5344CB8AC3E}">
        <p14:creationId xmlns:p14="http://schemas.microsoft.com/office/powerpoint/2010/main" val="408421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9C73F3B9-EB4B-48B0-A499-3A6BEF8D4633}"/>
              </a:ext>
            </a:extLst>
          </p:cNvPr>
          <p:cNvSpPr>
            <a:spLocks noGrp="1" noChangeArrowheads="1"/>
          </p:cNvSpPr>
          <p:nvPr>
            <p:ph type="sldNum" sz="quarter" idx="10"/>
          </p:nvPr>
        </p:nvSpPr>
        <p:spPr>
          <a:ln/>
        </p:spPr>
        <p:txBody>
          <a:bodyPr/>
          <a:lstStyle>
            <a:lvl1pPr>
              <a:defRPr/>
            </a:lvl1pPr>
          </a:lstStyle>
          <a:p>
            <a:fld id="{0E00A4F9-908B-416C-9D26-7A92CE4F39D6}" type="slidenum">
              <a:rPr lang="en-GB" altLang="en-US"/>
              <a:pPr/>
              <a:t>‹#›</a:t>
            </a:fld>
            <a:endParaRPr lang="en-GB" altLang="en-US"/>
          </a:p>
        </p:txBody>
      </p:sp>
    </p:spTree>
    <p:extLst>
      <p:ext uri="{BB962C8B-B14F-4D97-AF65-F5344CB8AC3E}">
        <p14:creationId xmlns:p14="http://schemas.microsoft.com/office/powerpoint/2010/main" val="420922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5913" y="398463"/>
            <a:ext cx="2093912" cy="53768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4175" y="398463"/>
            <a:ext cx="6129338" cy="5376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0DF798D2-1C06-4475-BA0D-CA6FB90A27AA}"/>
              </a:ext>
            </a:extLst>
          </p:cNvPr>
          <p:cNvSpPr>
            <a:spLocks noGrp="1" noChangeArrowheads="1"/>
          </p:cNvSpPr>
          <p:nvPr>
            <p:ph type="sldNum" sz="quarter" idx="10"/>
          </p:nvPr>
        </p:nvSpPr>
        <p:spPr>
          <a:ln/>
        </p:spPr>
        <p:txBody>
          <a:bodyPr/>
          <a:lstStyle>
            <a:lvl1pPr>
              <a:defRPr/>
            </a:lvl1pPr>
          </a:lstStyle>
          <a:p>
            <a:fld id="{80954144-9285-4E94-97F5-BA7785277F49}" type="slidenum">
              <a:rPr lang="en-GB" altLang="en-US"/>
              <a:pPr/>
              <a:t>‹#›</a:t>
            </a:fld>
            <a:endParaRPr lang="en-GB" altLang="en-US"/>
          </a:p>
        </p:txBody>
      </p:sp>
    </p:spTree>
    <p:extLst>
      <p:ext uri="{BB962C8B-B14F-4D97-AF65-F5344CB8AC3E}">
        <p14:creationId xmlns:p14="http://schemas.microsoft.com/office/powerpoint/2010/main" val="37850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D9EA17AB-B8D2-4FBB-8F3A-3C36E1D9E0AE}"/>
              </a:ext>
            </a:extLst>
          </p:cNvPr>
          <p:cNvSpPr>
            <a:spLocks noGrp="1" noChangeArrowheads="1"/>
          </p:cNvSpPr>
          <p:nvPr>
            <p:ph type="sldNum" sz="quarter" idx="10"/>
          </p:nvPr>
        </p:nvSpPr>
        <p:spPr>
          <a:ln/>
        </p:spPr>
        <p:txBody>
          <a:bodyPr/>
          <a:lstStyle>
            <a:lvl1pPr>
              <a:defRPr/>
            </a:lvl1pPr>
          </a:lstStyle>
          <a:p>
            <a:fld id="{2A4D10C6-676A-42AD-AF0A-D202E481C773}" type="slidenum">
              <a:rPr lang="en-GB" altLang="en-US"/>
              <a:pPr/>
              <a:t>‹#›</a:t>
            </a:fld>
            <a:endParaRPr lang="en-GB" altLang="en-US"/>
          </a:p>
        </p:txBody>
      </p:sp>
    </p:spTree>
    <p:extLst>
      <p:ext uri="{BB962C8B-B14F-4D97-AF65-F5344CB8AC3E}">
        <p14:creationId xmlns:p14="http://schemas.microsoft.com/office/powerpoint/2010/main" val="2348688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0FEBCDE6-F095-448E-A91C-5229FB1878E8}"/>
              </a:ext>
            </a:extLst>
          </p:cNvPr>
          <p:cNvSpPr>
            <a:spLocks noGrp="1" noChangeArrowheads="1"/>
          </p:cNvSpPr>
          <p:nvPr>
            <p:ph type="sldNum" sz="quarter" idx="10"/>
          </p:nvPr>
        </p:nvSpPr>
        <p:spPr>
          <a:ln/>
        </p:spPr>
        <p:txBody>
          <a:bodyPr/>
          <a:lstStyle>
            <a:lvl1pPr>
              <a:defRPr/>
            </a:lvl1pPr>
          </a:lstStyle>
          <a:p>
            <a:fld id="{BE9A6FEA-E865-43B0-9CBB-C1502FF683E7}" type="slidenum">
              <a:rPr lang="en-GB" altLang="en-US"/>
              <a:pPr/>
              <a:t>‹#›</a:t>
            </a:fld>
            <a:endParaRPr lang="en-GB" altLang="en-US"/>
          </a:p>
        </p:txBody>
      </p:sp>
    </p:spTree>
    <p:extLst>
      <p:ext uri="{BB962C8B-B14F-4D97-AF65-F5344CB8AC3E}">
        <p14:creationId xmlns:p14="http://schemas.microsoft.com/office/powerpoint/2010/main" val="1224981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4175" y="1708150"/>
            <a:ext cx="4110038"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708150"/>
            <a:ext cx="4111625" cy="4067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C78F397C-52FB-4AEF-A4BD-A1B4D8834BD2}"/>
              </a:ext>
            </a:extLst>
          </p:cNvPr>
          <p:cNvSpPr>
            <a:spLocks noGrp="1" noChangeArrowheads="1"/>
          </p:cNvSpPr>
          <p:nvPr>
            <p:ph type="sldNum" sz="quarter" idx="10"/>
          </p:nvPr>
        </p:nvSpPr>
        <p:spPr>
          <a:ln/>
        </p:spPr>
        <p:txBody>
          <a:bodyPr/>
          <a:lstStyle>
            <a:lvl1pPr>
              <a:defRPr/>
            </a:lvl1pPr>
          </a:lstStyle>
          <a:p>
            <a:fld id="{DF55023D-4CAB-4A05-9EE6-2A94DFF1D144}" type="slidenum">
              <a:rPr lang="en-GB" altLang="en-US"/>
              <a:pPr/>
              <a:t>‹#›</a:t>
            </a:fld>
            <a:endParaRPr lang="en-GB" altLang="en-US"/>
          </a:p>
        </p:txBody>
      </p:sp>
    </p:spTree>
    <p:extLst>
      <p:ext uri="{BB962C8B-B14F-4D97-AF65-F5344CB8AC3E}">
        <p14:creationId xmlns:p14="http://schemas.microsoft.com/office/powerpoint/2010/main" val="3605388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7979B699-388C-4529-9C82-930F4C829832}"/>
              </a:ext>
            </a:extLst>
          </p:cNvPr>
          <p:cNvSpPr>
            <a:spLocks noGrp="1" noChangeArrowheads="1"/>
          </p:cNvSpPr>
          <p:nvPr>
            <p:ph type="sldNum" sz="quarter" idx="10"/>
          </p:nvPr>
        </p:nvSpPr>
        <p:spPr>
          <a:ln/>
        </p:spPr>
        <p:txBody>
          <a:bodyPr/>
          <a:lstStyle>
            <a:lvl1pPr>
              <a:defRPr/>
            </a:lvl1pPr>
          </a:lstStyle>
          <a:p>
            <a:fld id="{06ADC1E3-72DD-4285-A87B-2DFA9C60E3AA}" type="slidenum">
              <a:rPr lang="en-GB" altLang="en-US"/>
              <a:pPr/>
              <a:t>‹#›</a:t>
            </a:fld>
            <a:endParaRPr lang="en-GB" altLang="en-US"/>
          </a:p>
        </p:txBody>
      </p:sp>
    </p:spTree>
    <p:extLst>
      <p:ext uri="{BB962C8B-B14F-4D97-AF65-F5344CB8AC3E}">
        <p14:creationId xmlns:p14="http://schemas.microsoft.com/office/powerpoint/2010/main" val="119494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82D588D0-AD0E-4314-A631-95E18A584F58}"/>
              </a:ext>
            </a:extLst>
          </p:cNvPr>
          <p:cNvSpPr>
            <a:spLocks noGrp="1" noChangeArrowheads="1"/>
          </p:cNvSpPr>
          <p:nvPr>
            <p:ph type="sldNum" sz="quarter" idx="10"/>
          </p:nvPr>
        </p:nvSpPr>
        <p:spPr>
          <a:ln/>
        </p:spPr>
        <p:txBody>
          <a:bodyPr/>
          <a:lstStyle>
            <a:lvl1pPr>
              <a:defRPr/>
            </a:lvl1pPr>
          </a:lstStyle>
          <a:p>
            <a:fld id="{3F22CD49-8928-488B-B09F-6730EA983BEA}" type="slidenum">
              <a:rPr lang="en-GB" altLang="en-US"/>
              <a:pPr/>
              <a:t>‹#›</a:t>
            </a:fld>
            <a:endParaRPr lang="en-GB" altLang="en-US"/>
          </a:p>
        </p:txBody>
      </p:sp>
    </p:spTree>
    <p:extLst>
      <p:ext uri="{BB962C8B-B14F-4D97-AF65-F5344CB8AC3E}">
        <p14:creationId xmlns:p14="http://schemas.microsoft.com/office/powerpoint/2010/main" val="103304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35B7FC8-0946-454B-B375-D7BE6401A6E8}"/>
              </a:ext>
            </a:extLst>
          </p:cNvPr>
          <p:cNvSpPr>
            <a:spLocks noGrp="1" noChangeArrowheads="1"/>
          </p:cNvSpPr>
          <p:nvPr>
            <p:ph type="sldNum" sz="quarter" idx="10"/>
          </p:nvPr>
        </p:nvSpPr>
        <p:spPr>
          <a:ln/>
        </p:spPr>
        <p:txBody>
          <a:bodyPr/>
          <a:lstStyle>
            <a:lvl1pPr>
              <a:defRPr/>
            </a:lvl1pPr>
          </a:lstStyle>
          <a:p>
            <a:fld id="{0C66430D-5D7F-4DC0-A9CE-56B173CE581F}" type="slidenum">
              <a:rPr lang="en-GB" altLang="en-US"/>
              <a:pPr/>
              <a:t>‹#›</a:t>
            </a:fld>
            <a:endParaRPr lang="en-GB" altLang="en-US"/>
          </a:p>
        </p:txBody>
      </p:sp>
    </p:spTree>
    <p:extLst>
      <p:ext uri="{BB962C8B-B14F-4D97-AF65-F5344CB8AC3E}">
        <p14:creationId xmlns:p14="http://schemas.microsoft.com/office/powerpoint/2010/main" val="243076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AF1A47D0-EF0C-45FF-A0CB-86F80988FD1C}"/>
              </a:ext>
            </a:extLst>
          </p:cNvPr>
          <p:cNvSpPr>
            <a:spLocks noGrp="1" noChangeArrowheads="1"/>
          </p:cNvSpPr>
          <p:nvPr>
            <p:ph type="sldNum" sz="quarter" idx="10"/>
          </p:nvPr>
        </p:nvSpPr>
        <p:spPr>
          <a:ln/>
        </p:spPr>
        <p:txBody>
          <a:bodyPr/>
          <a:lstStyle>
            <a:lvl1pPr>
              <a:defRPr/>
            </a:lvl1pPr>
          </a:lstStyle>
          <a:p>
            <a:fld id="{FD3112A3-5F43-48B3-9919-6C69ADA7D71A}" type="slidenum">
              <a:rPr lang="en-GB" altLang="en-US"/>
              <a:pPr/>
              <a:t>‹#›</a:t>
            </a:fld>
            <a:endParaRPr lang="en-GB" altLang="en-US"/>
          </a:p>
        </p:txBody>
      </p:sp>
    </p:spTree>
    <p:extLst>
      <p:ext uri="{BB962C8B-B14F-4D97-AF65-F5344CB8AC3E}">
        <p14:creationId xmlns:p14="http://schemas.microsoft.com/office/powerpoint/2010/main" val="1194820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239648E4-5F4D-41DA-86F5-AE988A7C1293}"/>
              </a:ext>
            </a:extLst>
          </p:cNvPr>
          <p:cNvSpPr>
            <a:spLocks noGrp="1" noChangeArrowheads="1"/>
          </p:cNvSpPr>
          <p:nvPr>
            <p:ph type="sldNum" sz="quarter" idx="10"/>
          </p:nvPr>
        </p:nvSpPr>
        <p:spPr>
          <a:ln/>
        </p:spPr>
        <p:txBody>
          <a:bodyPr/>
          <a:lstStyle>
            <a:lvl1pPr>
              <a:defRPr/>
            </a:lvl1pPr>
          </a:lstStyle>
          <a:p>
            <a:fld id="{0879EC82-3A38-42F8-B20F-C4BA196B4427}" type="slidenum">
              <a:rPr lang="en-GB" altLang="en-US"/>
              <a:pPr/>
              <a:t>‹#›</a:t>
            </a:fld>
            <a:endParaRPr lang="en-GB" altLang="en-US"/>
          </a:p>
        </p:txBody>
      </p:sp>
    </p:spTree>
    <p:extLst>
      <p:ext uri="{BB962C8B-B14F-4D97-AF65-F5344CB8AC3E}">
        <p14:creationId xmlns:p14="http://schemas.microsoft.com/office/powerpoint/2010/main" val="414436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89B15AB-FD17-404F-A74B-EB6D08463C50}"/>
              </a:ext>
            </a:extLst>
          </p:cNvPr>
          <p:cNvSpPr>
            <a:spLocks noGrp="1" noChangeArrowheads="1"/>
          </p:cNvSpPr>
          <p:nvPr>
            <p:ph type="title"/>
          </p:nvPr>
        </p:nvSpPr>
        <p:spPr bwMode="auto">
          <a:xfrm>
            <a:off x="384175" y="398463"/>
            <a:ext cx="8375650"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45F34970-0ED4-41B5-B528-16141A7588CE}"/>
              </a:ext>
            </a:extLst>
          </p:cNvPr>
          <p:cNvSpPr>
            <a:spLocks noGrp="1" noChangeArrowheads="1"/>
          </p:cNvSpPr>
          <p:nvPr>
            <p:ph type="body" idx="1"/>
          </p:nvPr>
        </p:nvSpPr>
        <p:spPr bwMode="auto">
          <a:xfrm>
            <a:off x="384175" y="1708150"/>
            <a:ext cx="8374063"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30" name="Rectangle 6">
            <a:extLst>
              <a:ext uri="{FF2B5EF4-FFF2-40B4-BE49-F238E27FC236}">
                <a16:creationId xmlns:a16="http://schemas.microsoft.com/office/drawing/2014/main" id="{F1DE82EC-9569-4E10-B1A0-0F2A2411A1CB}"/>
              </a:ext>
            </a:extLst>
          </p:cNvPr>
          <p:cNvSpPr>
            <a:spLocks noGrp="1" noChangeArrowheads="1"/>
          </p:cNvSpPr>
          <p:nvPr>
            <p:ph type="sldNum" sz="quarter" idx="4"/>
          </p:nvPr>
        </p:nvSpPr>
        <p:spPr bwMode="auto">
          <a:xfrm>
            <a:off x="7862888" y="6451600"/>
            <a:ext cx="900112" cy="17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000">
                <a:solidFill>
                  <a:schemeClr val="tx2"/>
                </a:solidFill>
              </a:defRPr>
            </a:lvl1pPr>
          </a:lstStyle>
          <a:p>
            <a:fld id="{4CF5641A-EC8F-47E8-B385-FEB744445A42}"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spcBef>
          <a:spcPct val="0"/>
        </a:spcBef>
        <a:spcAft>
          <a:spcPct val="0"/>
        </a:spcAft>
        <a:defRPr sz="2600" b="1">
          <a:solidFill>
            <a:schemeClr val="tx2"/>
          </a:solidFill>
          <a:latin typeface="+mj-lt"/>
          <a:ea typeface="+mj-ea"/>
          <a:cs typeface="+mj-cs"/>
        </a:defRPr>
      </a:lvl1pPr>
      <a:lvl2pPr algn="l" rtl="0" eaLnBrk="0" fontAlgn="base" hangingPunct="0">
        <a:spcBef>
          <a:spcPct val="0"/>
        </a:spcBef>
        <a:spcAft>
          <a:spcPct val="0"/>
        </a:spcAft>
        <a:defRPr sz="2600" b="1">
          <a:solidFill>
            <a:schemeClr val="tx2"/>
          </a:solidFill>
          <a:latin typeface="Arial" charset="0"/>
        </a:defRPr>
      </a:lvl2pPr>
      <a:lvl3pPr algn="l" rtl="0" eaLnBrk="0" fontAlgn="base" hangingPunct="0">
        <a:spcBef>
          <a:spcPct val="0"/>
        </a:spcBef>
        <a:spcAft>
          <a:spcPct val="0"/>
        </a:spcAft>
        <a:defRPr sz="2600" b="1">
          <a:solidFill>
            <a:schemeClr val="tx2"/>
          </a:solidFill>
          <a:latin typeface="Arial" charset="0"/>
        </a:defRPr>
      </a:lvl3pPr>
      <a:lvl4pPr algn="l" rtl="0" eaLnBrk="0" fontAlgn="base" hangingPunct="0">
        <a:spcBef>
          <a:spcPct val="0"/>
        </a:spcBef>
        <a:spcAft>
          <a:spcPct val="0"/>
        </a:spcAft>
        <a:defRPr sz="2600" b="1">
          <a:solidFill>
            <a:schemeClr val="tx2"/>
          </a:solidFill>
          <a:latin typeface="Arial" charset="0"/>
        </a:defRPr>
      </a:lvl4pPr>
      <a:lvl5pPr algn="l" rtl="0" eaLnBrk="0" fontAlgn="base" hangingPunct="0">
        <a:spcBef>
          <a:spcPct val="0"/>
        </a:spcBef>
        <a:spcAft>
          <a:spcPct val="0"/>
        </a:spcAft>
        <a:defRPr sz="2600" b="1">
          <a:solidFill>
            <a:schemeClr val="tx2"/>
          </a:solidFill>
          <a:latin typeface="Arial" charset="0"/>
        </a:defRPr>
      </a:lvl5pPr>
      <a:lvl6pPr marL="457200" algn="l" rtl="0" fontAlgn="base">
        <a:spcBef>
          <a:spcPct val="0"/>
        </a:spcBef>
        <a:spcAft>
          <a:spcPct val="0"/>
        </a:spcAft>
        <a:defRPr sz="2600" b="1">
          <a:solidFill>
            <a:schemeClr val="tx2"/>
          </a:solidFill>
          <a:latin typeface="Arial" charset="0"/>
        </a:defRPr>
      </a:lvl6pPr>
      <a:lvl7pPr marL="914400" algn="l" rtl="0" fontAlgn="base">
        <a:spcBef>
          <a:spcPct val="0"/>
        </a:spcBef>
        <a:spcAft>
          <a:spcPct val="0"/>
        </a:spcAft>
        <a:defRPr sz="2600" b="1">
          <a:solidFill>
            <a:schemeClr val="tx2"/>
          </a:solidFill>
          <a:latin typeface="Arial" charset="0"/>
        </a:defRPr>
      </a:lvl7pPr>
      <a:lvl8pPr marL="1371600" algn="l" rtl="0" fontAlgn="base">
        <a:spcBef>
          <a:spcPct val="0"/>
        </a:spcBef>
        <a:spcAft>
          <a:spcPct val="0"/>
        </a:spcAft>
        <a:defRPr sz="2600" b="1">
          <a:solidFill>
            <a:schemeClr val="tx2"/>
          </a:solidFill>
          <a:latin typeface="Arial" charset="0"/>
        </a:defRPr>
      </a:lvl8pPr>
      <a:lvl9pPr marL="1828800" algn="l" rtl="0" fontAlgn="base">
        <a:spcBef>
          <a:spcPct val="0"/>
        </a:spcBef>
        <a:spcAft>
          <a:spcPct val="0"/>
        </a:spcAft>
        <a:defRPr sz="2600" b="1">
          <a:solidFill>
            <a:schemeClr val="tx2"/>
          </a:solidFill>
          <a:latin typeface="Arial" charset="0"/>
        </a:defRPr>
      </a:lvl9pPr>
    </p:titleStyle>
    <p:body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F7415F0D-5CE4-4FEC-AEE3-DA8FE2AE2C8F}"/>
              </a:ext>
            </a:extLst>
          </p:cNvPr>
          <p:cNvSpPr>
            <a:spLocks noGrp="1" noChangeArrowheads="1"/>
          </p:cNvSpPr>
          <p:nvPr>
            <p:ph type="ctrTitle"/>
          </p:nvPr>
        </p:nvSpPr>
        <p:spPr/>
        <p:txBody>
          <a:bodyPr/>
          <a:lstStyle/>
          <a:p>
            <a:pPr eaLnBrk="1" hangingPunct="1"/>
            <a:r>
              <a:rPr lang="en-US" altLang="en-US" sz="2800" dirty="0"/>
              <a:t>Language Evolution in Multi Agent Systems</a:t>
            </a:r>
          </a:p>
        </p:txBody>
      </p:sp>
      <p:sp>
        <p:nvSpPr>
          <p:cNvPr id="3076" name="Rectangle 4">
            <a:extLst>
              <a:ext uri="{FF2B5EF4-FFF2-40B4-BE49-F238E27FC236}">
                <a16:creationId xmlns:a16="http://schemas.microsoft.com/office/drawing/2014/main" id="{B13D353B-4EE6-45FB-850E-FA83841DBAC4}"/>
              </a:ext>
            </a:extLst>
          </p:cNvPr>
          <p:cNvSpPr>
            <a:spLocks noChangeArrowheads="1"/>
          </p:cNvSpPr>
          <p:nvPr/>
        </p:nvSpPr>
        <p:spPr bwMode="auto">
          <a:xfrm>
            <a:off x="384175" y="5548313"/>
            <a:ext cx="8374063" cy="26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b="1" dirty="0">
                <a:solidFill>
                  <a:schemeClr val="tx2"/>
                </a:solidFill>
              </a:rPr>
              <a:t>Amogh Singh</a:t>
            </a:r>
          </a:p>
        </p:txBody>
      </p:sp>
      <p:pic>
        <p:nvPicPr>
          <p:cNvPr id="5" name="Camera 4">
            <a:extLst>
              <a:ext uri="{FF2B5EF4-FFF2-40B4-BE49-F238E27FC236}">
                <a16:creationId xmlns:a16="http://schemas.microsoft.com/office/drawing/2014/main" id="{7CE865C8-874A-8040-4514-35E4A38EA6D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rcRect l="15820" r="10547" b="4687"/>
          <a:stretch/>
        </p:blipFill>
        <p:spPr>
          <a:xfrm>
            <a:off x="7148321" y="0"/>
            <a:ext cx="2010928" cy="1464184"/>
          </a:xfrm>
          <a:prstGeom prst="rect">
            <a:avLst/>
          </a:prstGeom>
          <a:ln>
            <a:noFill/>
          </a:ln>
          <a:effectLst/>
        </p:spPr>
      </p:pic>
      <p:sp>
        <p:nvSpPr>
          <p:cNvPr id="6" name="TextBox 5">
            <a:extLst>
              <a:ext uri="{FF2B5EF4-FFF2-40B4-BE49-F238E27FC236}">
                <a16:creationId xmlns:a16="http://schemas.microsoft.com/office/drawing/2014/main" id="{D1DA5DB1-978B-A71A-9167-2A4DC5EDC196}"/>
              </a:ext>
            </a:extLst>
          </p:cNvPr>
          <p:cNvSpPr txBox="1"/>
          <p:nvPr/>
        </p:nvSpPr>
        <p:spPr>
          <a:xfrm>
            <a:off x="323528" y="2492896"/>
            <a:ext cx="5245347" cy="400110"/>
          </a:xfrm>
          <a:prstGeom prst="rect">
            <a:avLst/>
          </a:prstGeom>
          <a:noFill/>
        </p:spPr>
        <p:txBody>
          <a:bodyPr wrap="none" rtlCol="0">
            <a:spAutoFit/>
          </a:bodyPr>
          <a:lstStyle/>
          <a:p>
            <a:r>
              <a:rPr lang="en-GB" sz="2000" dirty="0">
                <a:solidFill>
                  <a:schemeClr val="tx2"/>
                </a:solidFill>
                <a:latin typeface="+mj-lt"/>
                <a:ea typeface="+mj-ea"/>
                <a:cs typeface="+mj-cs"/>
              </a:rPr>
              <a:t>R181 – Computing for Collective Intelligence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a:extLst>
              <a:ext uri="{FF2B5EF4-FFF2-40B4-BE49-F238E27FC236}">
                <a16:creationId xmlns:a16="http://schemas.microsoft.com/office/drawing/2014/main" id="{BB2DE326-59F2-4945-9535-0AF48B41A394}"/>
              </a:ext>
            </a:extLst>
          </p:cNvPr>
          <p:cNvSpPr>
            <a:spLocks noGrp="1" noChangeArrowheads="1"/>
          </p:cNvSpPr>
          <p:nvPr>
            <p:ph type="title"/>
          </p:nvPr>
        </p:nvSpPr>
        <p:spPr/>
        <p:txBody>
          <a:bodyPr/>
          <a:lstStyle/>
          <a:p>
            <a:pPr eaLnBrk="1" hangingPunct="1"/>
            <a:r>
              <a:rPr lang="en-US" altLang="en-US" dirty="0"/>
              <a:t>Introduction</a:t>
            </a:r>
          </a:p>
        </p:txBody>
      </p:sp>
      <p:sp>
        <p:nvSpPr>
          <p:cNvPr id="4099" name="Rectangle 5">
            <a:extLst>
              <a:ext uri="{FF2B5EF4-FFF2-40B4-BE49-F238E27FC236}">
                <a16:creationId xmlns:a16="http://schemas.microsoft.com/office/drawing/2014/main" id="{A869C384-EAEC-447D-BE1A-AEAD569499E4}"/>
              </a:ext>
            </a:extLst>
          </p:cNvPr>
          <p:cNvSpPr>
            <a:spLocks noGrp="1" noChangeArrowheads="1"/>
          </p:cNvSpPr>
          <p:nvPr>
            <p:ph type="body" idx="1"/>
          </p:nvPr>
        </p:nvSpPr>
        <p:spPr/>
        <p:txBody>
          <a:bodyPr/>
          <a:lstStyle/>
          <a:p>
            <a:pPr eaLnBrk="1" hangingPunct="1"/>
            <a:r>
              <a:rPr lang="en-US" altLang="en-US" dirty="0"/>
              <a:t>Language allows for communication and cooperation in completion of tasks.</a:t>
            </a:r>
          </a:p>
          <a:p>
            <a:pPr eaLnBrk="1" hangingPunct="1"/>
            <a:r>
              <a:rPr lang="en-US" altLang="en-US" dirty="0"/>
              <a:t>Human language may not be the appropriate choice for communication between agents.</a:t>
            </a:r>
          </a:p>
          <a:p>
            <a:pPr eaLnBrk="1" hangingPunct="1"/>
            <a:r>
              <a:rPr lang="en-US" altLang="en-US" dirty="0"/>
              <a:t>Agents can be allowed to create a language to communication by requiring coordination for task completion.</a:t>
            </a:r>
          </a:p>
          <a:p>
            <a:pPr eaLnBrk="1" hangingPunct="1"/>
            <a:r>
              <a:rPr lang="en-US" altLang="en-US" dirty="0"/>
              <a:t>The evolved language is analyzed to compare its characteristics with a few of the characteristics of real-world languages.</a:t>
            </a:r>
          </a:p>
        </p:txBody>
      </p:sp>
      <p:pic>
        <p:nvPicPr>
          <p:cNvPr id="2" name="Camera 1">
            <a:extLst>
              <a:ext uri="{FF2B5EF4-FFF2-40B4-BE49-F238E27FC236}">
                <a16:creationId xmlns:a16="http://schemas.microsoft.com/office/drawing/2014/main" id="{855AF23C-B3F5-CB5E-F0A6-89B36C573BCF}"/>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rcRect l="15820" r="10547" b="4687"/>
          <a:stretch/>
        </p:blipFill>
        <p:spPr>
          <a:xfrm>
            <a:off x="7148321" y="0"/>
            <a:ext cx="2010928" cy="1464184"/>
          </a:xfrm>
          <a:prstGeom prst="rect">
            <a:avLst/>
          </a:prstGeom>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7FCF4-A550-9275-743D-73B5F969D8DB}"/>
            </a:ext>
          </a:extLst>
        </p:cNvPr>
        <p:cNvGrpSpPr/>
        <p:nvPr/>
      </p:nvGrpSpPr>
      <p:grpSpPr>
        <a:xfrm>
          <a:off x="0" y="0"/>
          <a:ext cx="0" cy="0"/>
          <a:chOff x="0" y="0"/>
          <a:chExt cx="0" cy="0"/>
        </a:xfrm>
      </p:grpSpPr>
      <p:sp>
        <p:nvSpPr>
          <p:cNvPr id="4098" name="Rectangle 4">
            <a:extLst>
              <a:ext uri="{FF2B5EF4-FFF2-40B4-BE49-F238E27FC236}">
                <a16:creationId xmlns:a16="http://schemas.microsoft.com/office/drawing/2014/main" id="{7CB8D2B9-14E5-7AC6-4417-2EA66106AAA4}"/>
              </a:ext>
            </a:extLst>
          </p:cNvPr>
          <p:cNvSpPr>
            <a:spLocks noGrp="1" noChangeArrowheads="1"/>
          </p:cNvSpPr>
          <p:nvPr>
            <p:ph type="title"/>
          </p:nvPr>
        </p:nvSpPr>
        <p:spPr/>
        <p:txBody>
          <a:bodyPr/>
          <a:lstStyle/>
          <a:p>
            <a:pPr eaLnBrk="1" hangingPunct="1"/>
            <a:r>
              <a:rPr lang="en-US" altLang="en-US" dirty="0"/>
              <a:t>Architecture</a:t>
            </a:r>
          </a:p>
        </p:txBody>
      </p:sp>
      <p:sp>
        <p:nvSpPr>
          <p:cNvPr id="4099" name="Rectangle 5">
            <a:extLst>
              <a:ext uri="{FF2B5EF4-FFF2-40B4-BE49-F238E27FC236}">
                <a16:creationId xmlns:a16="http://schemas.microsoft.com/office/drawing/2014/main" id="{8951FF1E-44A6-9D76-2458-7983A96918C5}"/>
              </a:ext>
            </a:extLst>
          </p:cNvPr>
          <p:cNvSpPr>
            <a:spLocks noGrp="1" noChangeArrowheads="1"/>
          </p:cNvSpPr>
          <p:nvPr>
            <p:ph type="body" idx="1"/>
          </p:nvPr>
        </p:nvSpPr>
        <p:spPr/>
        <p:txBody>
          <a:bodyPr/>
          <a:lstStyle/>
          <a:p>
            <a:pPr eaLnBrk="1" hangingPunct="1"/>
            <a:r>
              <a:rPr lang="en-US" altLang="en-US" dirty="0"/>
              <a:t>Encoder-Decoder</a:t>
            </a:r>
          </a:p>
          <a:p>
            <a:pPr eaLnBrk="1" hangingPunct="1"/>
            <a:r>
              <a:rPr lang="en-US" altLang="en-US" dirty="0"/>
              <a:t>Binary Messages</a:t>
            </a:r>
          </a:p>
        </p:txBody>
      </p:sp>
      <p:pic>
        <p:nvPicPr>
          <p:cNvPr id="6" name="Picture 5">
            <a:extLst>
              <a:ext uri="{FF2B5EF4-FFF2-40B4-BE49-F238E27FC236}">
                <a16:creationId xmlns:a16="http://schemas.microsoft.com/office/drawing/2014/main" id="{487D8011-90DE-B144-6316-05D92EC86D7C}"/>
              </a:ext>
            </a:extLst>
          </p:cNvPr>
          <p:cNvPicPr>
            <a:picLocks noChangeAspect="1"/>
          </p:cNvPicPr>
          <p:nvPr/>
        </p:nvPicPr>
        <p:blipFill>
          <a:blip r:embed="rId3"/>
          <a:stretch>
            <a:fillRect/>
          </a:stretch>
        </p:blipFill>
        <p:spPr>
          <a:xfrm>
            <a:off x="389049" y="2852936"/>
            <a:ext cx="8369189" cy="3024336"/>
          </a:xfrm>
          <a:prstGeom prst="rect">
            <a:avLst/>
          </a:prstGeom>
        </p:spPr>
      </p:pic>
      <p:sp>
        <p:nvSpPr>
          <p:cNvPr id="7" name="Rectangle 5">
            <a:extLst>
              <a:ext uri="{FF2B5EF4-FFF2-40B4-BE49-F238E27FC236}">
                <a16:creationId xmlns:a16="http://schemas.microsoft.com/office/drawing/2014/main" id="{293AB7BC-23C4-235B-CE78-F6FB60A2A7CE}"/>
              </a:ext>
            </a:extLst>
          </p:cNvPr>
          <p:cNvSpPr txBox="1">
            <a:spLocks noChangeArrowheads="1"/>
          </p:cNvSpPr>
          <p:nvPr/>
        </p:nvSpPr>
        <p:spPr bwMode="auto">
          <a:xfrm>
            <a:off x="3995936" y="1703153"/>
            <a:ext cx="8374063" cy="406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69875" indent="-269875" algn="l" rtl="0" eaLnBrk="0" fontAlgn="base" hangingPunct="0">
              <a:spcBef>
                <a:spcPct val="0"/>
              </a:spcBef>
              <a:spcAft>
                <a:spcPct val="75000"/>
              </a:spcAft>
              <a:buChar char="•"/>
              <a:defRPr sz="2000">
                <a:solidFill>
                  <a:schemeClr val="tx1"/>
                </a:solidFill>
                <a:latin typeface="+mn-lt"/>
                <a:ea typeface="+mn-ea"/>
                <a:cs typeface="+mn-cs"/>
              </a:defRPr>
            </a:lvl1pPr>
            <a:lvl2pPr marL="538163" indent="-266700" algn="l" rtl="0" eaLnBrk="0" fontAlgn="base" hangingPunct="0">
              <a:spcBef>
                <a:spcPct val="0"/>
              </a:spcBef>
              <a:spcAft>
                <a:spcPct val="75000"/>
              </a:spcAft>
              <a:buChar char="•"/>
              <a:defRPr sz="2000">
                <a:solidFill>
                  <a:schemeClr val="tx1"/>
                </a:solidFill>
                <a:latin typeface="+mn-lt"/>
              </a:defRPr>
            </a:lvl2pPr>
            <a:lvl3pPr marL="809625" indent="-269875" algn="l" rtl="0" eaLnBrk="0" fontAlgn="base" hangingPunct="0">
              <a:spcBef>
                <a:spcPct val="0"/>
              </a:spcBef>
              <a:spcAft>
                <a:spcPct val="75000"/>
              </a:spcAft>
              <a:buChar char="•"/>
              <a:defRPr sz="2000">
                <a:solidFill>
                  <a:schemeClr val="tx1"/>
                </a:solidFill>
                <a:latin typeface="+mn-lt"/>
              </a:defRPr>
            </a:lvl3pPr>
            <a:lvl4pPr marL="1079500" indent="-268288" algn="l" rtl="0" eaLnBrk="0" fontAlgn="base" hangingPunct="0">
              <a:spcBef>
                <a:spcPct val="0"/>
              </a:spcBef>
              <a:spcAft>
                <a:spcPct val="75000"/>
              </a:spcAft>
              <a:buChar char="•"/>
              <a:defRPr sz="2000">
                <a:solidFill>
                  <a:schemeClr val="tx1"/>
                </a:solidFill>
                <a:latin typeface="+mn-lt"/>
              </a:defRPr>
            </a:lvl4pPr>
            <a:lvl5pPr marL="1350963" indent="-269875" algn="l" rtl="0" eaLnBrk="0" fontAlgn="base" hangingPunct="0">
              <a:spcBef>
                <a:spcPct val="0"/>
              </a:spcBef>
              <a:spcAft>
                <a:spcPct val="75000"/>
              </a:spcAft>
              <a:buChar char="•"/>
              <a:defRPr sz="2000">
                <a:solidFill>
                  <a:schemeClr val="tx1"/>
                </a:solidFill>
                <a:latin typeface="+mn-lt"/>
              </a:defRPr>
            </a:lvl5pPr>
            <a:lvl6pPr marL="1808163" indent="-269875" algn="l" rtl="0" fontAlgn="base">
              <a:spcBef>
                <a:spcPct val="0"/>
              </a:spcBef>
              <a:spcAft>
                <a:spcPct val="75000"/>
              </a:spcAft>
              <a:buChar char="•"/>
              <a:defRPr sz="2000">
                <a:solidFill>
                  <a:schemeClr val="tx1"/>
                </a:solidFill>
                <a:latin typeface="+mn-lt"/>
              </a:defRPr>
            </a:lvl6pPr>
            <a:lvl7pPr marL="2265363" indent="-269875" algn="l" rtl="0" fontAlgn="base">
              <a:spcBef>
                <a:spcPct val="0"/>
              </a:spcBef>
              <a:spcAft>
                <a:spcPct val="75000"/>
              </a:spcAft>
              <a:buChar char="•"/>
              <a:defRPr sz="2000">
                <a:solidFill>
                  <a:schemeClr val="tx1"/>
                </a:solidFill>
                <a:latin typeface="+mn-lt"/>
              </a:defRPr>
            </a:lvl7pPr>
            <a:lvl8pPr marL="2722563" indent="-269875" algn="l" rtl="0" fontAlgn="base">
              <a:spcBef>
                <a:spcPct val="0"/>
              </a:spcBef>
              <a:spcAft>
                <a:spcPct val="75000"/>
              </a:spcAft>
              <a:buChar char="•"/>
              <a:defRPr sz="2000">
                <a:solidFill>
                  <a:schemeClr val="tx1"/>
                </a:solidFill>
                <a:latin typeface="+mn-lt"/>
              </a:defRPr>
            </a:lvl8pPr>
            <a:lvl9pPr marL="3179763" indent="-269875" algn="l" rtl="0" fontAlgn="base">
              <a:spcBef>
                <a:spcPct val="0"/>
              </a:spcBef>
              <a:spcAft>
                <a:spcPct val="75000"/>
              </a:spcAft>
              <a:buChar char="•"/>
              <a:defRPr sz="2000">
                <a:solidFill>
                  <a:schemeClr val="tx1"/>
                </a:solidFill>
                <a:latin typeface="+mn-lt"/>
              </a:defRPr>
            </a:lvl9pPr>
          </a:lstStyle>
          <a:p>
            <a:pPr eaLnBrk="1" hangingPunct="1"/>
            <a:r>
              <a:rPr lang="en-US" altLang="en-US" kern="0" dirty="0"/>
              <a:t>Simple and </a:t>
            </a:r>
            <a:r>
              <a:rPr lang="en-US" altLang="en-US" kern="0" dirty="0" err="1"/>
              <a:t>SimpleTag</a:t>
            </a:r>
            <a:r>
              <a:rPr lang="en-US" altLang="en-US" kern="0" dirty="0"/>
              <a:t> environments</a:t>
            </a:r>
          </a:p>
        </p:txBody>
      </p:sp>
      <p:pic>
        <p:nvPicPr>
          <p:cNvPr id="2" name="Camera 1">
            <a:extLst>
              <a:ext uri="{FF2B5EF4-FFF2-40B4-BE49-F238E27FC236}">
                <a16:creationId xmlns:a16="http://schemas.microsoft.com/office/drawing/2014/main" id="{67742762-7049-41A7-4993-F2B59084CAB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rcRect l="15820" r="10547" b="4687"/>
          <a:stretch/>
        </p:blipFill>
        <p:spPr>
          <a:xfrm>
            <a:off x="7148321" y="0"/>
            <a:ext cx="2010928" cy="1464184"/>
          </a:xfrm>
          <a:prstGeom prst="rect">
            <a:avLst/>
          </a:prstGeom>
          <a:ln>
            <a:noFill/>
          </a:ln>
          <a:effectLst/>
        </p:spPr>
      </p:pic>
    </p:spTree>
    <p:extLst>
      <p:ext uri="{BB962C8B-B14F-4D97-AF65-F5344CB8AC3E}">
        <p14:creationId xmlns:p14="http://schemas.microsoft.com/office/powerpoint/2010/main" val="234728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5D288-AA04-9C65-C1FD-3F23619DF0BE}"/>
            </a:ext>
          </a:extLst>
        </p:cNvPr>
        <p:cNvGrpSpPr/>
        <p:nvPr/>
      </p:nvGrpSpPr>
      <p:grpSpPr>
        <a:xfrm>
          <a:off x="0" y="0"/>
          <a:ext cx="0" cy="0"/>
          <a:chOff x="0" y="0"/>
          <a:chExt cx="0" cy="0"/>
        </a:xfrm>
      </p:grpSpPr>
      <p:sp>
        <p:nvSpPr>
          <p:cNvPr id="4098" name="Rectangle 4">
            <a:extLst>
              <a:ext uri="{FF2B5EF4-FFF2-40B4-BE49-F238E27FC236}">
                <a16:creationId xmlns:a16="http://schemas.microsoft.com/office/drawing/2014/main" id="{D46BDF32-A9ED-50FD-A55B-A26F6D8CF6F0}"/>
              </a:ext>
            </a:extLst>
          </p:cNvPr>
          <p:cNvSpPr>
            <a:spLocks noGrp="1" noChangeArrowheads="1"/>
          </p:cNvSpPr>
          <p:nvPr>
            <p:ph type="title"/>
          </p:nvPr>
        </p:nvSpPr>
        <p:spPr/>
        <p:txBody>
          <a:bodyPr/>
          <a:lstStyle/>
          <a:p>
            <a:pPr eaLnBrk="1" hangingPunct="1"/>
            <a:r>
              <a:rPr lang="en-US" altLang="en-US" dirty="0"/>
              <a:t>Experiments and Results</a:t>
            </a:r>
          </a:p>
        </p:txBody>
      </p:sp>
      <p:sp>
        <p:nvSpPr>
          <p:cNvPr id="4099" name="Rectangle 5">
            <a:extLst>
              <a:ext uri="{FF2B5EF4-FFF2-40B4-BE49-F238E27FC236}">
                <a16:creationId xmlns:a16="http://schemas.microsoft.com/office/drawing/2014/main" id="{1E2B2643-A4E3-E985-DFE3-B9C75DF599CF}"/>
              </a:ext>
            </a:extLst>
          </p:cNvPr>
          <p:cNvSpPr>
            <a:spLocks noGrp="1" noChangeArrowheads="1"/>
          </p:cNvSpPr>
          <p:nvPr>
            <p:ph type="body" idx="1"/>
          </p:nvPr>
        </p:nvSpPr>
        <p:spPr/>
        <p:txBody>
          <a:bodyPr/>
          <a:lstStyle/>
          <a:p>
            <a:pPr marL="0" indent="0" eaLnBrk="1" hangingPunct="1">
              <a:buNone/>
            </a:pPr>
            <a:r>
              <a:rPr lang="en-US" altLang="en-US" dirty="0"/>
              <a:t>Communication</a:t>
            </a:r>
          </a:p>
        </p:txBody>
      </p:sp>
      <p:pic>
        <p:nvPicPr>
          <p:cNvPr id="3" name="Picture 2" descr="A graph of steps&#10;&#10;AI-generated content may be incorrect.">
            <a:extLst>
              <a:ext uri="{FF2B5EF4-FFF2-40B4-BE49-F238E27FC236}">
                <a16:creationId xmlns:a16="http://schemas.microsoft.com/office/drawing/2014/main" id="{43486C3E-6FD4-C772-1043-2794F36A93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056" y="2276872"/>
            <a:ext cx="4029023" cy="3323781"/>
          </a:xfrm>
          <a:prstGeom prst="rect">
            <a:avLst/>
          </a:prstGeom>
        </p:spPr>
      </p:pic>
      <p:pic>
        <p:nvPicPr>
          <p:cNvPr id="5" name="Picture 4" descr="A blue and red squares&#10;&#10;AI-generated content may be incorrect.">
            <a:extLst>
              <a:ext uri="{FF2B5EF4-FFF2-40B4-BE49-F238E27FC236}">
                <a16:creationId xmlns:a16="http://schemas.microsoft.com/office/drawing/2014/main" id="{02495EAB-87E3-79BB-7133-1D083AEEDA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5079" y="1556792"/>
            <a:ext cx="4864322" cy="4556885"/>
          </a:xfrm>
          <a:prstGeom prst="rect">
            <a:avLst/>
          </a:prstGeom>
        </p:spPr>
      </p:pic>
      <p:pic>
        <p:nvPicPr>
          <p:cNvPr id="10" name="Camera 9">
            <a:extLst>
              <a:ext uri="{FF2B5EF4-FFF2-40B4-BE49-F238E27FC236}">
                <a16:creationId xmlns:a16="http://schemas.microsoft.com/office/drawing/2014/main" id="{8DA3D7F8-A4ED-569C-8C10-D1260616C63B}"/>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rcRect l="15820" r="10547" b="4687"/>
          <a:stretch/>
        </p:blipFill>
        <p:spPr>
          <a:xfrm>
            <a:off x="7148321" y="0"/>
            <a:ext cx="2010928" cy="1464184"/>
          </a:xfrm>
          <a:prstGeom prst="rect">
            <a:avLst/>
          </a:prstGeom>
          <a:ln>
            <a:noFill/>
          </a:ln>
          <a:effectLst/>
        </p:spPr>
      </p:pic>
    </p:spTree>
    <p:extLst>
      <p:ext uri="{BB962C8B-B14F-4D97-AF65-F5344CB8AC3E}">
        <p14:creationId xmlns:p14="http://schemas.microsoft.com/office/powerpoint/2010/main" val="740810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BEBCD-7001-6A5D-764F-847E4CD89E38}"/>
            </a:ext>
          </a:extLst>
        </p:cNvPr>
        <p:cNvGrpSpPr/>
        <p:nvPr/>
      </p:nvGrpSpPr>
      <p:grpSpPr>
        <a:xfrm>
          <a:off x="0" y="0"/>
          <a:ext cx="0" cy="0"/>
          <a:chOff x="0" y="0"/>
          <a:chExt cx="0" cy="0"/>
        </a:xfrm>
      </p:grpSpPr>
      <p:sp>
        <p:nvSpPr>
          <p:cNvPr id="4098" name="Rectangle 4">
            <a:extLst>
              <a:ext uri="{FF2B5EF4-FFF2-40B4-BE49-F238E27FC236}">
                <a16:creationId xmlns:a16="http://schemas.microsoft.com/office/drawing/2014/main" id="{481C2BF3-A33C-1401-2F80-96A0FE0FB797}"/>
              </a:ext>
            </a:extLst>
          </p:cNvPr>
          <p:cNvSpPr>
            <a:spLocks noGrp="1" noChangeArrowheads="1"/>
          </p:cNvSpPr>
          <p:nvPr>
            <p:ph type="title"/>
          </p:nvPr>
        </p:nvSpPr>
        <p:spPr/>
        <p:txBody>
          <a:bodyPr/>
          <a:lstStyle/>
          <a:p>
            <a:pPr eaLnBrk="1" hangingPunct="1"/>
            <a:r>
              <a:rPr lang="en-US" altLang="en-US" dirty="0"/>
              <a:t>Experiments and Results</a:t>
            </a:r>
          </a:p>
        </p:txBody>
      </p:sp>
      <p:sp>
        <p:nvSpPr>
          <p:cNvPr id="4099" name="Rectangle 5">
            <a:extLst>
              <a:ext uri="{FF2B5EF4-FFF2-40B4-BE49-F238E27FC236}">
                <a16:creationId xmlns:a16="http://schemas.microsoft.com/office/drawing/2014/main" id="{713972A5-E6ED-58D3-84C2-D9ABEB9611EA}"/>
              </a:ext>
            </a:extLst>
          </p:cNvPr>
          <p:cNvSpPr>
            <a:spLocks noGrp="1" noChangeArrowheads="1"/>
          </p:cNvSpPr>
          <p:nvPr>
            <p:ph type="body" idx="1"/>
          </p:nvPr>
        </p:nvSpPr>
        <p:spPr/>
        <p:txBody>
          <a:bodyPr/>
          <a:lstStyle/>
          <a:p>
            <a:pPr marL="0" indent="0" eaLnBrk="1" hangingPunct="1">
              <a:buNone/>
            </a:pPr>
            <a:r>
              <a:rPr lang="en-US" altLang="en-US" dirty="0"/>
              <a:t>Stability of communication</a:t>
            </a:r>
          </a:p>
          <a:p>
            <a:pPr lvl="2" eaLnBrk="1" hangingPunct="1"/>
            <a:r>
              <a:rPr lang="en-US" altLang="en-US" dirty="0"/>
              <a:t>After reaching a stable communication pattern, the model is trained further with varying learning rates to check if language evolves or remains constant</a:t>
            </a:r>
          </a:p>
          <a:p>
            <a:pPr lvl="2" eaLnBrk="1" hangingPunct="1"/>
            <a:r>
              <a:rPr lang="en-US" altLang="en-US" dirty="0"/>
              <a:t>A higher learning rate in the second training leads to a larger change in the communication, significant shift from original communication. Using a lower learning rate retains a large part of the original language. Training further in all cases leads to expansion of language with new sequences being added.</a:t>
            </a:r>
          </a:p>
          <a:p>
            <a:pPr lvl="2" eaLnBrk="1" hangingPunct="1"/>
            <a:endParaRPr lang="en-US" altLang="en-US" dirty="0"/>
          </a:p>
        </p:txBody>
      </p:sp>
      <p:pic>
        <p:nvPicPr>
          <p:cNvPr id="10" name="Camera 9">
            <a:extLst>
              <a:ext uri="{FF2B5EF4-FFF2-40B4-BE49-F238E27FC236}">
                <a16:creationId xmlns:a16="http://schemas.microsoft.com/office/drawing/2014/main" id="{18465663-4A7A-22E7-912E-2C12D3A08425}"/>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rcRect l="15820" r="10547" b="4687"/>
          <a:stretch/>
        </p:blipFill>
        <p:spPr>
          <a:xfrm>
            <a:off x="7148321" y="0"/>
            <a:ext cx="2010928" cy="1464184"/>
          </a:xfrm>
          <a:prstGeom prst="rect">
            <a:avLst/>
          </a:prstGeom>
          <a:ln>
            <a:noFill/>
          </a:ln>
          <a:effectLst/>
        </p:spPr>
      </p:pic>
    </p:spTree>
    <p:extLst>
      <p:ext uri="{BB962C8B-B14F-4D97-AF65-F5344CB8AC3E}">
        <p14:creationId xmlns:p14="http://schemas.microsoft.com/office/powerpoint/2010/main" val="71855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4C8F8-03A8-38D6-6099-6B48349AD8A1}"/>
            </a:ext>
          </a:extLst>
        </p:cNvPr>
        <p:cNvGrpSpPr/>
        <p:nvPr/>
      </p:nvGrpSpPr>
      <p:grpSpPr>
        <a:xfrm>
          <a:off x="0" y="0"/>
          <a:ext cx="0" cy="0"/>
          <a:chOff x="0" y="0"/>
          <a:chExt cx="0" cy="0"/>
        </a:xfrm>
      </p:grpSpPr>
      <p:sp>
        <p:nvSpPr>
          <p:cNvPr id="4098" name="Rectangle 4">
            <a:extLst>
              <a:ext uri="{FF2B5EF4-FFF2-40B4-BE49-F238E27FC236}">
                <a16:creationId xmlns:a16="http://schemas.microsoft.com/office/drawing/2014/main" id="{A62E194E-A807-B7E8-48A9-01F2B7E409B4}"/>
              </a:ext>
            </a:extLst>
          </p:cNvPr>
          <p:cNvSpPr>
            <a:spLocks noGrp="1" noChangeArrowheads="1"/>
          </p:cNvSpPr>
          <p:nvPr>
            <p:ph type="title"/>
          </p:nvPr>
        </p:nvSpPr>
        <p:spPr/>
        <p:txBody>
          <a:bodyPr/>
          <a:lstStyle/>
          <a:p>
            <a:pPr eaLnBrk="1" hangingPunct="1"/>
            <a:r>
              <a:rPr lang="en-US" altLang="en-US" dirty="0"/>
              <a:t>Experiments and Results</a:t>
            </a:r>
          </a:p>
        </p:txBody>
      </p:sp>
      <p:sp>
        <p:nvSpPr>
          <p:cNvPr id="4099" name="Rectangle 5">
            <a:extLst>
              <a:ext uri="{FF2B5EF4-FFF2-40B4-BE49-F238E27FC236}">
                <a16:creationId xmlns:a16="http://schemas.microsoft.com/office/drawing/2014/main" id="{1645DDD9-52DB-64D4-BF51-798C232BEF4C}"/>
              </a:ext>
            </a:extLst>
          </p:cNvPr>
          <p:cNvSpPr>
            <a:spLocks noGrp="1" noChangeArrowheads="1"/>
          </p:cNvSpPr>
          <p:nvPr>
            <p:ph type="body" idx="1"/>
          </p:nvPr>
        </p:nvSpPr>
        <p:spPr>
          <a:xfrm>
            <a:off x="384176" y="1708150"/>
            <a:ext cx="4345040" cy="4067175"/>
          </a:xfrm>
        </p:spPr>
        <p:txBody>
          <a:bodyPr/>
          <a:lstStyle/>
          <a:p>
            <a:pPr marL="0" indent="0" eaLnBrk="1" hangingPunct="1">
              <a:buNone/>
            </a:pPr>
            <a:r>
              <a:rPr lang="en-US" altLang="en-US" dirty="0"/>
              <a:t>Generalizability of communication</a:t>
            </a:r>
          </a:p>
          <a:p>
            <a:pPr lvl="2" eaLnBrk="1" hangingPunct="1"/>
            <a:r>
              <a:rPr lang="en-US" altLang="en-US" dirty="0"/>
              <a:t>A language would be expected to be generalizable to multiple environments if the action space remains the same, i.e., the Observer uses the same sequence for communicating an action even if environment is different.</a:t>
            </a:r>
          </a:p>
          <a:p>
            <a:pPr lvl="2" eaLnBrk="1" hangingPunct="1"/>
            <a:r>
              <a:rPr lang="en-US" altLang="en-US" dirty="0"/>
              <a:t>16 bit communication model trained on Simple is used in Simple Tag.</a:t>
            </a:r>
          </a:p>
          <a:p>
            <a:pPr lvl="2" eaLnBrk="1" hangingPunct="1"/>
            <a:endParaRPr lang="en-US" altLang="en-US" dirty="0"/>
          </a:p>
        </p:txBody>
      </p:sp>
      <p:pic>
        <p:nvPicPr>
          <p:cNvPr id="3" name="Picture 2" descr="A graph of different colored lines&#10;&#10;AI-generated content may be incorrect.">
            <a:extLst>
              <a:ext uri="{FF2B5EF4-FFF2-40B4-BE49-F238E27FC236}">
                <a16:creationId xmlns:a16="http://schemas.microsoft.com/office/drawing/2014/main" id="{247645CF-040A-2740-9F62-4BB959087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801" y="1484784"/>
            <a:ext cx="4029023" cy="3323781"/>
          </a:xfrm>
          <a:prstGeom prst="rect">
            <a:avLst/>
          </a:prstGeom>
        </p:spPr>
      </p:pic>
      <p:sp>
        <p:nvSpPr>
          <p:cNvPr id="4" name="TextBox 3">
            <a:extLst>
              <a:ext uri="{FF2B5EF4-FFF2-40B4-BE49-F238E27FC236}">
                <a16:creationId xmlns:a16="http://schemas.microsoft.com/office/drawing/2014/main" id="{BA520BB1-BAD2-8D52-210A-5A8453F32EF9}"/>
              </a:ext>
            </a:extLst>
          </p:cNvPr>
          <p:cNvSpPr txBox="1"/>
          <p:nvPr/>
        </p:nvSpPr>
        <p:spPr>
          <a:xfrm>
            <a:off x="4917712" y="4959134"/>
            <a:ext cx="3655199" cy="1200329"/>
          </a:xfrm>
          <a:prstGeom prst="rect">
            <a:avLst/>
          </a:prstGeom>
          <a:noFill/>
        </p:spPr>
        <p:txBody>
          <a:bodyPr wrap="square" rtlCol="0">
            <a:spAutoFit/>
          </a:bodyPr>
          <a:lstStyle/>
          <a:p>
            <a:pPr marL="285750" indent="-285750">
              <a:buFont typeface="Arial" panose="020B0604020202020204" pitchFamily="34" charset="0"/>
              <a:buChar char="•"/>
            </a:pPr>
            <a:r>
              <a:rPr lang="en-GB" dirty="0"/>
              <a:t>Only ~18% of sequences remain.</a:t>
            </a:r>
          </a:p>
          <a:p>
            <a:pPr marL="285750" indent="-285750">
              <a:buFont typeface="Arial" panose="020B0604020202020204" pitchFamily="34" charset="0"/>
              <a:buChar char="•"/>
            </a:pPr>
            <a:r>
              <a:rPr lang="en-GB" dirty="0"/>
              <a:t>60% of common sequences encode different action.</a:t>
            </a:r>
          </a:p>
        </p:txBody>
      </p:sp>
      <p:pic>
        <p:nvPicPr>
          <p:cNvPr id="9" name="Camera 8">
            <a:extLst>
              <a:ext uri="{FF2B5EF4-FFF2-40B4-BE49-F238E27FC236}">
                <a16:creationId xmlns:a16="http://schemas.microsoft.com/office/drawing/2014/main" id="{4AD9A2E0-4F81-7236-6E7C-3BB4FE004804}"/>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rcRect l="15820" r="10547" b="4687"/>
          <a:stretch/>
        </p:blipFill>
        <p:spPr>
          <a:xfrm>
            <a:off x="7148321" y="0"/>
            <a:ext cx="2010928" cy="1464184"/>
          </a:xfrm>
          <a:prstGeom prst="rect">
            <a:avLst/>
          </a:prstGeom>
          <a:ln>
            <a:noFill/>
          </a:ln>
          <a:effectLst/>
        </p:spPr>
      </p:pic>
    </p:spTree>
    <p:extLst>
      <p:ext uri="{BB962C8B-B14F-4D97-AF65-F5344CB8AC3E}">
        <p14:creationId xmlns:p14="http://schemas.microsoft.com/office/powerpoint/2010/main" val="92030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16690-B8E0-5F9F-45AC-FE8E4FFCC465}"/>
            </a:ext>
          </a:extLst>
        </p:cNvPr>
        <p:cNvGrpSpPr/>
        <p:nvPr/>
      </p:nvGrpSpPr>
      <p:grpSpPr>
        <a:xfrm>
          <a:off x="0" y="0"/>
          <a:ext cx="0" cy="0"/>
          <a:chOff x="0" y="0"/>
          <a:chExt cx="0" cy="0"/>
        </a:xfrm>
      </p:grpSpPr>
      <p:sp>
        <p:nvSpPr>
          <p:cNvPr id="4098" name="Rectangle 4">
            <a:extLst>
              <a:ext uri="{FF2B5EF4-FFF2-40B4-BE49-F238E27FC236}">
                <a16:creationId xmlns:a16="http://schemas.microsoft.com/office/drawing/2014/main" id="{E9137B6E-9C8F-4080-167B-F2529D7E64D9}"/>
              </a:ext>
            </a:extLst>
          </p:cNvPr>
          <p:cNvSpPr>
            <a:spLocks noGrp="1" noChangeArrowheads="1"/>
          </p:cNvSpPr>
          <p:nvPr>
            <p:ph type="title"/>
          </p:nvPr>
        </p:nvSpPr>
        <p:spPr/>
        <p:txBody>
          <a:bodyPr/>
          <a:lstStyle/>
          <a:p>
            <a:pPr eaLnBrk="1" hangingPunct="1"/>
            <a:r>
              <a:rPr lang="en-US" altLang="en-US" dirty="0"/>
              <a:t>Experiments and Results</a:t>
            </a:r>
          </a:p>
        </p:txBody>
      </p:sp>
      <p:sp>
        <p:nvSpPr>
          <p:cNvPr id="4099" name="Rectangle 5">
            <a:extLst>
              <a:ext uri="{FF2B5EF4-FFF2-40B4-BE49-F238E27FC236}">
                <a16:creationId xmlns:a16="http://schemas.microsoft.com/office/drawing/2014/main" id="{2870B359-FFF0-CF4E-ABCC-8302CC36A25B}"/>
              </a:ext>
            </a:extLst>
          </p:cNvPr>
          <p:cNvSpPr>
            <a:spLocks noGrp="1" noChangeArrowheads="1"/>
          </p:cNvSpPr>
          <p:nvPr>
            <p:ph type="body" idx="1"/>
          </p:nvPr>
        </p:nvSpPr>
        <p:spPr>
          <a:xfrm>
            <a:off x="384176" y="1708150"/>
            <a:ext cx="4345040" cy="4067175"/>
          </a:xfrm>
        </p:spPr>
        <p:txBody>
          <a:bodyPr/>
          <a:lstStyle/>
          <a:p>
            <a:pPr marL="0" indent="0" eaLnBrk="1" hangingPunct="1">
              <a:buNone/>
            </a:pPr>
            <a:r>
              <a:rPr lang="en-US" altLang="en-US" dirty="0"/>
              <a:t>Communication breakdown</a:t>
            </a:r>
          </a:p>
          <a:p>
            <a:pPr lvl="2" eaLnBrk="1" hangingPunct="1"/>
            <a:r>
              <a:rPr lang="en-US" altLang="en-US" dirty="0"/>
              <a:t>Half of the messages are masked to check adaptability</a:t>
            </a:r>
          </a:p>
          <a:p>
            <a:pPr lvl="2" eaLnBrk="1" hangingPunct="1"/>
            <a:r>
              <a:rPr lang="en-US" altLang="en-US" dirty="0"/>
              <a:t>While average reward is majorly recovered, there is still high variance in the model.</a:t>
            </a:r>
          </a:p>
          <a:p>
            <a:pPr lvl="2" eaLnBrk="1" hangingPunct="1"/>
            <a:r>
              <a:rPr lang="en-US" altLang="en-US" dirty="0"/>
              <a:t>Further training does not reduce the variance</a:t>
            </a:r>
          </a:p>
          <a:p>
            <a:pPr lvl="2" eaLnBrk="1" hangingPunct="1"/>
            <a:endParaRPr lang="en-US" altLang="en-US" dirty="0"/>
          </a:p>
          <a:p>
            <a:pPr lvl="2" eaLnBrk="1" hangingPunct="1"/>
            <a:endParaRPr lang="en-US" altLang="en-US" dirty="0"/>
          </a:p>
        </p:txBody>
      </p:sp>
      <p:pic>
        <p:nvPicPr>
          <p:cNvPr id="5" name="Picture 4" descr="A graph of a line with Crust in the background&#10;&#10;AI-generated content may be incorrect.">
            <a:extLst>
              <a:ext uri="{FF2B5EF4-FFF2-40B4-BE49-F238E27FC236}">
                <a16:creationId xmlns:a16="http://schemas.microsoft.com/office/drawing/2014/main" id="{6ED8AD11-72F2-48D9-51F9-6CB0F49245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5716" y="1708150"/>
            <a:ext cx="4508284" cy="3707135"/>
          </a:xfrm>
          <a:prstGeom prst="rect">
            <a:avLst/>
          </a:prstGeom>
        </p:spPr>
      </p:pic>
      <p:pic>
        <p:nvPicPr>
          <p:cNvPr id="10" name="Camera 9">
            <a:extLst>
              <a:ext uri="{FF2B5EF4-FFF2-40B4-BE49-F238E27FC236}">
                <a16:creationId xmlns:a16="http://schemas.microsoft.com/office/drawing/2014/main" id="{FE2D238E-B521-3969-5E50-83F0D10F121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rcRect l="15820" r="10547" b="4687"/>
          <a:stretch/>
        </p:blipFill>
        <p:spPr>
          <a:xfrm>
            <a:off x="7148321" y="0"/>
            <a:ext cx="2010928" cy="1464184"/>
          </a:xfrm>
          <a:prstGeom prst="rect">
            <a:avLst/>
          </a:prstGeom>
          <a:ln>
            <a:noFill/>
          </a:ln>
          <a:effectLst/>
        </p:spPr>
      </p:pic>
    </p:spTree>
    <p:extLst>
      <p:ext uri="{BB962C8B-B14F-4D97-AF65-F5344CB8AC3E}">
        <p14:creationId xmlns:p14="http://schemas.microsoft.com/office/powerpoint/2010/main" val="299983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3DE17-F99D-4553-3BB9-C23A480640EF}"/>
            </a:ext>
          </a:extLst>
        </p:cNvPr>
        <p:cNvGrpSpPr/>
        <p:nvPr/>
      </p:nvGrpSpPr>
      <p:grpSpPr>
        <a:xfrm>
          <a:off x="0" y="0"/>
          <a:ext cx="0" cy="0"/>
          <a:chOff x="0" y="0"/>
          <a:chExt cx="0" cy="0"/>
        </a:xfrm>
      </p:grpSpPr>
      <p:sp>
        <p:nvSpPr>
          <p:cNvPr id="4098" name="Rectangle 4">
            <a:extLst>
              <a:ext uri="{FF2B5EF4-FFF2-40B4-BE49-F238E27FC236}">
                <a16:creationId xmlns:a16="http://schemas.microsoft.com/office/drawing/2014/main" id="{FEFFC140-3FF2-D81E-77B1-F923672126AD}"/>
              </a:ext>
            </a:extLst>
          </p:cNvPr>
          <p:cNvSpPr>
            <a:spLocks noGrp="1" noChangeArrowheads="1"/>
          </p:cNvSpPr>
          <p:nvPr>
            <p:ph type="title"/>
          </p:nvPr>
        </p:nvSpPr>
        <p:spPr/>
        <p:txBody>
          <a:bodyPr/>
          <a:lstStyle/>
          <a:p>
            <a:pPr eaLnBrk="1" hangingPunct="1"/>
            <a:r>
              <a:rPr lang="en-US" altLang="en-US" dirty="0"/>
              <a:t>Experiments and Results</a:t>
            </a:r>
          </a:p>
        </p:txBody>
      </p:sp>
      <p:sp>
        <p:nvSpPr>
          <p:cNvPr id="4099" name="Rectangle 5">
            <a:extLst>
              <a:ext uri="{FF2B5EF4-FFF2-40B4-BE49-F238E27FC236}">
                <a16:creationId xmlns:a16="http://schemas.microsoft.com/office/drawing/2014/main" id="{A525121B-8354-89C3-D4AA-02A0F6D70023}"/>
              </a:ext>
            </a:extLst>
          </p:cNvPr>
          <p:cNvSpPr>
            <a:spLocks noGrp="1" noChangeArrowheads="1"/>
          </p:cNvSpPr>
          <p:nvPr>
            <p:ph type="body" idx="1"/>
          </p:nvPr>
        </p:nvSpPr>
        <p:spPr>
          <a:xfrm>
            <a:off x="384176" y="1708150"/>
            <a:ext cx="4345040" cy="4067175"/>
          </a:xfrm>
        </p:spPr>
        <p:txBody>
          <a:bodyPr/>
          <a:lstStyle/>
          <a:p>
            <a:pPr marL="0" indent="0" eaLnBrk="1" hangingPunct="1">
              <a:buNone/>
            </a:pPr>
            <a:r>
              <a:rPr lang="en-US" altLang="en-US" dirty="0"/>
              <a:t>Analysis of sequences</a:t>
            </a:r>
          </a:p>
          <a:p>
            <a:pPr lvl="1" eaLnBrk="1" hangingPunct="1"/>
            <a:r>
              <a:rPr lang="en-US" altLang="en-US" dirty="0"/>
              <a:t>The sequences are analyzed based on the actions they encode to check for a significant difference.</a:t>
            </a:r>
          </a:p>
        </p:txBody>
      </p:sp>
      <p:pic>
        <p:nvPicPr>
          <p:cNvPr id="3" name="Picture 2" descr="A graph of hamming distance&#10;&#10;AI-generated content may be incorrect.">
            <a:extLst>
              <a:ext uri="{FF2B5EF4-FFF2-40B4-BE49-F238E27FC236}">
                <a16:creationId xmlns:a16="http://schemas.microsoft.com/office/drawing/2014/main" id="{C5A1205F-A20E-37D3-9EE6-2B17A38FE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556792"/>
            <a:ext cx="4067176" cy="4067176"/>
          </a:xfrm>
          <a:prstGeom prst="rect">
            <a:avLst/>
          </a:prstGeom>
        </p:spPr>
      </p:pic>
      <p:pic>
        <p:nvPicPr>
          <p:cNvPr id="9" name="Camera 8">
            <a:extLst>
              <a:ext uri="{FF2B5EF4-FFF2-40B4-BE49-F238E27FC236}">
                <a16:creationId xmlns:a16="http://schemas.microsoft.com/office/drawing/2014/main" id="{F3BBB41B-6819-302A-664B-EF23C2175FB6}"/>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rcRect l="15820" r="10547" b="4687"/>
          <a:stretch/>
        </p:blipFill>
        <p:spPr>
          <a:xfrm>
            <a:off x="7148321" y="0"/>
            <a:ext cx="2010928" cy="1464184"/>
          </a:xfrm>
          <a:prstGeom prst="rect">
            <a:avLst/>
          </a:prstGeom>
          <a:ln>
            <a:noFill/>
          </a:ln>
          <a:effectLst/>
        </p:spPr>
      </p:pic>
    </p:spTree>
    <p:extLst>
      <p:ext uri="{BB962C8B-B14F-4D97-AF65-F5344CB8AC3E}">
        <p14:creationId xmlns:p14="http://schemas.microsoft.com/office/powerpoint/2010/main" val="5067337"/>
      </p:ext>
    </p:extLst>
  </p:cSld>
  <p:clrMapOvr>
    <a:masterClrMapping/>
  </p:clrMapOvr>
</p:sld>
</file>

<file path=ppt/theme/theme1.xml><?xml version="1.0" encoding="utf-8"?>
<a:theme xmlns:a="http://schemas.openxmlformats.org/drawingml/2006/main" name="blank">
  <a:themeElements>
    <a:clrScheme name="blank 1">
      <a:dk1>
        <a:srgbClr val="003E72"/>
      </a:dk1>
      <a:lt1>
        <a:srgbClr val="FFFFFF"/>
      </a:lt1>
      <a:dk2>
        <a:srgbClr val="FFFFFF"/>
      </a:dk2>
      <a:lt2>
        <a:srgbClr val="00B3BE"/>
      </a:lt2>
      <a:accent1>
        <a:srgbClr val="0073CF"/>
      </a:accent1>
      <a:accent2>
        <a:srgbClr val="E37222"/>
      </a:accent2>
      <a:accent3>
        <a:srgbClr val="FFFFFF"/>
      </a:accent3>
      <a:accent4>
        <a:srgbClr val="003460"/>
      </a:accent4>
      <a:accent5>
        <a:srgbClr val="AABCE4"/>
      </a:accent5>
      <a:accent6>
        <a:srgbClr val="CE671E"/>
      </a:accent6>
      <a:hlink>
        <a:srgbClr val="58A618"/>
      </a:hlink>
      <a:folHlink>
        <a:srgbClr val="8E258D"/>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1">
        <a:dk1>
          <a:srgbClr val="003E72"/>
        </a:dk1>
        <a:lt1>
          <a:srgbClr val="FFFFFF"/>
        </a:lt1>
        <a:dk2>
          <a:srgbClr val="FFFFFF"/>
        </a:dk2>
        <a:lt2>
          <a:srgbClr val="00B3BE"/>
        </a:lt2>
        <a:accent1>
          <a:srgbClr val="0073CF"/>
        </a:accent1>
        <a:accent2>
          <a:srgbClr val="E37222"/>
        </a:accent2>
        <a:accent3>
          <a:srgbClr val="FFFFFF"/>
        </a:accent3>
        <a:accent4>
          <a:srgbClr val="003460"/>
        </a:accent4>
        <a:accent5>
          <a:srgbClr val="AABCE4"/>
        </a:accent5>
        <a:accent6>
          <a:srgbClr val="CE671E"/>
        </a:accent6>
        <a:hlink>
          <a:srgbClr val="58A618"/>
        </a:hlink>
        <a:folHlink>
          <a:srgbClr val="8E258D"/>
        </a:folHlink>
      </a:clrScheme>
      <a:clrMap bg1="lt1" tx1="dk1" bg2="lt2" tx2="dk2" accent1="accent1" accent2="accent2" accent3="accent3" accent4="accent4" accent5="accent5" accent6="accent6" hlink="hlink" folHlink="folHlink"/>
    </a:extraClrScheme>
    <a:extraClrScheme>
      <a:clrScheme name="blank 2">
        <a:dk1>
          <a:srgbClr val="003E72"/>
        </a:dk1>
        <a:lt1>
          <a:srgbClr val="FFFFFF"/>
        </a:lt1>
        <a:dk2>
          <a:srgbClr val="FFFFFF"/>
        </a:dk2>
        <a:lt2>
          <a:srgbClr val="83AFB4"/>
        </a:lt2>
        <a:accent1>
          <a:srgbClr val="6AADE4"/>
        </a:accent1>
        <a:accent2>
          <a:srgbClr val="EFBD47"/>
        </a:accent2>
        <a:accent3>
          <a:srgbClr val="FFFFFF"/>
        </a:accent3>
        <a:accent4>
          <a:srgbClr val="003460"/>
        </a:accent4>
        <a:accent5>
          <a:srgbClr val="B9D3EF"/>
        </a:accent5>
        <a:accent6>
          <a:srgbClr val="D9AB3F"/>
        </a:accent6>
        <a:hlink>
          <a:srgbClr val="A8B400"/>
        </a:hlink>
        <a:folHlink>
          <a:srgbClr val="6A4061"/>
        </a:folHlink>
      </a:clrScheme>
      <a:clrMap bg1="lt1" tx1="dk1" bg2="lt2" tx2="dk2" accent1="accent1" accent2="accent2" accent3="accent3" accent4="accent4" accent5="accent5" accent6="accent6" hlink="hlink" folHlink="folHlink"/>
    </a:extraClrScheme>
    <a:extraClrScheme>
      <a:clrScheme name="blank 3">
        <a:dk1>
          <a:srgbClr val="003E72"/>
        </a:dk1>
        <a:lt1>
          <a:srgbClr val="FFFFFF"/>
        </a:lt1>
        <a:dk2>
          <a:srgbClr val="FFFFFF"/>
        </a:dk2>
        <a:lt2>
          <a:srgbClr val="156570"/>
        </a:lt2>
        <a:accent1>
          <a:srgbClr val="003E72"/>
        </a:accent1>
        <a:accent2>
          <a:srgbClr val="C84E00"/>
        </a:accent2>
        <a:accent3>
          <a:srgbClr val="FFFFFF"/>
        </a:accent3>
        <a:accent4>
          <a:srgbClr val="003460"/>
        </a:accent4>
        <a:accent5>
          <a:srgbClr val="AAAFBC"/>
        </a:accent5>
        <a:accent6>
          <a:srgbClr val="B54600"/>
        </a:accent6>
        <a:hlink>
          <a:srgbClr val="435125"/>
        </a:hlink>
        <a:folHlink>
          <a:srgbClr val="412D5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678</TotalTime>
  <Words>537</Words>
  <Application>Microsoft Macintosh PowerPoint</Application>
  <PresentationFormat>On-screen Show (4:3)</PresentationFormat>
  <Paragraphs>52</Paragraphs>
  <Slides>8</Slides>
  <Notes>8</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blank</vt:lpstr>
      <vt:lpstr>Language Evolution in Multi Agent Systems</vt:lpstr>
      <vt:lpstr>Introduction</vt:lpstr>
      <vt:lpstr>Architecture</vt:lpstr>
      <vt:lpstr>Experiments and Results</vt:lpstr>
      <vt:lpstr>Experiments and Results</vt:lpstr>
      <vt:lpstr>Experiments and Results</vt:lpstr>
      <vt:lpstr>Experiments and Results</vt:lpstr>
      <vt:lpstr>Experiments and Results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Amogh Singh</cp:lastModifiedBy>
  <cp:revision>28</cp:revision>
  <cp:lastPrinted>1601-01-01T00:00:00Z</cp:lastPrinted>
  <dcterms:created xsi:type="dcterms:W3CDTF">2008-03-27T10:29:55Z</dcterms:created>
  <dcterms:modified xsi:type="dcterms:W3CDTF">2025-03-28T13:19:21Z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