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84" r:id="rId3"/>
    <p:sldId id="286" r:id="rId4"/>
    <p:sldId id="287" r:id="rId5"/>
    <p:sldId id="288" r:id="rId6"/>
    <p:sldId id="289"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1508"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BA1121-0D4E-4F4C-8706-1C5F7FF47900}" type="datetimeFigureOut">
              <a:rPr lang="en-IN" smtClean="0"/>
              <a:t>07-07-2023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FE4024-49EC-465B-B1EA-EB93829398EA}" type="slidenum">
              <a:rPr lang="en-IN" smtClean="0"/>
              <a:t>‹#›</a:t>
            </a:fld>
            <a:endParaRPr lang="en-IN"/>
          </a:p>
        </p:txBody>
      </p:sp>
    </p:spTree>
    <p:extLst>
      <p:ext uri="{BB962C8B-B14F-4D97-AF65-F5344CB8AC3E}">
        <p14:creationId xmlns:p14="http://schemas.microsoft.com/office/powerpoint/2010/main" val="3390134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Design and Analysis of Algorithms Lab</a:t>
            </a:r>
          </a:p>
        </p:txBody>
      </p:sp>
      <p:sp>
        <p:nvSpPr>
          <p:cNvPr id="3" name="Subtitle 2"/>
          <p:cNvSpPr>
            <a:spLocks noGrp="1"/>
          </p:cNvSpPr>
          <p:nvPr>
            <p:ph type="subTitle" idx="1"/>
          </p:nvPr>
        </p:nvSpPr>
        <p:spPr/>
        <p:txBody>
          <a:bodyPr/>
          <a:lstStyle/>
          <a:p>
            <a:r>
              <a:rPr lang="en-IN" b="1" dirty="0" err="1">
                <a:solidFill>
                  <a:srgbClr val="C00000"/>
                </a:solidFill>
              </a:rPr>
              <a:t>Dr.</a:t>
            </a:r>
            <a:r>
              <a:rPr lang="en-IN" b="1" dirty="0">
                <a:solidFill>
                  <a:srgbClr val="C00000"/>
                </a:solidFill>
              </a:rPr>
              <a:t> Sujata Joshi</a:t>
            </a:r>
          </a:p>
        </p:txBody>
      </p:sp>
    </p:spTree>
    <p:extLst>
      <p:ext uri="{BB962C8B-B14F-4D97-AF65-F5344CB8AC3E}">
        <p14:creationId xmlns:p14="http://schemas.microsoft.com/office/powerpoint/2010/main" val="2432202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fontScale="92500" lnSpcReduction="10000"/>
          </a:bodyPr>
          <a:lstStyle/>
          <a:p>
            <a:pPr marL="0" indent="0">
              <a:buNone/>
            </a:pPr>
            <a:r>
              <a:rPr lang="en-US" dirty="0">
                <a:latin typeface="Times New Roman" pitchFamily="18" charset="0"/>
                <a:cs typeface="Times New Roman" pitchFamily="18" charset="0"/>
              </a:rPr>
              <a:t>10</a:t>
            </a:r>
          </a:p>
          <a:p>
            <a:pPr algn="just"/>
            <a:r>
              <a:rPr lang="en-US" dirty="0"/>
              <a:t>DMART is providing special offer to its customer on New Year’s Eve. Customers can buy anything they want with flat 80% discount, but the products they buy should fit into the basket provided by DMART. The objective is to collect the expensive products which fit into the given basket and overall weight of the basket cannot exceed 15kg. Write an algorithm by using knapsack algorithm using dynamic programming to find the best subset for the given scenario.</a:t>
            </a:r>
            <a:endParaRPr lang="en-IN" dirty="0">
              <a:latin typeface="Times New Roman" pitchFamily="18" charset="0"/>
              <a:cs typeface="Times New Roman" pitchFamily="18" charset="0"/>
            </a:endParaRPr>
          </a:p>
        </p:txBody>
      </p:sp>
      <p:sp>
        <p:nvSpPr>
          <p:cNvPr id="4" name="Title 1"/>
          <p:cNvSpPr>
            <a:spLocks noGrp="1"/>
          </p:cNvSpPr>
          <p:nvPr>
            <p:ph type="title"/>
          </p:nvPr>
        </p:nvSpPr>
        <p:spPr>
          <a:xfrm>
            <a:off x="533400" y="304800"/>
            <a:ext cx="8229600" cy="1143000"/>
          </a:xfrm>
        </p:spPr>
        <p:txBody>
          <a:bodyPr/>
          <a:lstStyle/>
          <a:p>
            <a:r>
              <a:rPr lang="en-IN" dirty="0"/>
              <a:t>Part B</a:t>
            </a:r>
          </a:p>
        </p:txBody>
      </p:sp>
    </p:spTree>
    <p:extLst>
      <p:ext uri="{BB962C8B-B14F-4D97-AF65-F5344CB8AC3E}">
        <p14:creationId xmlns:p14="http://schemas.microsoft.com/office/powerpoint/2010/main" val="2082681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rmAutofit fontScale="90000"/>
          </a:bodyPr>
          <a:lstStyle/>
          <a:p>
            <a:r>
              <a:rPr lang="en-IN" b="1" dirty="0"/>
              <a:t>Memory Functions</a:t>
            </a:r>
            <a:endParaRPr lang="en-IN" dirty="0"/>
          </a:p>
        </p:txBody>
      </p:sp>
      <p:sp>
        <p:nvSpPr>
          <p:cNvPr id="3" name="Content Placeholder 2"/>
          <p:cNvSpPr>
            <a:spLocks noGrp="1"/>
          </p:cNvSpPr>
          <p:nvPr>
            <p:ph idx="1"/>
          </p:nvPr>
        </p:nvSpPr>
        <p:spPr>
          <a:xfrm>
            <a:off x="457200" y="762000"/>
            <a:ext cx="8229600" cy="5638800"/>
          </a:xfrm>
        </p:spPr>
        <p:txBody>
          <a:bodyPr>
            <a:normAutofit fontScale="55000" lnSpcReduction="20000"/>
          </a:bodyPr>
          <a:lstStyle/>
          <a:p>
            <a:pPr algn="just"/>
            <a:r>
              <a:rPr lang="en-IN" dirty="0">
                <a:latin typeface="Times New Roman" pitchFamily="18" charset="0"/>
                <a:cs typeface="Times New Roman" pitchFamily="18" charset="0"/>
              </a:rPr>
              <a:t>Dynamic programming deals with problems whose solutions satisfy a recurrence relation with overlapping </a:t>
            </a:r>
            <a:r>
              <a:rPr lang="en-IN" dirty="0" err="1">
                <a:latin typeface="Times New Roman" pitchFamily="18" charset="0"/>
                <a:cs typeface="Times New Roman" pitchFamily="18" charset="0"/>
              </a:rPr>
              <a:t>subproblems</a:t>
            </a:r>
            <a:r>
              <a:rPr lang="en-IN" dirty="0">
                <a:latin typeface="Times New Roman" pitchFamily="18" charset="0"/>
                <a:cs typeface="Times New Roman" pitchFamily="18" charset="0"/>
              </a:rPr>
              <a:t>. The direct top-down approach to finding a solution to such a recurrence leads to an algorithm that solves common </a:t>
            </a:r>
            <a:r>
              <a:rPr lang="en-IN" dirty="0" err="1">
                <a:latin typeface="Times New Roman" pitchFamily="18" charset="0"/>
                <a:cs typeface="Times New Roman" pitchFamily="18" charset="0"/>
              </a:rPr>
              <a:t>subproblems</a:t>
            </a:r>
            <a:r>
              <a:rPr lang="en-IN" dirty="0">
                <a:latin typeface="Times New Roman" pitchFamily="18" charset="0"/>
                <a:cs typeface="Times New Roman" pitchFamily="18" charset="0"/>
              </a:rPr>
              <a:t> more than once and hence is very inefficient (typically, exponential or worse). </a:t>
            </a:r>
          </a:p>
          <a:p>
            <a:pPr algn="just"/>
            <a:r>
              <a:rPr lang="en-IN" dirty="0">
                <a:latin typeface="Times New Roman" pitchFamily="18" charset="0"/>
                <a:cs typeface="Times New Roman" pitchFamily="18" charset="0"/>
              </a:rPr>
              <a:t>The classic dynamic programming approach, on the other hand, works bottom up: it fills a table with solutions to </a:t>
            </a:r>
            <a:r>
              <a:rPr lang="en-IN" i="1" dirty="0">
                <a:latin typeface="Times New Roman" pitchFamily="18" charset="0"/>
                <a:cs typeface="Times New Roman" pitchFamily="18" charset="0"/>
              </a:rPr>
              <a:t>all </a:t>
            </a:r>
            <a:r>
              <a:rPr lang="en-IN" dirty="0">
                <a:latin typeface="Times New Roman" pitchFamily="18" charset="0"/>
                <a:cs typeface="Times New Roman" pitchFamily="18" charset="0"/>
              </a:rPr>
              <a:t>smaller </a:t>
            </a:r>
            <a:r>
              <a:rPr lang="en-IN" dirty="0" err="1">
                <a:latin typeface="Times New Roman" pitchFamily="18" charset="0"/>
                <a:cs typeface="Times New Roman" pitchFamily="18" charset="0"/>
              </a:rPr>
              <a:t>subproblems</a:t>
            </a:r>
            <a:r>
              <a:rPr lang="en-IN" dirty="0">
                <a:latin typeface="Times New Roman" pitchFamily="18" charset="0"/>
                <a:cs typeface="Times New Roman" pitchFamily="18" charset="0"/>
              </a:rPr>
              <a:t>, but each of them is solved only once. An unsatisfying aspect of this approach is that solutions to some of these smaller </a:t>
            </a:r>
            <a:r>
              <a:rPr lang="en-IN" dirty="0" err="1">
                <a:latin typeface="Times New Roman" pitchFamily="18" charset="0"/>
                <a:cs typeface="Times New Roman" pitchFamily="18" charset="0"/>
              </a:rPr>
              <a:t>subproblems</a:t>
            </a:r>
            <a:r>
              <a:rPr lang="en-IN" dirty="0">
                <a:latin typeface="Times New Roman" pitchFamily="18" charset="0"/>
                <a:cs typeface="Times New Roman" pitchFamily="18" charset="0"/>
              </a:rPr>
              <a:t> are often not necessary for getting a solution to the problem given. </a:t>
            </a:r>
          </a:p>
          <a:p>
            <a:pPr algn="just"/>
            <a:r>
              <a:rPr lang="en-IN" dirty="0">
                <a:latin typeface="Times New Roman" pitchFamily="18" charset="0"/>
                <a:cs typeface="Times New Roman" pitchFamily="18" charset="0"/>
              </a:rPr>
              <a:t>Since this drawback is not present in the top-down approach, it is natural to try to combine the strengths of the top-down and bottom-up approaches. The goal is to get a method that solves only </a:t>
            </a:r>
            <a:r>
              <a:rPr lang="en-IN" dirty="0" err="1">
                <a:latin typeface="Times New Roman" pitchFamily="18" charset="0"/>
                <a:cs typeface="Times New Roman" pitchFamily="18" charset="0"/>
              </a:rPr>
              <a:t>subproblems</a:t>
            </a:r>
            <a:r>
              <a:rPr lang="en-IN" dirty="0">
                <a:latin typeface="Times New Roman" pitchFamily="18" charset="0"/>
                <a:cs typeface="Times New Roman" pitchFamily="18" charset="0"/>
              </a:rPr>
              <a:t> that are necessary and does so only once. Such a method exists; it is based on using </a:t>
            </a:r>
            <a:r>
              <a:rPr lang="en-IN" b="1" i="1" dirty="0">
                <a:latin typeface="Times New Roman" pitchFamily="18" charset="0"/>
                <a:cs typeface="Times New Roman" pitchFamily="18" charset="0"/>
              </a:rPr>
              <a:t>memory functions</a:t>
            </a:r>
            <a:r>
              <a:rPr lang="en-IN" dirty="0">
                <a:latin typeface="Times New Roman" pitchFamily="18" charset="0"/>
                <a:cs typeface="Times New Roman" pitchFamily="18" charset="0"/>
              </a:rPr>
              <a:t>.</a:t>
            </a:r>
          </a:p>
          <a:p>
            <a:pPr algn="just"/>
            <a:r>
              <a:rPr lang="en-IN" dirty="0">
                <a:latin typeface="Times New Roman" pitchFamily="18" charset="0"/>
                <a:cs typeface="Times New Roman" pitchFamily="18" charset="0"/>
              </a:rPr>
              <a:t>This method solves a given problem in the top-down manner but, in addition, maintains a table of the kind that would have been used by a bottom-up dynamic programming algorithm. </a:t>
            </a:r>
          </a:p>
          <a:p>
            <a:pPr algn="just"/>
            <a:r>
              <a:rPr lang="en-IN" dirty="0">
                <a:latin typeface="Times New Roman" pitchFamily="18" charset="0"/>
                <a:cs typeface="Times New Roman" pitchFamily="18" charset="0"/>
              </a:rPr>
              <a:t>Initially, all the table’s entries are initialized with a special “null” symbol to indicate that they have not yet been calculated. Thereafter, whenever a new value needs to be calculated, the method checks the corresponding entry in the table first: if this entry is not “null,” it is simply retrieved from the table; otherwise, it is computed by the recursive call whose result is then recorded in the table.</a:t>
            </a:r>
          </a:p>
        </p:txBody>
      </p:sp>
      <p:sp>
        <p:nvSpPr>
          <p:cNvPr id="4" name="Footer Placeholder 3"/>
          <p:cNvSpPr>
            <a:spLocks noGrp="1"/>
          </p:cNvSpPr>
          <p:nvPr>
            <p:ph type="ftr" sz="quarter" idx="11"/>
          </p:nvPr>
        </p:nvSpPr>
        <p:spPr/>
        <p:txBody>
          <a:bodyPr/>
          <a:lstStyle/>
          <a:p>
            <a:r>
              <a:rPr lang="en-US"/>
              <a:t>Dr. Sujata Joshi, Dept of CSE,NMIT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404461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Dr. Sujata Joshi, Dept of CSE,NMIT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28623"/>
            <a:ext cx="8393113" cy="566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550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Dr. Sujata Joshi, Dept of CSE,NMIT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66800"/>
            <a:ext cx="8666503"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9912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a:t>Exercises</a:t>
            </a:r>
          </a:p>
        </p:txBody>
      </p:sp>
      <p:sp>
        <p:nvSpPr>
          <p:cNvPr id="3" name="Content Placeholder 2"/>
          <p:cNvSpPr>
            <a:spLocks noGrp="1"/>
          </p:cNvSpPr>
          <p:nvPr>
            <p:ph idx="1"/>
          </p:nvPr>
        </p:nvSpPr>
        <p:spPr>
          <a:xfrm>
            <a:off x="609600" y="990600"/>
            <a:ext cx="8229600" cy="990600"/>
          </a:xfrm>
        </p:spPr>
        <p:txBody>
          <a:bodyPr>
            <a:normAutofit/>
          </a:bodyPr>
          <a:lstStyle/>
          <a:p>
            <a:r>
              <a:rPr lang="en-IN" sz="2400" dirty="0">
                <a:latin typeface="Times New Roman" pitchFamily="18" charset="0"/>
                <a:cs typeface="Times New Roman" pitchFamily="18" charset="0"/>
              </a:rPr>
              <a:t>Apply the bottom-up dynamic programming algorithm to the following instance of the knapsack problem:</a:t>
            </a:r>
          </a:p>
        </p:txBody>
      </p:sp>
      <p:sp>
        <p:nvSpPr>
          <p:cNvPr id="4" name="Footer Placeholder 3"/>
          <p:cNvSpPr>
            <a:spLocks noGrp="1"/>
          </p:cNvSpPr>
          <p:nvPr>
            <p:ph type="ftr" sz="quarter" idx="11"/>
          </p:nvPr>
        </p:nvSpPr>
        <p:spPr/>
        <p:txBody>
          <a:bodyPr/>
          <a:lstStyle/>
          <a:p>
            <a:r>
              <a:rPr lang="en-US"/>
              <a:t>Dr. Sujata Joshi, Dept of CSE,NMIT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5" y="2228850"/>
            <a:ext cx="7054396"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6642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TotalTime>
  <Words>445</Words>
  <Application>Microsoft Office PowerPoint</Application>
  <PresentationFormat>On-screen Show (4:3)</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Office Theme</vt:lpstr>
      <vt:lpstr>Design and Analysis of Algorithms Lab</vt:lpstr>
      <vt:lpstr>Part B</vt:lpstr>
      <vt:lpstr>Memory Functions</vt:lpstr>
      <vt:lpstr>PowerPoint Presentation</vt:lpstr>
      <vt:lpstr>PowerPoint Presentation</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 lab</dc:title>
  <dc:creator>Ins</dc:creator>
  <cp:lastModifiedBy>Sujata Joshi</cp:lastModifiedBy>
  <cp:revision>47</cp:revision>
  <dcterms:created xsi:type="dcterms:W3CDTF">2006-08-16T00:00:00Z</dcterms:created>
  <dcterms:modified xsi:type="dcterms:W3CDTF">2023-07-07T09:54:26Z</dcterms:modified>
</cp:coreProperties>
</file>