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2" r:id="rId4"/>
    <p:sldId id="277" r:id="rId5"/>
    <p:sldId id="271" r:id="rId6"/>
    <p:sldId id="276" r:id="rId7"/>
    <p:sldId id="280" r:id="rId8"/>
    <p:sldId id="278" r:id="rId9"/>
    <p:sldId id="27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0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19-06-2023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eap%20sort.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Sujata Joshi</a:t>
            </a:r>
          </a:p>
        </p:txBody>
      </p:sp>
    </p:spTree>
    <p:extLst>
      <p:ext uri="{BB962C8B-B14F-4D97-AF65-F5344CB8AC3E}">
        <p14:creationId xmlns:p14="http://schemas.microsoft.com/office/powerpoint/2010/main" val="24322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Part A</a:t>
            </a:r>
            <a:endParaRPr lang="en-IN" dirty="0"/>
          </a:p>
        </p:txBody>
      </p:sp>
      <p:sp>
        <p:nvSpPr>
          <p:cNvPr id="3" name="Content Placeholder 2"/>
          <p:cNvSpPr>
            <a:spLocks noGrp="1"/>
          </p:cNvSpPr>
          <p:nvPr>
            <p:ph idx="1"/>
          </p:nvPr>
        </p:nvSpPr>
        <p:spPr/>
        <p:txBody>
          <a:bodyPr>
            <a:normAutofit fontScale="92500" lnSpcReduction="20000"/>
          </a:bodyPr>
          <a:lstStyle/>
          <a:p>
            <a:r>
              <a:rPr lang="en-IN" dirty="0"/>
              <a:t>7.</a:t>
            </a:r>
          </a:p>
          <a:p>
            <a:pPr marL="0" indent="0">
              <a:buNone/>
            </a:pPr>
            <a:r>
              <a:rPr lang="en-US" dirty="0"/>
              <a:t>“Sunshine” a job search portal is looking for engineering graduates, they need to sort the candidate’s resume based on their ranking(Average Percentage). Ranking should be generated randomly. Design and develop a program in C to sort the resumes by using heap sort algorithm. Determine the time required to sort the elements. Repeat the experiment for different values of n and plot a graph of the time taken versus n.(n=no of elements).</a:t>
            </a:r>
            <a:endParaRPr lang="en-IN" dirty="0"/>
          </a:p>
        </p:txBody>
      </p:sp>
    </p:spTree>
    <p:extLst>
      <p:ext uri="{BB962C8B-B14F-4D97-AF65-F5344CB8AC3E}">
        <p14:creationId xmlns:p14="http://schemas.microsoft.com/office/powerpoint/2010/main" val="181294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IN" dirty="0"/>
              <a:t>Heap and Heap sort</a:t>
            </a:r>
          </a:p>
        </p:txBody>
      </p:sp>
      <p:sp>
        <p:nvSpPr>
          <p:cNvPr id="4" name="Content Placeholder 2"/>
          <p:cNvSpPr>
            <a:spLocks noGrp="1"/>
          </p:cNvSpPr>
          <p:nvPr>
            <p:ph idx="1"/>
          </p:nvPr>
        </p:nvSpPr>
        <p:spPr>
          <a:xfrm>
            <a:off x="304800" y="1447800"/>
            <a:ext cx="8229600" cy="3429000"/>
          </a:xfrm>
        </p:spPr>
        <p:txBody>
          <a:bodyPr>
            <a:noAutofit/>
          </a:bodyPr>
          <a:lstStyle/>
          <a:p>
            <a:pPr marL="0" indent="0" algn="just">
              <a:buNone/>
            </a:pPr>
            <a:r>
              <a:rPr lang="en-IN" sz="2400" b="1" dirty="0">
                <a:latin typeface="Times New Roman" pitchFamily="18" charset="0"/>
                <a:cs typeface="Times New Roman" pitchFamily="18" charset="0"/>
              </a:rPr>
              <a:t>DEFINITION </a:t>
            </a:r>
            <a:r>
              <a:rPr lang="en-IN" sz="2400" dirty="0">
                <a:latin typeface="Times New Roman" pitchFamily="18" charset="0"/>
                <a:cs typeface="Times New Roman" pitchFamily="18" charset="0"/>
              </a:rPr>
              <a:t>A </a:t>
            </a:r>
            <a:r>
              <a:rPr lang="en-IN" sz="2400" b="1" i="1" dirty="0">
                <a:latin typeface="Times New Roman" pitchFamily="18" charset="0"/>
                <a:cs typeface="Times New Roman" pitchFamily="18" charset="0"/>
              </a:rPr>
              <a:t>heap </a:t>
            </a:r>
            <a:r>
              <a:rPr lang="en-IN" sz="2400" dirty="0">
                <a:latin typeface="Times New Roman" pitchFamily="18" charset="0"/>
                <a:cs typeface="Times New Roman" pitchFamily="18" charset="0"/>
              </a:rPr>
              <a:t>can be defined as a binary tree with keys assigned to its nodes, one key per node, provided the following two conditions are met:</a:t>
            </a:r>
          </a:p>
          <a:p>
            <a:pPr marL="0" indent="0" algn="just">
              <a:buNone/>
            </a:pPr>
            <a:r>
              <a:rPr lang="en-IN" sz="2400" b="1" dirty="0">
                <a:latin typeface="Times New Roman" pitchFamily="18" charset="0"/>
                <a:cs typeface="Times New Roman" pitchFamily="18" charset="0"/>
              </a:rPr>
              <a:t>1. </a:t>
            </a:r>
            <a:r>
              <a:rPr lang="en-IN" sz="2400" dirty="0">
                <a:latin typeface="Times New Roman" pitchFamily="18" charset="0"/>
                <a:cs typeface="Times New Roman" pitchFamily="18" charset="0"/>
              </a:rPr>
              <a:t>The </a:t>
            </a:r>
            <a:r>
              <a:rPr lang="en-IN" sz="2400" b="1" i="1" dirty="0">
                <a:latin typeface="Times New Roman" pitchFamily="18" charset="0"/>
                <a:cs typeface="Times New Roman" pitchFamily="18" charset="0"/>
              </a:rPr>
              <a:t>shape property</a:t>
            </a:r>
            <a:r>
              <a:rPr lang="en-IN" sz="2400" dirty="0">
                <a:latin typeface="Times New Roman" pitchFamily="18" charset="0"/>
                <a:cs typeface="Times New Roman" pitchFamily="18" charset="0"/>
              </a:rPr>
              <a:t>—the binary tree is </a:t>
            </a:r>
            <a:r>
              <a:rPr lang="en-IN" sz="2400" b="1" i="1" dirty="0">
                <a:latin typeface="Times New Roman" pitchFamily="18" charset="0"/>
                <a:cs typeface="Times New Roman" pitchFamily="18" charset="0"/>
              </a:rPr>
              <a:t>essentially complete </a:t>
            </a:r>
            <a:r>
              <a:rPr lang="en-IN" sz="2400" dirty="0">
                <a:latin typeface="Times New Roman" pitchFamily="18" charset="0"/>
                <a:cs typeface="Times New Roman" pitchFamily="18" charset="0"/>
              </a:rPr>
              <a:t>(or simply </a:t>
            </a:r>
            <a:r>
              <a:rPr lang="en-IN" sz="2400" b="1" i="1" dirty="0">
                <a:latin typeface="Times New Roman" pitchFamily="18" charset="0"/>
                <a:cs typeface="Times New Roman" pitchFamily="18" charset="0"/>
              </a:rPr>
              <a:t>complete</a:t>
            </a:r>
            <a:r>
              <a:rPr lang="en-IN" sz="2400" dirty="0">
                <a:latin typeface="Times New Roman" pitchFamily="18" charset="0"/>
                <a:cs typeface="Times New Roman" pitchFamily="18" charset="0"/>
              </a:rPr>
              <a:t>), i.e., all its levels are full except possibly the last level, where only some rightmost leaves may be missing.</a:t>
            </a:r>
          </a:p>
          <a:p>
            <a:pPr marL="0" indent="0" algn="just">
              <a:buNone/>
            </a:pPr>
            <a:r>
              <a:rPr lang="en-IN" sz="2400" b="1" dirty="0">
                <a:latin typeface="Times New Roman" pitchFamily="18" charset="0"/>
                <a:cs typeface="Times New Roman" pitchFamily="18" charset="0"/>
              </a:rPr>
              <a:t>2. </a:t>
            </a:r>
            <a:r>
              <a:rPr lang="en-IN" sz="2400" dirty="0">
                <a:latin typeface="Times New Roman" pitchFamily="18" charset="0"/>
                <a:cs typeface="Times New Roman" pitchFamily="18" charset="0"/>
              </a:rPr>
              <a:t>The </a:t>
            </a:r>
            <a:r>
              <a:rPr lang="en-IN" sz="2400" b="1" i="1" dirty="0">
                <a:latin typeface="Times New Roman" pitchFamily="18" charset="0"/>
                <a:cs typeface="Times New Roman" pitchFamily="18" charset="0"/>
              </a:rPr>
              <a:t>parental dominance </a:t>
            </a:r>
            <a:r>
              <a:rPr lang="en-IN" sz="2400" dirty="0">
                <a:latin typeface="Times New Roman" pitchFamily="18" charset="0"/>
                <a:cs typeface="Times New Roman" pitchFamily="18" charset="0"/>
              </a:rPr>
              <a:t>or </a:t>
            </a:r>
            <a:r>
              <a:rPr lang="en-IN" sz="2400" b="1" i="1" dirty="0">
                <a:latin typeface="Times New Roman" pitchFamily="18" charset="0"/>
                <a:cs typeface="Times New Roman" pitchFamily="18" charset="0"/>
              </a:rPr>
              <a:t>heap property</a:t>
            </a:r>
            <a:r>
              <a:rPr lang="en-IN" sz="2400" dirty="0">
                <a:latin typeface="Times New Roman" pitchFamily="18" charset="0"/>
                <a:cs typeface="Times New Roman" pitchFamily="18" charset="0"/>
              </a:rPr>
              <a:t>—the key in each node is greater than or equal to the keys in its children. </a:t>
            </a:r>
          </a:p>
        </p:txBody>
      </p:sp>
    </p:spTree>
    <p:extLst>
      <p:ext uri="{BB962C8B-B14F-4D97-AF65-F5344CB8AC3E}">
        <p14:creationId xmlns:p14="http://schemas.microsoft.com/office/powerpoint/2010/main" val="349476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457200" y="762001"/>
            <a:ext cx="82296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400" dirty="0">
                <a:latin typeface="Times New Roman" pitchFamily="18" charset="0"/>
                <a:cs typeface="Times New Roman" pitchFamily="18" charset="0"/>
              </a:rPr>
              <a:t>Heap sort is a two-stage algorithm that works as follows.</a:t>
            </a:r>
          </a:p>
          <a:p>
            <a:pPr marL="0" indent="0" algn="just">
              <a:lnSpc>
                <a:spcPct val="150000"/>
              </a:lnSpc>
              <a:buFont typeface="Arial" pitchFamily="34" charset="0"/>
              <a:buNone/>
            </a:pPr>
            <a:r>
              <a:rPr lang="en-IN" sz="2400" b="1" dirty="0">
                <a:latin typeface="Times New Roman" pitchFamily="18" charset="0"/>
                <a:cs typeface="Times New Roman" pitchFamily="18" charset="0"/>
              </a:rPr>
              <a:t>Stage 1 </a:t>
            </a:r>
            <a:r>
              <a:rPr lang="en-IN" sz="2400" dirty="0">
                <a:latin typeface="Times New Roman" pitchFamily="18" charset="0"/>
                <a:cs typeface="Times New Roman" pitchFamily="18" charset="0"/>
              </a:rPr>
              <a:t>(heap construction): Construct a heap for a given array.</a:t>
            </a:r>
          </a:p>
          <a:p>
            <a:pPr marL="0" indent="0" algn="just">
              <a:lnSpc>
                <a:spcPct val="150000"/>
              </a:lnSpc>
              <a:buFont typeface="Arial" pitchFamily="34" charset="0"/>
              <a:buNone/>
            </a:pPr>
            <a:r>
              <a:rPr lang="en-IN" sz="2400" b="1" dirty="0">
                <a:latin typeface="Times New Roman" pitchFamily="18" charset="0"/>
                <a:cs typeface="Times New Roman" pitchFamily="18" charset="0"/>
              </a:rPr>
              <a:t>Stage 2 </a:t>
            </a:r>
            <a:r>
              <a:rPr lang="en-IN" sz="2400" dirty="0">
                <a:latin typeface="Times New Roman" pitchFamily="18" charset="0"/>
                <a:cs typeface="Times New Roman" pitchFamily="18" charset="0"/>
              </a:rPr>
              <a:t>(maximum deletions): Apply the root-deletion operation 	</a:t>
            </a:r>
            <a:r>
              <a:rPr lang="en-IN" sz="2400" i="1" dirty="0">
                <a:latin typeface="Times New Roman" pitchFamily="18" charset="0"/>
                <a:cs typeface="Times New Roman" pitchFamily="18" charset="0"/>
              </a:rPr>
              <a:t>n </a:t>
            </a:r>
            <a:r>
              <a:rPr lang="en-IN" sz="2400" dirty="0">
                <a:latin typeface="Times New Roman" pitchFamily="18" charset="0"/>
                <a:cs typeface="Times New Roman" pitchFamily="18" charset="0"/>
              </a:rPr>
              <a:t>− 1 times to the remaining heap. As a result, the array 	elements are eliminated in decreasing order. But since 	under the array implementation of heaps an element being 	deleted is placed last, the resulting array will be exactly 	the original array sorted in increasing order.</a:t>
            </a:r>
          </a:p>
        </p:txBody>
      </p:sp>
    </p:spTree>
    <p:extLst>
      <p:ext uri="{BB962C8B-B14F-4D97-AF65-F5344CB8AC3E}">
        <p14:creationId xmlns:p14="http://schemas.microsoft.com/office/powerpoint/2010/main" val="250887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
            <a:ext cx="6049433" cy="505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32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9600"/>
            <a:ext cx="8382000" cy="5447645"/>
          </a:xfrm>
          <a:prstGeom prst="rect">
            <a:avLst/>
          </a:prstGeom>
        </p:spPr>
        <p:txBody>
          <a:bodyPr wrap="square">
            <a:spAutoFit/>
          </a:bodyPr>
          <a:lstStyle/>
          <a:p>
            <a:pPr algn="just"/>
            <a:r>
              <a:rPr lang="en-IN" sz="2400" b="1" dirty="0">
                <a:latin typeface="Times New Roman" pitchFamily="18" charset="0"/>
                <a:cs typeface="Times New Roman" pitchFamily="18" charset="0"/>
              </a:rPr>
              <a:t>Maximum Key Deletion </a:t>
            </a:r>
            <a:r>
              <a:rPr lang="en-IN" sz="2400" dirty="0">
                <a:latin typeface="Times New Roman" pitchFamily="18" charset="0"/>
                <a:cs typeface="Times New Roman" pitchFamily="18" charset="0"/>
              </a:rPr>
              <a:t>from a heap</a:t>
            </a:r>
          </a:p>
          <a:p>
            <a:pPr algn="just">
              <a:lnSpc>
                <a:spcPct val="150000"/>
              </a:lnSpc>
            </a:pPr>
            <a:r>
              <a:rPr lang="en-IN" sz="2400" b="1" dirty="0">
                <a:latin typeface="Times New Roman" pitchFamily="18" charset="0"/>
                <a:cs typeface="Times New Roman" pitchFamily="18" charset="0"/>
              </a:rPr>
              <a:t>Step 1 </a:t>
            </a:r>
            <a:r>
              <a:rPr lang="en-IN" sz="2400" dirty="0">
                <a:latin typeface="Times New Roman" pitchFamily="18" charset="0"/>
                <a:cs typeface="Times New Roman" pitchFamily="18" charset="0"/>
              </a:rPr>
              <a:t>Exchange the root’s key with the last key </a:t>
            </a:r>
            <a:r>
              <a:rPr lang="en-IN" sz="2400" i="1" dirty="0">
                <a:latin typeface="Times New Roman" pitchFamily="18" charset="0"/>
                <a:cs typeface="Times New Roman" pitchFamily="18" charset="0"/>
              </a:rPr>
              <a:t>K </a:t>
            </a:r>
            <a:r>
              <a:rPr lang="en-IN" sz="2400" dirty="0">
                <a:latin typeface="Times New Roman" pitchFamily="18" charset="0"/>
                <a:cs typeface="Times New Roman" pitchFamily="18" charset="0"/>
              </a:rPr>
              <a:t>of the heap.</a:t>
            </a:r>
          </a:p>
          <a:p>
            <a:pPr algn="just">
              <a:lnSpc>
                <a:spcPct val="150000"/>
              </a:lnSpc>
            </a:pPr>
            <a:r>
              <a:rPr lang="en-IN" sz="2400" b="1" dirty="0">
                <a:latin typeface="Times New Roman" pitchFamily="18" charset="0"/>
                <a:cs typeface="Times New Roman" pitchFamily="18" charset="0"/>
              </a:rPr>
              <a:t>Step 2 </a:t>
            </a:r>
            <a:r>
              <a:rPr lang="en-IN" sz="2400" dirty="0">
                <a:latin typeface="Times New Roman" pitchFamily="18" charset="0"/>
                <a:cs typeface="Times New Roman" pitchFamily="18" charset="0"/>
              </a:rPr>
              <a:t>Decrease the heap’s size by 1.</a:t>
            </a:r>
          </a:p>
          <a:p>
            <a:pPr algn="just">
              <a:lnSpc>
                <a:spcPct val="150000"/>
              </a:lnSpc>
            </a:pPr>
            <a:r>
              <a:rPr lang="en-IN" sz="2400" b="1" dirty="0">
                <a:latin typeface="Times New Roman" pitchFamily="18" charset="0"/>
                <a:cs typeface="Times New Roman" pitchFamily="18" charset="0"/>
              </a:rPr>
              <a:t>Step 3 </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Heapify</a:t>
            </a:r>
            <a:r>
              <a:rPr lang="en-IN" sz="2400" dirty="0">
                <a:latin typeface="Times New Roman" pitchFamily="18" charset="0"/>
                <a:cs typeface="Times New Roman" pitchFamily="18" charset="0"/>
              </a:rPr>
              <a:t>” the smaller tree by sifting </a:t>
            </a:r>
            <a:r>
              <a:rPr lang="en-IN" sz="2400" i="1" dirty="0">
                <a:latin typeface="Times New Roman" pitchFamily="18" charset="0"/>
                <a:cs typeface="Times New Roman" pitchFamily="18" charset="0"/>
              </a:rPr>
              <a:t>K </a:t>
            </a:r>
            <a:r>
              <a:rPr lang="en-IN" sz="2400" dirty="0">
                <a:latin typeface="Times New Roman" pitchFamily="18" charset="0"/>
                <a:cs typeface="Times New Roman" pitchFamily="18" charset="0"/>
              </a:rPr>
              <a:t>down the tree 	exactly in the same way we did it in the bottom-up heap 	construction algorithm. That is, verify the parental 	dominance for </a:t>
            </a:r>
            <a:r>
              <a:rPr lang="en-IN" sz="2400" i="1" dirty="0">
                <a:latin typeface="Times New Roman" pitchFamily="18" charset="0"/>
                <a:cs typeface="Times New Roman" pitchFamily="18" charset="0"/>
              </a:rPr>
              <a:t>K</a:t>
            </a:r>
            <a:r>
              <a:rPr lang="en-IN" sz="2400" dirty="0">
                <a:latin typeface="Times New Roman" pitchFamily="18" charset="0"/>
                <a:cs typeface="Times New Roman" pitchFamily="18" charset="0"/>
              </a:rPr>
              <a:t>: if it holds, we are done; if not, swap </a:t>
            </a:r>
            <a:r>
              <a:rPr lang="en-IN" sz="2400" i="1" dirty="0">
                <a:latin typeface="Times New Roman" pitchFamily="18" charset="0"/>
                <a:cs typeface="Times New Roman" pitchFamily="18" charset="0"/>
              </a:rPr>
              <a:t>K 	</a:t>
            </a:r>
            <a:r>
              <a:rPr lang="en-IN" sz="2400" dirty="0">
                <a:latin typeface="Times New Roman" pitchFamily="18" charset="0"/>
                <a:cs typeface="Times New Roman" pitchFamily="18" charset="0"/>
              </a:rPr>
              <a:t>with the larger of its children and repeat this operation until 	the parental dominance condition holds for </a:t>
            </a:r>
            <a:r>
              <a:rPr lang="en-IN" sz="2400" i="1" dirty="0">
                <a:latin typeface="Times New Roman" pitchFamily="18" charset="0"/>
                <a:cs typeface="Times New Roman" pitchFamily="18" charset="0"/>
              </a:rPr>
              <a:t>K </a:t>
            </a:r>
            <a:r>
              <a:rPr lang="en-IN" sz="2400" dirty="0">
                <a:latin typeface="Times New Roman" pitchFamily="18" charset="0"/>
                <a:cs typeface="Times New Roman" pitchFamily="18" charset="0"/>
              </a:rPr>
              <a:t>in its new 	position.</a:t>
            </a:r>
          </a:p>
        </p:txBody>
      </p:sp>
    </p:spTree>
    <p:extLst>
      <p:ext uri="{BB962C8B-B14F-4D97-AF65-F5344CB8AC3E}">
        <p14:creationId xmlns:p14="http://schemas.microsoft.com/office/powerpoint/2010/main" val="299159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a:t>Algorithm </a:t>
            </a:r>
            <a:r>
              <a:rPr lang="en-US" b="1" dirty="0" err="1"/>
              <a:t>heapsort</a:t>
            </a:r>
            <a:r>
              <a:rPr lang="en-US" b="1" dirty="0"/>
              <a:t>(</a:t>
            </a:r>
            <a:r>
              <a:rPr lang="en-US" b="1" dirty="0" err="1"/>
              <a:t>a,n</a:t>
            </a:r>
            <a:r>
              <a:rPr lang="en-US" b="1" dirty="0"/>
              <a:t>)</a:t>
            </a:r>
            <a:endParaRPr lang="en-IN" dirty="0"/>
          </a:p>
          <a:p>
            <a:pPr marL="0" indent="0">
              <a:buNone/>
            </a:pPr>
            <a:r>
              <a:rPr lang="en-US" b="1" dirty="0"/>
              <a:t>		l</a:t>
            </a:r>
            <a:r>
              <a:rPr lang="en-US" dirty="0"/>
              <a:t>ast=n</a:t>
            </a:r>
            <a:endParaRPr lang="en-IN" dirty="0"/>
          </a:p>
          <a:p>
            <a:pPr marL="0" indent="0">
              <a:buNone/>
            </a:pPr>
            <a:r>
              <a:rPr lang="en-US" dirty="0"/>
              <a:t>		for w</a:t>
            </a:r>
            <a:r>
              <a:rPr lang="en-US" dirty="0">
                <a:sym typeface="Wingdings"/>
              </a:rPr>
              <a:t></a:t>
            </a:r>
            <a:r>
              <a:rPr lang="en-US" dirty="0"/>
              <a:t>1 ..n  do</a:t>
            </a:r>
            <a:endParaRPr lang="en-IN" dirty="0"/>
          </a:p>
          <a:p>
            <a:pPr marL="0" indent="0">
              <a:buNone/>
            </a:pPr>
            <a:r>
              <a:rPr lang="en-US" dirty="0"/>
              <a:t>			exchange a[1] and a[last]</a:t>
            </a:r>
            <a:endParaRPr lang="en-IN" dirty="0"/>
          </a:p>
          <a:p>
            <a:pPr marL="0" indent="0">
              <a:buNone/>
            </a:pPr>
            <a:r>
              <a:rPr lang="en-US" dirty="0"/>
              <a:t>			last - -</a:t>
            </a:r>
            <a:endParaRPr lang="en-IN" dirty="0"/>
          </a:p>
          <a:p>
            <a:pPr marL="0" indent="0">
              <a:buNone/>
            </a:pPr>
            <a:r>
              <a:rPr lang="en-US" dirty="0"/>
              <a:t>			</a:t>
            </a:r>
            <a:r>
              <a:rPr lang="en-US" dirty="0" err="1"/>
              <a:t>heapbottumup</a:t>
            </a:r>
            <a:r>
              <a:rPr lang="en-US" dirty="0"/>
              <a:t>(a, last)</a:t>
            </a:r>
            <a:endParaRPr lang="en-IN" dirty="0"/>
          </a:p>
          <a:p>
            <a:pPr marL="0" indent="0">
              <a:buNone/>
            </a:pPr>
            <a:r>
              <a:rPr lang="en-US" dirty="0"/>
              <a:t>		</a:t>
            </a:r>
            <a:endParaRPr lang="en-IN" dirty="0"/>
          </a:p>
        </p:txBody>
      </p:sp>
    </p:spTree>
    <p:extLst>
      <p:ext uri="{BB962C8B-B14F-4D97-AF65-F5344CB8AC3E}">
        <p14:creationId xmlns:p14="http://schemas.microsoft.com/office/powerpoint/2010/main" val="338176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IN" sz="3100" dirty="0"/>
              <a:t>Sorting the array 2, 9, 7, 6, 5, 8 by </a:t>
            </a:r>
            <a:r>
              <a:rPr lang="en-IN" sz="3100" dirty="0" err="1"/>
              <a:t>heapsort</a:t>
            </a:r>
            <a:r>
              <a:rPr lang="en-IN" dirty="0"/>
              <a:t>.</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458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Dr. Sujata Joshi, Dept of CSE,NMIT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37885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a:t>
            </a:r>
          </a:p>
        </p:txBody>
      </p:sp>
      <p:sp>
        <p:nvSpPr>
          <p:cNvPr id="3" name="Content Placeholder 2"/>
          <p:cNvSpPr>
            <a:spLocks noGrp="1"/>
          </p:cNvSpPr>
          <p:nvPr>
            <p:ph idx="1"/>
          </p:nvPr>
        </p:nvSpPr>
        <p:spPr/>
        <p:txBody>
          <a:bodyPr/>
          <a:lstStyle/>
          <a:p>
            <a:r>
              <a:rPr lang="en-IN" dirty="0">
                <a:hlinkClick r:id="rId2" action="ppaction://hlinkfile"/>
              </a:rPr>
              <a:t>Heap sort.docx</a:t>
            </a:r>
            <a:endParaRPr lang="en-IN" dirty="0"/>
          </a:p>
        </p:txBody>
      </p:sp>
    </p:spTree>
    <p:extLst>
      <p:ext uri="{BB962C8B-B14F-4D97-AF65-F5344CB8AC3E}">
        <p14:creationId xmlns:p14="http://schemas.microsoft.com/office/powerpoint/2010/main" val="3295247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487</Words>
  <Application>Microsoft Office PowerPoint</Application>
  <PresentationFormat>On-screen Show (4:3)</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Design and Analysis of Algorithms Lab</vt:lpstr>
      <vt:lpstr>Part A</vt:lpstr>
      <vt:lpstr>Heap and Heap sort</vt:lpstr>
      <vt:lpstr>PowerPoint Presentation</vt:lpstr>
      <vt:lpstr>PowerPoint Presentation</vt:lpstr>
      <vt:lpstr>PowerPoint Presentation</vt:lpstr>
      <vt:lpstr>PowerPoint Presentation</vt:lpstr>
      <vt:lpstr>Sorting the array 2, 9, 7, 6, 5, 8 by heapsort.</vt:lpstr>
      <vt:lpstr>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40</cp:revision>
  <dcterms:created xsi:type="dcterms:W3CDTF">2006-08-16T00:00:00Z</dcterms:created>
  <dcterms:modified xsi:type="dcterms:W3CDTF">2023-06-19T05:50:33Z</dcterms:modified>
</cp:coreProperties>
</file>