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4" r:id="rId3"/>
    <p:sldId id="286" r:id="rId4"/>
    <p:sldId id="287" r:id="rId5"/>
    <p:sldId id="288" r:id="rId6"/>
    <p:sldId id="289" r:id="rId7"/>
    <p:sldId id="290" r:id="rId8"/>
    <p:sldId id="291" r:id="rId9"/>
    <p:sldId id="292" r:id="rId10"/>
    <p:sldId id="293" r:id="rId11"/>
    <p:sldId id="294" r:id="rId12"/>
    <p:sldId id="29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BA1121-0D4E-4F4C-8706-1C5F7FF47900}" type="datetimeFigureOut">
              <a:rPr lang="en-IN" smtClean="0"/>
              <a:t>30-06-2023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FE4024-49EC-465B-B1EA-EB93829398EA}" type="slidenum">
              <a:rPr lang="en-IN" smtClean="0"/>
              <a:t>‹#›</a:t>
            </a:fld>
            <a:endParaRPr lang="en-IN"/>
          </a:p>
        </p:txBody>
      </p:sp>
    </p:spTree>
    <p:extLst>
      <p:ext uri="{BB962C8B-B14F-4D97-AF65-F5344CB8AC3E}">
        <p14:creationId xmlns:p14="http://schemas.microsoft.com/office/powerpoint/2010/main" val="3390134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Design and Analysis of Algorithms Lab</a:t>
            </a:r>
          </a:p>
        </p:txBody>
      </p:sp>
      <p:sp>
        <p:nvSpPr>
          <p:cNvPr id="3" name="Subtitle 2"/>
          <p:cNvSpPr>
            <a:spLocks noGrp="1"/>
          </p:cNvSpPr>
          <p:nvPr>
            <p:ph type="subTitle" idx="1"/>
          </p:nvPr>
        </p:nvSpPr>
        <p:spPr/>
        <p:txBody>
          <a:bodyPr/>
          <a:lstStyle/>
          <a:p>
            <a:r>
              <a:rPr lang="en-IN" b="1" dirty="0" err="1">
                <a:solidFill>
                  <a:srgbClr val="C00000"/>
                </a:solidFill>
              </a:rPr>
              <a:t>Dr.</a:t>
            </a:r>
            <a:r>
              <a:rPr lang="en-IN" b="1" dirty="0">
                <a:solidFill>
                  <a:srgbClr val="C00000"/>
                </a:solidFill>
              </a:rPr>
              <a:t> Sujata Joshi</a:t>
            </a:r>
          </a:p>
        </p:txBody>
      </p:sp>
    </p:spTree>
    <p:extLst>
      <p:ext uri="{BB962C8B-B14F-4D97-AF65-F5344CB8AC3E}">
        <p14:creationId xmlns:p14="http://schemas.microsoft.com/office/powerpoint/2010/main" val="243220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7696200" cy="423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182"/>
            <a:ext cx="7239000" cy="249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7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533400"/>
          </a:xfrm>
        </p:spPr>
        <p:txBody>
          <a:bodyPr>
            <a:normAutofit lnSpcReduction="10000"/>
          </a:bodyPr>
          <a:lstStyle/>
          <a:p>
            <a:r>
              <a:rPr lang="en-IN" dirty="0"/>
              <a:t>BARBER</a:t>
            </a: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3205957"/>
              </p:ext>
            </p:extLst>
          </p:nvPr>
        </p:nvGraphicFramePr>
        <p:xfrm>
          <a:off x="304800" y="1397000"/>
          <a:ext cx="6172200" cy="1280160"/>
        </p:xfrm>
        <a:graphic>
          <a:graphicData uri="http://schemas.openxmlformats.org/drawingml/2006/table">
            <a:tbl>
              <a:tblPr firstRow="1" bandRow="1">
                <a:tableStyleId>{5C22544A-7EE6-4342-B048-85BDC9FD1C3A}</a:tableStyleId>
              </a:tblPr>
              <a:tblGrid>
                <a:gridCol w="711986">
                  <a:extLst>
                    <a:ext uri="{9D8B030D-6E8A-4147-A177-3AD203B41FA5}">
                      <a16:colId xmlns:a16="http://schemas.microsoft.com/office/drawing/2014/main" val="20000"/>
                    </a:ext>
                  </a:extLst>
                </a:gridCol>
                <a:gridCol w="515575">
                  <a:extLst>
                    <a:ext uri="{9D8B030D-6E8A-4147-A177-3AD203B41FA5}">
                      <a16:colId xmlns:a16="http://schemas.microsoft.com/office/drawing/2014/main" val="20001"/>
                    </a:ext>
                  </a:extLst>
                </a:gridCol>
                <a:gridCol w="491024">
                  <a:extLst>
                    <a:ext uri="{9D8B030D-6E8A-4147-A177-3AD203B41FA5}">
                      <a16:colId xmlns:a16="http://schemas.microsoft.com/office/drawing/2014/main" val="20002"/>
                    </a:ext>
                  </a:extLst>
                </a:gridCol>
                <a:gridCol w="552402">
                  <a:extLst>
                    <a:ext uri="{9D8B030D-6E8A-4147-A177-3AD203B41FA5}">
                      <a16:colId xmlns:a16="http://schemas.microsoft.com/office/drawing/2014/main" val="20003"/>
                    </a:ext>
                  </a:extLst>
                </a:gridCol>
                <a:gridCol w="491024">
                  <a:extLst>
                    <a:ext uri="{9D8B030D-6E8A-4147-A177-3AD203B41FA5}">
                      <a16:colId xmlns:a16="http://schemas.microsoft.com/office/drawing/2014/main" val="20004"/>
                    </a:ext>
                  </a:extLst>
                </a:gridCol>
                <a:gridCol w="429647">
                  <a:extLst>
                    <a:ext uri="{9D8B030D-6E8A-4147-A177-3AD203B41FA5}">
                      <a16:colId xmlns:a16="http://schemas.microsoft.com/office/drawing/2014/main" val="20005"/>
                    </a:ext>
                  </a:extLst>
                </a:gridCol>
                <a:gridCol w="429647">
                  <a:extLst>
                    <a:ext uri="{9D8B030D-6E8A-4147-A177-3AD203B41FA5}">
                      <a16:colId xmlns:a16="http://schemas.microsoft.com/office/drawing/2014/main" val="20006"/>
                    </a:ext>
                  </a:extLst>
                </a:gridCol>
                <a:gridCol w="982047">
                  <a:extLst>
                    <a:ext uri="{9D8B030D-6E8A-4147-A177-3AD203B41FA5}">
                      <a16:colId xmlns:a16="http://schemas.microsoft.com/office/drawing/2014/main" val="20007"/>
                    </a:ext>
                  </a:extLst>
                </a:gridCol>
                <a:gridCol w="491024">
                  <a:extLst>
                    <a:ext uri="{9D8B030D-6E8A-4147-A177-3AD203B41FA5}">
                      <a16:colId xmlns:a16="http://schemas.microsoft.com/office/drawing/2014/main" val="20008"/>
                    </a:ext>
                  </a:extLst>
                </a:gridCol>
                <a:gridCol w="538912">
                  <a:extLst>
                    <a:ext uri="{9D8B030D-6E8A-4147-A177-3AD203B41FA5}">
                      <a16:colId xmlns:a16="http://schemas.microsoft.com/office/drawing/2014/main" val="20009"/>
                    </a:ext>
                  </a:extLst>
                </a:gridCol>
                <a:gridCol w="538912">
                  <a:extLst>
                    <a:ext uri="{9D8B030D-6E8A-4147-A177-3AD203B41FA5}">
                      <a16:colId xmlns:a16="http://schemas.microsoft.com/office/drawing/2014/main" val="20010"/>
                    </a:ext>
                  </a:extLst>
                </a:gridCol>
              </a:tblGrid>
              <a:tr h="370840">
                <a:tc>
                  <a:txBody>
                    <a:bodyPr/>
                    <a:lstStyle/>
                    <a:p>
                      <a:r>
                        <a:rPr lang="en-IN" dirty="0">
                          <a:solidFill>
                            <a:schemeClr val="tx1"/>
                          </a:solidFill>
                        </a:rPr>
                        <a:t>Character</a:t>
                      </a:r>
                    </a:p>
                  </a:txBody>
                  <a:tcPr>
                    <a:solidFill>
                      <a:schemeClr val="accent1">
                        <a:lumMod val="40000"/>
                        <a:lumOff val="60000"/>
                      </a:schemeClr>
                    </a:solidFill>
                  </a:tcPr>
                </a:tc>
                <a:tc>
                  <a:txBody>
                    <a:bodyPr/>
                    <a:lstStyle/>
                    <a:p>
                      <a:r>
                        <a:rPr lang="en-IN" dirty="0">
                          <a:solidFill>
                            <a:schemeClr val="tx1"/>
                          </a:solidFill>
                        </a:rPr>
                        <a:t>A</a:t>
                      </a:r>
                    </a:p>
                  </a:txBody>
                  <a:tcPr>
                    <a:solidFill>
                      <a:schemeClr val="accent1">
                        <a:lumMod val="40000"/>
                        <a:lumOff val="60000"/>
                      </a:schemeClr>
                    </a:solidFill>
                  </a:tcPr>
                </a:tc>
                <a:tc>
                  <a:txBody>
                    <a:bodyPr/>
                    <a:lstStyle/>
                    <a:p>
                      <a:r>
                        <a:rPr lang="en-IN" dirty="0">
                          <a:solidFill>
                            <a:schemeClr val="tx1"/>
                          </a:solidFill>
                        </a:rPr>
                        <a:t>B</a:t>
                      </a:r>
                    </a:p>
                  </a:txBody>
                  <a:tcPr>
                    <a:solidFill>
                      <a:schemeClr val="accent1">
                        <a:lumMod val="40000"/>
                        <a:lumOff val="60000"/>
                      </a:schemeClr>
                    </a:solidFill>
                  </a:tcPr>
                </a:tc>
                <a:tc>
                  <a:txBody>
                    <a:bodyPr/>
                    <a:lstStyle/>
                    <a:p>
                      <a:r>
                        <a:rPr lang="en-IN" dirty="0">
                          <a:solidFill>
                            <a:schemeClr val="tx1"/>
                          </a:solidFill>
                        </a:rPr>
                        <a:t>C</a:t>
                      </a:r>
                    </a:p>
                  </a:txBody>
                  <a:tcPr>
                    <a:solidFill>
                      <a:schemeClr val="accent1">
                        <a:lumMod val="40000"/>
                        <a:lumOff val="60000"/>
                      </a:schemeClr>
                    </a:solidFill>
                  </a:tcPr>
                </a:tc>
                <a:tc>
                  <a:txBody>
                    <a:bodyPr/>
                    <a:lstStyle/>
                    <a:p>
                      <a:r>
                        <a:rPr lang="en-IN" dirty="0">
                          <a:solidFill>
                            <a:schemeClr val="tx1"/>
                          </a:solidFill>
                        </a:rPr>
                        <a:t>D</a:t>
                      </a:r>
                    </a:p>
                  </a:txBody>
                  <a:tcPr>
                    <a:solidFill>
                      <a:schemeClr val="accent1">
                        <a:lumMod val="40000"/>
                        <a:lumOff val="60000"/>
                      </a:schemeClr>
                    </a:solidFill>
                  </a:tcPr>
                </a:tc>
                <a:tc>
                  <a:txBody>
                    <a:bodyPr/>
                    <a:lstStyle/>
                    <a:p>
                      <a:r>
                        <a:rPr lang="en-IN" dirty="0">
                          <a:solidFill>
                            <a:schemeClr val="tx1"/>
                          </a:solidFill>
                        </a:rPr>
                        <a:t>E</a:t>
                      </a:r>
                    </a:p>
                  </a:txBody>
                  <a:tcPr>
                    <a:solidFill>
                      <a:schemeClr val="accent1">
                        <a:lumMod val="40000"/>
                        <a:lumOff val="60000"/>
                      </a:schemeClr>
                    </a:solidFill>
                  </a:tcPr>
                </a:tc>
                <a:tc>
                  <a:txBody>
                    <a:bodyPr/>
                    <a:lstStyle/>
                    <a:p>
                      <a:r>
                        <a:rPr lang="en-IN" dirty="0">
                          <a:solidFill>
                            <a:schemeClr val="tx1"/>
                          </a:solidFill>
                        </a:rPr>
                        <a:t>F</a:t>
                      </a:r>
                    </a:p>
                  </a:txBody>
                  <a:tcPr>
                    <a:solidFill>
                      <a:schemeClr val="accent1">
                        <a:lumMod val="40000"/>
                        <a:lumOff val="60000"/>
                      </a:schemeClr>
                    </a:solidFill>
                  </a:tcPr>
                </a:tc>
                <a:tc>
                  <a:txBody>
                    <a:bodyPr/>
                    <a:lstStyle/>
                    <a:p>
                      <a:r>
                        <a:rPr lang="en-IN" dirty="0">
                          <a:solidFill>
                            <a:schemeClr val="tx1"/>
                          </a:solidFill>
                        </a:rPr>
                        <a:t>…….</a:t>
                      </a:r>
                    </a:p>
                  </a:txBody>
                  <a:tcPr>
                    <a:solidFill>
                      <a:schemeClr val="accent1">
                        <a:lumMod val="40000"/>
                        <a:lumOff val="60000"/>
                      </a:schemeClr>
                    </a:solidFill>
                  </a:tcPr>
                </a:tc>
                <a:tc>
                  <a:txBody>
                    <a:bodyPr/>
                    <a:lstStyle/>
                    <a:p>
                      <a:r>
                        <a:rPr lang="en-IN" dirty="0">
                          <a:solidFill>
                            <a:schemeClr val="tx1"/>
                          </a:solidFill>
                        </a:rPr>
                        <a:t>R</a:t>
                      </a:r>
                    </a:p>
                  </a:txBody>
                  <a:tcPr>
                    <a:solidFill>
                      <a:schemeClr val="accent1">
                        <a:lumMod val="40000"/>
                        <a:lumOff val="60000"/>
                      </a:schemeClr>
                    </a:solidFill>
                  </a:tcPr>
                </a:tc>
                <a:tc>
                  <a:txBody>
                    <a:bodyPr/>
                    <a:lstStyle/>
                    <a:p>
                      <a:r>
                        <a:rPr lang="en-IN" dirty="0">
                          <a:solidFill>
                            <a:schemeClr val="tx1"/>
                          </a:solidFill>
                        </a:rPr>
                        <a:t>S</a:t>
                      </a:r>
                    </a:p>
                  </a:txBody>
                  <a:tcPr>
                    <a:solidFill>
                      <a:schemeClr val="accent1">
                        <a:lumMod val="40000"/>
                        <a:lumOff val="60000"/>
                      </a:schemeClr>
                    </a:solidFill>
                  </a:tcPr>
                </a:tc>
                <a:tc>
                  <a:txBody>
                    <a:bodyPr/>
                    <a:lstStyle/>
                    <a:p>
                      <a:r>
                        <a:rPr lang="en-IN" dirty="0">
                          <a:solidFill>
                            <a:schemeClr val="tx1"/>
                          </a:solidFill>
                        </a:rPr>
                        <a:t>T</a:t>
                      </a:r>
                    </a:p>
                  </a:txBody>
                  <a:tcPr>
                    <a:solidFill>
                      <a:schemeClr val="accent1">
                        <a:lumMod val="40000"/>
                        <a:lumOff val="60000"/>
                      </a:schemeClr>
                    </a:solidFill>
                  </a:tcPr>
                </a:tc>
                <a:extLst>
                  <a:ext uri="{0D108BD9-81ED-4DB2-BD59-A6C34878D82A}">
                    <a16:rowId xmlns:a16="http://schemas.microsoft.com/office/drawing/2014/main" val="10000"/>
                  </a:ext>
                </a:extLst>
              </a:tr>
              <a:tr h="370840">
                <a:tc>
                  <a:txBody>
                    <a:bodyPr/>
                    <a:lstStyle/>
                    <a:p>
                      <a:r>
                        <a:rPr lang="en-IN" dirty="0"/>
                        <a:t>Shift Size</a:t>
                      </a:r>
                    </a:p>
                  </a:txBody>
                  <a:tcPr/>
                </a:tc>
                <a:tc>
                  <a:txBody>
                    <a:bodyPr/>
                    <a:lstStyle/>
                    <a:p>
                      <a:r>
                        <a:rPr lang="en-IN" dirty="0">
                          <a:solidFill>
                            <a:schemeClr val="tx1"/>
                          </a:solidFill>
                        </a:rPr>
                        <a:t>4</a:t>
                      </a:r>
                    </a:p>
                  </a:txBody>
                  <a:tcPr/>
                </a:tc>
                <a:tc>
                  <a:txBody>
                    <a:bodyPr/>
                    <a:lstStyle/>
                    <a:p>
                      <a:r>
                        <a:rPr lang="en-IN" dirty="0">
                          <a:solidFill>
                            <a:schemeClr val="tx1"/>
                          </a:solidFill>
                        </a:rPr>
                        <a:t>2</a:t>
                      </a:r>
                    </a:p>
                  </a:txBody>
                  <a:tcPr/>
                </a:tc>
                <a:tc>
                  <a:txBody>
                    <a:bodyPr/>
                    <a:lstStyle/>
                    <a:p>
                      <a:r>
                        <a:rPr lang="en-IN" dirty="0">
                          <a:solidFill>
                            <a:schemeClr val="tx1"/>
                          </a:solidFill>
                        </a:rPr>
                        <a:t>6</a:t>
                      </a:r>
                    </a:p>
                  </a:txBody>
                  <a:tcPr/>
                </a:tc>
                <a:tc>
                  <a:txBody>
                    <a:bodyPr/>
                    <a:lstStyle/>
                    <a:p>
                      <a:r>
                        <a:rPr lang="en-IN" dirty="0">
                          <a:solidFill>
                            <a:schemeClr val="tx1"/>
                          </a:solidFill>
                        </a:rPr>
                        <a:t>6</a:t>
                      </a:r>
                    </a:p>
                  </a:txBody>
                  <a:tcPr/>
                </a:tc>
                <a:tc>
                  <a:txBody>
                    <a:bodyPr/>
                    <a:lstStyle/>
                    <a:p>
                      <a:r>
                        <a:rPr lang="en-IN" dirty="0">
                          <a:solidFill>
                            <a:schemeClr val="tx1"/>
                          </a:solidFill>
                        </a:rPr>
                        <a:t>1</a:t>
                      </a:r>
                    </a:p>
                  </a:txBody>
                  <a:tcPr/>
                </a:tc>
                <a:tc>
                  <a:txBody>
                    <a:bodyPr/>
                    <a:lstStyle/>
                    <a:p>
                      <a:r>
                        <a:rPr lang="en-IN" dirty="0">
                          <a:solidFill>
                            <a:schemeClr val="tx1"/>
                          </a:solidFill>
                        </a:rPr>
                        <a:t>6</a:t>
                      </a:r>
                    </a:p>
                  </a:txBody>
                  <a:tcPr/>
                </a:tc>
                <a:tc>
                  <a:txBody>
                    <a:bodyPr/>
                    <a:lstStyle/>
                    <a:p>
                      <a:endParaRPr lang="en-IN">
                        <a:solidFill>
                          <a:schemeClr val="tx1"/>
                        </a:solidFill>
                      </a:endParaRPr>
                    </a:p>
                  </a:txBody>
                  <a:tcPr/>
                </a:tc>
                <a:tc>
                  <a:txBody>
                    <a:bodyPr/>
                    <a:lstStyle/>
                    <a:p>
                      <a:r>
                        <a:rPr lang="en-IN" dirty="0">
                          <a:solidFill>
                            <a:schemeClr val="tx1"/>
                          </a:solidFill>
                        </a:rPr>
                        <a:t>3</a:t>
                      </a:r>
                    </a:p>
                  </a:txBody>
                  <a:tcPr/>
                </a:tc>
                <a:tc>
                  <a:txBody>
                    <a:bodyPr/>
                    <a:lstStyle/>
                    <a:p>
                      <a:r>
                        <a:rPr lang="en-IN" dirty="0">
                          <a:solidFill>
                            <a:schemeClr val="tx1"/>
                          </a:solidFill>
                        </a:rPr>
                        <a:t>6</a:t>
                      </a:r>
                    </a:p>
                  </a:txBody>
                  <a:tcPr/>
                </a:tc>
                <a:tc>
                  <a:txBody>
                    <a:bodyPr/>
                    <a:lstStyle/>
                    <a:p>
                      <a:r>
                        <a:rPr lang="en-IN" dirty="0">
                          <a:solidFill>
                            <a:schemeClr val="tx1"/>
                          </a:solidFill>
                        </a:rPr>
                        <a:t>6</a:t>
                      </a: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1676400" y="3200400"/>
            <a:ext cx="6248400" cy="3539430"/>
          </a:xfrm>
          <a:prstGeom prst="rect">
            <a:avLst/>
          </a:prstGeom>
          <a:noFill/>
        </p:spPr>
        <p:txBody>
          <a:bodyPr wrap="square" rtlCol="0">
            <a:spAutoFit/>
          </a:bodyPr>
          <a:lstStyle/>
          <a:p>
            <a:r>
              <a:rPr lang="en-IN" sz="2800" dirty="0"/>
              <a:t>Table[P[[j] ] = m-1-j</a:t>
            </a:r>
          </a:p>
          <a:p>
            <a:r>
              <a:rPr lang="en-IN" sz="2800" dirty="0"/>
              <a:t>BARBER</a:t>
            </a:r>
          </a:p>
          <a:p>
            <a:r>
              <a:rPr lang="en-IN" sz="2800" dirty="0"/>
              <a:t>j=0 Table[P[B]]=6-1-0 =5</a:t>
            </a:r>
          </a:p>
          <a:p>
            <a:r>
              <a:rPr lang="en-IN" sz="2800" dirty="0"/>
              <a:t>J=1 Table[P[A]]=6-1-1=4</a:t>
            </a:r>
          </a:p>
          <a:p>
            <a:r>
              <a:rPr lang="en-IN" sz="2800" dirty="0"/>
              <a:t>J=2 Table[P[R]]=6-1-2=3</a:t>
            </a:r>
          </a:p>
          <a:p>
            <a:r>
              <a:rPr lang="en-IN" sz="2800" dirty="0"/>
              <a:t>J=3 Table[P[B]]=6-1-3=2</a:t>
            </a:r>
          </a:p>
          <a:p>
            <a:r>
              <a:rPr lang="en-IN" sz="2800"/>
              <a:t>J=4 Table[P[E</a:t>
            </a:r>
            <a:r>
              <a:rPr lang="en-IN" sz="2800" dirty="0"/>
              <a:t>]]=6-1-4=1</a:t>
            </a:r>
          </a:p>
          <a:p>
            <a:endParaRPr lang="en-IN" sz="2800" dirty="0"/>
          </a:p>
        </p:txBody>
      </p:sp>
    </p:spTree>
    <p:extLst>
      <p:ext uri="{BB962C8B-B14F-4D97-AF65-F5344CB8AC3E}">
        <p14:creationId xmlns:p14="http://schemas.microsoft.com/office/powerpoint/2010/main" val="47268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89" y="457200"/>
            <a:ext cx="882691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98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85000" lnSpcReduction="20000"/>
          </a:bodyPr>
          <a:lstStyle/>
          <a:p>
            <a:pPr marL="0" indent="0">
              <a:buNone/>
            </a:pPr>
            <a:r>
              <a:rPr lang="en-US" dirty="0">
                <a:latin typeface="Times New Roman" pitchFamily="18" charset="0"/>
                <a:cs typeface="Times New Roman" pitchFamily="18" charset="0"/>
              </a:rPr>
              <a:t>8</a:t>
            </a:r>
          </a:p>
          <a:p>
            <a:pPr algn="just"/>
            <a:r>
              <a:rPr lang="en-IN" dirty="0"/>
              <a:t>Consider the problem of searching for genes in DNA sequences using </a:t>
            </a:r>
            <a:r>
              <a:rPr lang="en-IN" dirty="0" err="1"/>
              <a:t>Horspool’s</a:t>
            </a:r>
            <a:r>
              <a:rPr lang="en-IN" dirty="0"/>
              <a:t> algorithm. A DNA sequence is represented by a text on the alphabet </a:t>
            </a:r>
          </a:p>
          <a:p>
            <a:pPr marL="354013" indent="0" algn="just">
              <a:buNone/>
            </a:pPr>
            <a:r>
              <a:rPr lang="en-IN" dirty="0"/>
              <a:t>{A, C, G, T}, and the gene or gene segment is the pattern. A gene segment of your chromosome 10 has the pattern TCCTATTCTT . Design and develop a program in C to locate the above pattern in the following DNA sequence by applying </a:t>
            </a:r>
            <a:r>
              <a:rPr lang="en-IN" dirty="0" err="1"/>
              <a:t>Horspool’s</a:t>
            </a:r>
            <a:r>
              <a:rPr lang="en-IN" dirty="0"/>
              <a:t> algorithm.</a:t>
            </a:r>
          </a:p>
          <a:p>
            <a:pPr marL="0" indent="0" algn="just">
              <a:buNone/>
            </a:pPr>
            <a:r>
              <a:rPr lang="en-IN" dirty="0"/>
              <a:t>	TTATAGATCTCGTATTCTTTTATAGATCTCCTATTCTT.</a:t>
            </a:r>
          </a:p>
          <a:p>
            <a:pPr marL="0" indent="0" algn="just">
              <a:buNone/>
            </a:pPr>
            <a:r>
              <a:rPr lang="en-US" dirty="0"/>
              <a:t>Also compute the number of comparisons using this method as compared to linear search method</a:t>
            </a:r>
            <a:endParaRPr lang="en-IN" dirty="0">
              <a:latin typeface="Times New Roman" pitchFamily="18" charset="0"/>
              <a:cs typeface="Times New Roman" pitchFamily="18" charset="0"/>
            </a:endParaRPr>
          </a:p>
        </p:txBody>
      </p:sp>
      <p:sp>
        <p:nvSpPr>
          <p:cNvPr id="4" name="Title 1"/>
          <p:cNvSpPr>
            <a:spLocks noGrp="1"/>
          </p:cNvSpPr>
          <p:nvPr>
            <p:ph type="title"/>
          </p:nvPr>
        </p:nvSpPr>
        <p:spPr>
          <a:xfrm>
            <a:off x="533400" y="304800"/>
            <a:ext cx="8229600" cy="1143000"/>
          </a:xfrm>
        </p:spPr>
        <p:txBody>
          <a:bodyPr/>
          <a:lstStyle/>
          <a:p>
            <a:r>
              <a:rPr lang="en-IN" dirty="0"/>
              <a:t>Part B</a:t>
            </a:r>
          </a:p>
        </p:txBody>
      </p:sp>
    </p:spTree>
    <p:extLst>
      <p:ext uri="{BB962C8B-B14F-4D97-AF65-F5344CB8AC3E}">
        <p14:creationId xmlns:p14="http://schemas.microsoft.com/office/powerpoint/2010/main" val="208268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426"/>
            <a:ext cx="8229600" cy="487362"/>
          </a:xfrm>
        </p:spPr>
        <p:txBody>
          <a:bodyPr>
            <a:normAutofit fontScale="90000"/>
          </a:bodyPr>
          <a:lstStyle/>
          <a:p>
            <a:r>
              <a:rPr lang="en-IN" b="1" dirty="0" err="1"/>
              <a:t>Horspool’s</a:t>
            </a:r>
            <a:r>
              <a:rPr lang="en-IN" b="1" dirty="0"/>
              <a:t> Algorithm</a:t>
            </a:r>
            <a:endParaRPr lang="en-IN" dirty="0"/>
          </a:p>
        </p:txBody>
      </p:sp>
      <p:sp>
        <p:nvSpPr>
          <p:cNvPr id="3" name="Content Placeholder 2"/>
          <p:cNvSpPr>
            <a:spLocks noGrp="1"/>
          </p:cNvSpPr>
          <p:nvPr>
            <p:ph idx="1"/>
          </p:nvPr>
        </p:nvSpPr>
        <p:spPr>
          <a:xfrm>
            <a:off x="228600" y="685800"/>
            <a:ext cx="8763000" cy="5638800"/>
          </a:xfrm>
        </p:spPr>
        <p:txBody>
          <a:bodyPr>
            <a:noAutofit/>
          </a:bodyPr>
          <a:lstStyle/>
          <a:p>
            <a:pPr marL="0" indent="0" algn="just">
              <a:buNone/>
            </a:pPr>
            <a:r>
              <a:rPr lang="en-IN" sz="2300" dirty="0">
                <a:latin typeface="Times New Roman" pitchFamily="18" charset="0"/>
                <a:cs typeface="Times New Roman" pitchFamily="18" charset="0"/>
              </a:rPr>
              <a:t>Consider, as an example, searching for the pattern BARBER in some text:</a:t>
            </a:r>
          </a:p>
          <a:p>
            <a:pPr marL="0" indent="0" algn="just">
              <a:buNone/>
            </a:pPr>
            <a:r>
              <a:rPr lang="en-IN" sz="2300" i="1" dirty="0">
                <a:latin typeface="Times New Roman" pitchFamily="18" charset="0"/>
                <a:cs typeface="Times New Roman" pitchFamily="18" charset="0"/>
              </a:rPr>
              <a:t>s</a:t>
            </a:r>
            <a:r>
              <a:rPr lang="en-IN" sz="2300" dirty="0">
                <a:latin typeface="Times New Roman" pitchFamily="18" charset="0"/>
                <a:cs typeface="Times New Roman" pitchFamily="18" charset="0"/>
              </a:rPr>
              <a:t>0 </a:t>
            </a:r>
            <a:r>
              <a:rPr lang="en-IN" sz="2300" i="1" dirty="0">
                <a:latin typeface="Times New Roman" pitchFamily="18" charset="0"/>
                <a:cs typeface="Times New Roman" pitchFamily="18" charset="0"/>
              </a:rPr>
              <a:t>. . ……. c . . . ….sn</a:t>
            </a:r>
            <a:r>
              <a:rPr lang="en-IN" sz="2300" dirty="0">
                <a:latin typeface="Times New Roman" pitchFamily="18" charset="0"/>
                <a:cs typeface="Times New Roman" pitchFamily="18" charset="0"/>
              </a:rPr>
              <a:t>−1</a:t>
            </a:r>
          </a:p>
          <a:p>
            <a:pPr marL="0" indent="0" algn="just">
              <a:buNone/>
            </a:pPr>
            <a:r>
              <a:rPr lang="pt-BR" sz="2300" dirty="0">
                <a:latin typeface="Times New Roman" pitchFamily="18" charset="0"/>
                <a:cs typeface="Times New Roman" pitchFamily="18" charset="0"/>
              </a:rPr>
              <a:t>   B A R B E R</a:t>
            </a:r>
          </a:p>
          <a:p>
            <a:pPr algn="just"/>
            <a:r>
              <a:rPr lang="en-IN" sz="2300" dirty="0">
                <a:latin typeface="Times New Roman" pitchFamily="18" charset="0"/>
                <a:cs typeface="Times New Roman" pitchFamily="18" charset="0"/>
              </a:rPr>
              <a:t>Starting with the last R of the pattern and moving right to left, we compare the corresponding pairs of characters in the pattern and the text. If all the pattern’s characters match successfully, a matching substring is found. Then the search can be either stopped altogether or continued if another occurrence of the same pattern is desired.</a:t>
            </a:r>
          </a:p>
          <a:p>
            <a:pPr algn="just"/>
            <a:r>
              <a:rPr lang="en-IN" sz="2300" dirty="0">
                <a:latin typeface="Times New Roman" pitchFamily="18" charset="0"/>
                <a:cs typeface="Times New Roman" pitchFamily="18" charset="0"/>
              </a:rPr>
              <a:t>If a mismatch occurs, we need to shift the pattern to the right. We would like to make as large a shift as possible without risking the possibility of missing a matching substring in the text. </a:t>
            </a:r>
            <a:r>
              <a:rPr lang="en-IN" sz="2300" dirty="0" err="1">
                <a:latin typeface="Times New Roman" pitchFamily="18" charset="0"/>
                <a:cs typeface="Times New Roman" pitchFamily="18" charset="0"/>
              </a:rPr>
              <a:t>Horspool’s</a:t>
            </a:r>
            <a:r>
              <a:rPr lang="en-IN" sz="2300" dirty="0">
                <a:latin typeface="Times New Roman" pitchFamily="18" charset="0"/>
                <a:cs typeface="Times New Roman" pitchFamily="18" charset="0"/>
              </a:rPr>
              <a:t> algorithm determines the size of such a shift by looking at the character </a:t>
            </a:r>
            <a:r>
              <a:rPr lang="en-IN" sz="2300" i="1" dirty="0">
                <a:latin typeface="Times New Roman" pitchFamily="18" charset="0"/>
                <a:cs typeface="Times New Roman" pitchFamily="18" charset="0"/>
              </a:rPr>
              <a:t>c </a:t>
            </a:r>
            <a:r>
              <a:rPr lang="en-IN" sz="2300" dirty="0">
                <a:latin typeface="Times New Roman" pitchFamily="18" charset="0"/>
                <a:cs typeface="Times New Roman" pitchFamily="18" charset="0"/>
              </a:rPr>
              <a:t>of the text that is aligned against the last character of the pattern</a:t>
            </a: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173467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1905000"/>
          </a:xfrm>
        </p:spPr>
        <p:txBody>
          <a:bodyPr>
            <a:noAutofit/>
          </a:bodyPr>
          <a:lstStyle/>
          <a:p>
            <a:pPr marL="0" indent="0" algn="just">
              <a:buNone/>
            </a:pPr>
            <a:r>
              <a:rPr lang="en-IN" sz="2400" dirty="0">
                <a:latin typeface="Times New Roman" pitchFamily="18" charset="0"/>
                <a:cs typeface="Times New Roman" pitchFamily="18" charset="0"/>
              </a:rPr>
              <a:t>In general, the following four possibilities can occur.</a:t>
            </a:r>
          </a:p>
          <a:p>
            <a:pPr marL="0" indent="0" algn="just">
              <a:buNone/>
            </a:pPr>
            <a:r>
              <a:rPr lang="en-IN" sz="2400" b="1" dirty="0">
                <a:latin typeface="Times New Roman" pitchFamily="18" charset="0"/>
                <a:cs typeface="Times New Roman" pitchFamily="18" charset="0"/>
              </a:rPr>
              <a:t>Case 1 </a:t>
            </a:r>
            <a:r>
              <a:rPr lang="en-IN" sz="2400" dirty="0">
                <a:latin typeface="Times New Roman" pitchFamily="18" charset="0"/>
                <a:cs typeface="Times New Roman" pitchFamily="18" charset="0"/>
              </a:rPr>
              <a:t>If there are no </a:t>
            </a:r>
            <a:r>
              <a:rPr lang="en-IN" sz="2400" i="1" dirty="0">
                <a:latin typeface="Times New Roman" pitchFamily="18" charset="0"/>
                <a:cs typeface="Times New Roman" pitchFamily="18" charset="0"/>
              </a:rPr>
              <a:t>c</a:t>
            </a:r>
            <a:r>
              <a:rPr lang="en-IN" sz="2400" dirty="0">
                <a:latin typeface="Times New Roman" pitchFamily="18" charset="0"/>
                <a:cs typeface="Times New Roman" pitchFamily="18" charset="0"/>
              </a:rPr>
              <a:t>’s in the pattern—e.g.,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is letter S in our example— we can safely shift the pattern by its entire length :</a:t>
            </a:r>
          </a:p>
          <a:p>
            <a:pPr marL="0" indent="0" algn="just">
              <a:buNone/>
            </a:pPr>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565" y="1676400"/>
            <a:ext cx="6858000" cy="167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381000" y="3349658"/>
            <a:ext cx="8458200" cy="16033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400" b="1" dirty="0">
                <a:latin typeface="Times New Roman" pitchFamily="18" charset="0"/>
                <a:cs typeface="Times New Roman" pitchFamily="18" charset="0"/>
              </a:rPr>
              <a:t>Case 2 </a:t>
            </a:r>
            <a:r>
              <a:rPr lang="en-IN" sz="2400" dirty="0">
                <a:latin typeface="Times New Roman" pitchFamily="18" charset="0"/>
                <a:cs typeface="Times New Roman" pitchFamily="18" charset="0"/>
              </a:rPr>
              <a:t>If there are occurrences of character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in the pattern but it is not the last one there—e.g.,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is letter B in our example—the shift should align the rightmost occurrence of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in the pattern with the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in the text :</a:t>
            </a:r>
          </a:p>
          <a:p>
            <a:pPr marL="0" indent="0" algn="just">
              <a:buFont typeface="Arial" pitchFamily="34" charset="0"/>
              <a:buNone/>
            </a:pPr>
            <a:endParaRPr lang="en-IN"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499" y="4952998"/>
            <a:ext cx="6836065" cy="1689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32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Content Placeholder 5"/>
          <p:cNvSpPr txBox="1">
            <a:spLocks noGrp="1"/>
          </p:cNvSpPr>
          <p:nvPr>
            <p:ph idx="1"/>
          </p:nvPr>
        </p:nvSpPr>
        <p:spPr>
          <a:xfrm>
            <a:off x="533400" y="838200"/>
            <a:ext cx="8382000" cy="1569660"/>
          </a:xfrm>
          <a:prstGeom prst="rect">
            <a:avLst/>
          </a:prstGeom>
          <a:noFill/>
        </p:spPr>
        <p:txBody>
          <a:bodyPr wrap="square" rtlCol="0">
            <a:spAutoFit/>
          </a:bodyPr>
          <a:lstStyle/>
          <a:p>
            <a:pPr marL="0" indent="0" algn="just">
              <a:buNone/>
            </a:pPr>
            <a:r>
              <a:rPr lang="en-IN" sz="2400" b="1" dirty="0">
                <a:latin typeface="Times New Roman" pitchFamily="18" charset="0"/>
                <a:cs typeface="Times New Roman" pitchFamily="18" charset="0"/>
              </a:rPr>
              <a:t>Case 3 </a:t>
            </a:r>
            <a:r>
              <a:rPr lang="en-IN" sz="2400" dirty="0">
                <a:latin typeface="Times New Roman" pitchFamily="18" charset="0"/>
                <a:cs typeface="Times New Roman" pitchFamily="18" charset="0"/>
              </a:rPr>
              <a:t>If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happens to be the last character in the pattern but there are no </a:t>
            </a:r>
            <a:r>
              <a:rPr lang="en-IN" sz="2400" i="1" dirty="0">
                <a:latin typeface="Times New Roman" pitchFamily="18" charset="0"/>
                <a:cs typeface="Times New Roman" pitchFamily="18" charset="0"/>
              </a:rPr>
              <a:t>c</a:t>
            </a:r>
            <a:r>
              <a:rPr lang="en-IN" sz="2400" dirty="0">
                <a:latin typeface="Times New Roman" pitchFamily="18" charset="0"/>
                <a:cs typeface="Times New Roman" pitchFamily="18" charset="0"/>
              </a:rPr>
              <a:t>’s among its other </a:t>
            </a:r>
            <a:r>
              <a:rPr lang="en-IN" sz="2400" i="1" dirty="0">
                <a:latin typeface="Times New Roman" pitchFamily="18" charset="0"/>
                <a:cs typeface="Times New Roman" pitchFamily="18" charset="0"/>
              </a:rPr>
              <a:t>m </a:t>
            </a:r>
            <a:r>
              <a:rPr lang="en-IN" sz="2400" dirty="0">
                <a:latin typeface="Times New Roman" pitchFamily="18" charset="0"/>
                <a:cs typeface="Times New Roman" pitchFamily="18" charset="0"/>
              </a:rPr>
              <a:t>− 1 characters—e.g.,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is letter R in our example—the situation is similar to that of Case 1 and the pattern should be shifted by the entire pattern’s length </a:t>
            </a:r>
            <a:r>
              <a:rPr lang="en-IN" sz="2400" i="1" dirty="0">
                <a:latin typeface="Times New Roman" pitchFamily="18" charset="0"/>
                <a:cs typeface="Times New Roman" pitchFamily="18" charset="0"/>
              </a:rPr>
              <a:t>m</a:t>
            </a:r>
            <a:r>
              <a:rPr lang="en-IN" sz="2400"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19400"/>
            <a:ext cx="651401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9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981200"/>
          </a:xfrm>
        </p:spPr>
        <p:txBody>
          <a:bodyPr>
            <a:normAutofit/>
          </a:bodyPr>
          <a:lstStyle/>
          <a:p>
            <a:pPr marL="0" indent="0" algn="just">
              <a:buNone/>
            </a:pPr>
            <a:r>
              <a:rPr lang="en-IN" sz="2400" b="1" dirty="0">
                <a:latin typeface="Times New Roman" pitchFamily="18" charset="0"/>
                <a:cs typeface="Times New Roman" pitchFamily="18" charset="0"/>
              </a:rPr>
              <a:t>Case 4 </a:t>
            </a:r>
            <a:r>
              <a:rPr lang="en-IN" sz="2400" dirty="0">
                <a:latin typeface="Times New Roman" pitchFamily="18" charset="0"/>
                <a:cs typeface="Times New Roman" pitchFamily="18" charset="0"/>
              </a:rPr>
              <a:t>Finally, if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happens to be the last character in the pattern and there are other </a:t>
            </a:r>
            <a:r>
              <a:rPr lang="en-IN" sz="2400" i="1" dirty="0">
                <a:latin typeface="Times New Roman" pitchFamily="18" charset="0"/>
                <a:cs typeface="Times New Roman" pitchFamily="18" charset="0"/>
              </a:rPr>
              <a:t>c</a:t>
            </a:r>
            <a:r>
              <a:rPr lang="en-IN" sz="2400" dirty="0">
                <a:latin typeface="Times New Roman" pitchFamily="18" charset="0"/>
                <a:cs typeface="Times New Roman" pitchFamily="18" charset="0"/>
              </a:rPr>
              <a:t>’s among its first </a:t>
            </a:r>
            <a:r>
              <a:rPr lang="en-IN" sz="2400" i="1" dirty="0">
                <a:latin typeface="Times New Roman" pitchFamily="18" charset="0"/>
                <a:cs typeface="Times New Roman" pitchFamily="18" charset="0"/>
              </a:rPr>
              <a:t>m </a:t>
            </a:r>
            <a:r>
              <a:rPr lang="en-IN" sz="2400" dirty="0">
                <a:latin typeface="Times New Roman" pitchFamily="18" charset="0"/>
                <a:cs typeface="Times New Roman" pitchFamily="18" charset="0"/>
              </a:rPr>
              <a:t>− 1 characters—e.g.,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is letter R in our example— the situation is similar to that of Case 2 and the rightmost occurrence of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among the first </a:t>
            </a:r>
            <a:r>
              <a:rPr lang="en-IN" sz="2400" i="1" dirty="0">
                <a:latin typeface="Times New Roman" pitchFamily="18" charset="0"/>
                <a:cs typeface="Times New Roman" pitchFamily="18" charset="0"/>
              </a:rPr>
              <a:t>m </a:t>
            </a:r>
            <a:r>
              <a:rPr lang="en-IN" sz="2400" dirty="0">
                <a:latin typeface="Times New Roman" pitchFamily="18" charset="0"/>
                <a:cs typeface="Times New Roman" pitchFamily="18" charset="0"/>
              </a:rPr>
              <a:t>− 1 characters in the pattern should be aligned with the text’s </a:t>
            </a:r>
            <a:r>
              <a:rPr lang="en-IN" sz="2400" i="1" dirty="0">
                <a:latin typeface="Times New Roman" pitchFamily="18" charset="0"/>
                <a:cs typeface="Times New Roman" pitchFamily="18" charset="0"/>
              </a:rPr>
              <a:t>c</a:t>
            </a:r>
            <a:r>
              <a:rPr lang="en-IN" sz="2400" dirty="0">
                <a:latin typeface="Times New Roman" pitchFamily="18" charset="0"/>
                <a:cs typeface="Times New Roman" pitchFamily="18" charset="0"/>
              </a:rPr>
              <a:t>:</a:t>
            </a:r>
          </a:p>
          <a:p>
            <a:endParaRPr lang="en-IN" sz="2400" dirty="0"/>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99425"/>
            <a:ext cx="8420424" cy="253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81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1905000"/>
          </a:xfrm>
        </p:spPr>
        <p:txBody>
          <a:bodyPr>
            <a:noAutofit/>
          </a:bodyPr>
          <a:lstStyle/>
          <a:p>
            <a:pPr marL="0" indent="0" algn="just">
              <a:buNone/>
            </a:pPr>
            <a:r>
              <a:rPr lang="en-IN" sz="2400" dirty="0">
                <a:latin typeface="Times New Roman" pitchFamily="18" charset="0"/>
                <a:cs typeface="Times New Roman" pitchFamily="18" charset="0"/>
              </a:rPr>
              <a:t>We can </a:t>
            </a:r>
            <a:r>
              <a:rPr lang="en-IN" sz="2400" dirty="0" err="1">
                <a:latin typeface="Times New Roman" pitchFamily="18" charset="0"/>
                <a:cs typeface="Times New Roman" pitchFamily="18" charset="0"/>
              </a:rPr>
              <a:t>precompute</a:t>
            </a:r>
            <a:r>
              <a:rPr lang="en-IN" sz="2400" dirty="0">
                <a:latin typeface="Times New Roman" pitchFamily="18" charset="0"/>
                <a:cs typeface="Times New Roman" pitchFamily="18" charset="0"/>
              </a:rPr>
              <a:t> shift sizes and store them in a table. The table will be indexed by all possible characters that can be encountered in a text, including, the space, punctuation symbols, and other special characters. The table’s entries will indicate the shift sizes computed by the formula</a:t>
            </a:r>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71724"/>
            <a:ext cx="8469270"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16149" y="4343400"/>
            <a:ext cx="8457922" cy="1200329"/>
          </a:xfrm>
          <a:prstGeom prst="rect">
            <a:avLst/>
          </a:prstGeom>
        </p:spPr>
        <p:txBody>
          <a:bodyPr wrap="square">
            <a:spAutoFit/>
          </a:bodyPr>
          <a:lstStyle/>
          <a:p>
            <a:pPr algn="just"/>
            <a:r>
              <a:rPr lang="en-IN" sz="2400" dirty="0">
                <a:latin typeface="Times New Roman" pitchFamily="18" charset="0"/>
                <a:cs typeface="Times New Roman" pitchFamily="18" charset="0"/>
              </a:rPr>
              <a:t>For example, for the pattern BARBER, all the table’s entries will be equal to 6, except for the entries for E, B, R, and A, which will be 1, 2, 3, and 4, respectively.</a:t>
            </a:r>
          </a:p>
        </p:txBody>
      </p:sp>
    </p:spTree>
    <p:extLst>
      <p:ext uri="{BB962C8B-B14F-4D97-AF65-F5344CB8AC3E}">
        <p14:creationId xmlns:p14="http://schemas.microsoft.com/office/powerpoint/2010/main" val="163177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668963"/>
          </a:xfrm>
        </p:spPr>
        <p:txBody>
          <a:bodyPr>
            <a:normAutofit/>
          </a:bodyPr>
          <a:lstStyle/>
          <a:p>
            <a:pPr marL="0" indent="0" algn="just">
              <a:buNone/>
            </a:pPr>
            <a:r>
              <a:rPr lang="en-IN" dirty="0">
                <a:latin typeface="Times New Roman" pitchFamily="18" charset="0"/>
                <a:cs typeface="Times New Roman" pitchFamily="18" charset="0"/>
              </a:rPr>
              <a:t>To compute the shift table entries.</a:t>
            </a:r>
          </a:p>
          <a:p>
            <a:pPr algn="just"/>
            <a:r>
              <a:rPr lang="en-IN" dirty="0">
                <a:latin typeface="Times New Roman" pitchFamily="18" charset="0"/>
                <a:cs typeface="Times New Roman" pitchFamily="18" charset="0"/>
              </a:rPr>
              <a:t>Initialize all the entries to the pattern’s length </a:t>
            </a:r>
            <a:r>
              <a:rPr lang="en-IN" i="1" dirty="0">
                <a:latin typeface="Times New Roman" pitchFamily="18" charset="0"/>
                <a:cs typeface="Times New Roman" pitchFamily="18" charset="0"/>
              </a:rPr>
              <a:t>m </a:t>
            </a:r>
            <a:r>
              <a:rPr lang="en-IN" dirty="0">
                <a:latin typeface="Times New Roman" pitchFamily="18" charset="0"/>
                <a:cs typeface="Times New Roman" pitchFamily="18" charset="0"/>
              </a:rPr>
              <a:t>and scan the pattern left to right repeating the following step </a:t>
            </a:r>
            <a:r>
              <a:rPr lang="en-IN" i="1" dirty="0">
                <a:latin typeface="Times New Roman" pitchFamily="18" charset="0"/>
                <a:cs typeface="Times New Roman" pitchFamily="18" charset="0"/>
              </a:rPr>
              <a:t>m </a:t>
            </a:r>
            <a:r>
              <a:rPr lang="en-IN" dirty="0">
                <a:latin typeface="Times New Roman" pitchFamily="18" charset="0"/>
                <a:cs typeface="Times New Roman" pitchFamily="18" charset="0"/>
              </a:rPr>
              <a:t>− 1 times: </a:t>
            </a:r>
          </a:p>
          <a:p>
            <a:pPr lvl="1" algn="just"/>
            <a:r>
              <a:rPr lang="en-IN" dirty="0">
                <a:latin typeface="Times New Roman" pitchFamily="18" charset="0"/>
                <a:cs typeface="Times New Roman" pitchFamily="18" charset="0"/>
              </a:rPr>
              <a:t>for the </a:t>
            </a:r>
            <a:r>
              <a:rPr lang="en-IN" i="1" dirty="0" err="1">
                <a:latin typeface="Times New Roman" pitchFamily="18" charset="0"/>
                <a:cs typeface="Times New Roman" pitchFamily="18" charset="0"/>
              </a:rPr>
              <a:t>j</a:t>
            </a:r>
            <a:r>
              <a:rPr lang="en-IN" dirty="0" err="1">
                <a:latin typeface="Times New Roman" pitchFamily="18" charset="0"/>
                <a:cs typeface="Times New Roman" pitchFamily="18" charset="0"/>
              </a:rPr>
              <a:t>th</a:t>
            </a:r>
            <a:r>
              <a:rPr lang="en-IN" dirty="0">
                <a:latin typeface="Times New Roman" pitchFamily="18" charset="0"/>
                <a:cs typeface="Times New Roman" pitchFamily="18" charset="0"/>
              </a:rPr>
              <a:t> character of the pattern </a:t>
            </a:r>
            <a:r>
              <a:rPr lang="en-IN" i="1" dirty="0">
                <a:latin typeface="Times New Roman" pitchFamily="18" charset="0"/>
                <a:cs typeface="Times New Roman" pitchFamily="18" charset="0"/>
              </a:rPr>
              <a:t>(</a:t>
            </a:r>
            <a:r>
              <a:rPr lang="en-IN" dirty="0">
                <a:latin typeface="Times New Roman" pitchFamily="18" charset="0"/>
                <a:cs typeface="Times New Roman" pitchFamily="18" charset="0"/>
              </a:rPr>
              <a:t>0 ≤ </a:t>
            </a:r>
            <a:r>
              <a:rPr lang="en-IN" i="1" dirty="0">
                <a:latin typeface="Times New Roman" pitchFamily="18" charset="0"/>
                <a:cs typeface="Times New Roman" pitchFamily="18" charset="0"/>
              </a:rPr>
              <a:t>j </a:t>
            </a:r>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m </a:t>
            </a:r>
            <a:r>
              <a:rPr lang="en-IN" dirty="0">
                <a:latin typeface="Times New Roman" pitchFamily="18" charset="0"/>
                <a:cs typeface="Times New Roman" pitchFamily="18" charset="0"/>
              </a:rPr>
              <a:t>− 2</a:t>
            </a:r>
            <a:r>
              <a:rPr lang="en-IN" i="1" dirty="0">
                <a:latin typeface="Times New Roman" pitchFamily="18" charset="0"/>
                <a:cs typeface="Times New Roman" pitchFamily="18" charset="0"/>
              </a:rPr>
              <a:t>)</a:t>
            </a:r>
            <a:r>
              <a:rPr lang="en-IN" dirty="0">
                <a:latin typeface="Times New Roman" pitchFamily="18" charset="0"/>
                <a:cs typeface="Times New Roman" pitchFamily="18" charset="0"/>
              </a:rPr>
              <a:t>, overwrite its entry in the table with </a:t>
            </a:r>
            <a:r>
              <a:rPr lang="en-IN" i="1" dirty="0">
                <a:latin typeface="Times New Roman" pitchFamily="18" charset="0"/>
                <a:cs typeface="Times New Roman" pitchFamily="18" charset="0"/>
              </a:rPr>
              <a:t>m </a:t>
            </a:r>
            <a:r>
              <a:rPr lang="en-IN" dirty="0">
                <a:latin typeface="Times New Roman" pitchFamily="18" charset="0"/>
                <a:cs typeface="Times New Roman" pitchFamily="18" charset="0"/>
              </a:rPr>
              <a:t>− 1− </a:t>
            </a:r>
            <a:r>
              <a:rPr lang="en-IN" i="1" dirty="0">
                <a:latin typeface="Times New Roman" pitchFamily="18" charset="0"/>
                <a:cs typeface="Times New Roman" pitchFamily="18" charset="0"/>
              </a:rPr>
              <a:t>j </a:t>
            </a:r>
            <a:r>
              <a:rPr lang="en-IN" dirty="0">
                <a:latin typeface="Times New Roman" pitchFamily="18" charset="0"/>
                <a:cs typeface="Times New Roman" pitchFamily="18" charset="0"/>
              </a:rPr>
              <a:t>, which is the character’s distance to the last character of the pattern.</a:t>
            </a:r>
          </a:p>
          <a:p>
            <a:endParaRPr lang="en-IN" dirty="0"/>
          </a:p>
        </p:txBody>
      </p:sp>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03918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Sujata Joshi, Dept of CSE,NMIT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Rectangle 5"/>
          <p:cNvSpPr/>
          <p:nvPr/>
        </p:nvSpPr>
        <p:spPr>
          <a:xfrm>
            <a:off x="304800" y="304800"/>
            <a:ext cx="8610600" cy="5262979"/>
          </a:xfrm>
          <a:prstGeom prst="rect">
            <a:avLst/>
          </a:prstGeom>
        </p:spPr>
        <p:txBody>
          <a:bodyPr wrap="square">
            <a:spAutoFit/>
          </a:bodyPr>
          <a:lstStyle/>
          <a:p>
            <a:pPr algn="just"/>
            <a:r>
              <a:rPr lang="en-IN" sz="2400" b="1" dirty="0" err="1">
                <a:latin typeface="Times New Roman" pitchFamily="18" charset="0"/>
                <a:cs typeface="Times New Roman" pitchFamily="18" charset="0"/>
              </a:rPr>
              <a:t>Horspool’s</a:t>
            </a:r>
            <a:r>
              <a:rPr lang="en-IN" sz="2400" b="1" dirty="0">
                <a:latin typeface="Times New Roman" pitchFamily="18" charset="0"/>
                <a:cs typeface="Times New Roman" pitchFamily="18" charset="0"/>
              </a:rPr>
              <a:t> algorithm</a:t>
            </a:r>
          </a:p>
          <a:p>
            <a:pPr algn="just"/>
            <a:r>
              <a:rPr lang="en-IN" sz="2400" b="1" dirty="0">
                <a:latin typeface="Times New Roman" pitchFamily="18" charset="0"/>
                <a:cs typeface="Times New Roman" pitchFamily="18" charset="0"/>
              </a:rPr>
              <a:t>Step 1 </a:t>
            </a:r>
            <a:r>
              <a:rPr lang="en-IN" sz="2400" dirty="0">
                <a:latin typeface="Times New Roman" pitchFamily="18" charset="0"/>
                <a:cs typeface="Times New Roman" pitchFamily="18" charset="0"/>
              </a:rPr>
              <a:t>For a given pattern of length </a:t>
            </a:r>
            <a:r>
              <a:rPr lang="en-IN" sz="2400" i="1" dirty="0">
                <a:latin typeface="Times New Roman" pitchFamily="18" charset="0"/>
                <a:cs typeface="Times New Roman" pitchFamily="18" charset="0"/>
              </a:rPr>
              <a:t>m </a:t>
            </a:r>
            <a:r>
              <a:rPr lang="en-IN" sz="2400" dirty="0">
                <a:latin typeface="Times New Roman" pitchFamily="18" charset="0"/>
                <a:cs typeface="Times New Roman" pitchFamily="18" charset="0"/>
              </a:rPr>
              <a:t>and the alphabet used in both 	the pattern and text, construct the shift table.</a:t>
            </a:r>
          </a:p>
          <a:p>
            <a:pPr algn="just"/>
            <a:r>
              <a:rPr lang="en-IN" sz="2400" b="1" dirty="0">
                <a:latin typeface="Times New Roman" pitchFamily="18" charset="0"/>
                <a:cs typeface="Times New Roman" pitchFamily="18" charset="0"/>
              </a:rPr>
              <a:t>Step 2 </a:t>
            </a:r>
            <a:r>
              <a:rPr lang="en-IN" sz="2400" dirty="0">
                <a:latin typeface="Times New Roman" pitchFamily="18" charset="0"/>
                <a:cs typeface="Times New Roman" pitchFamily="18" charset="0"/>
              </a:rPr>
              <a:t>Align the pattern against the beginning of the text.</a:t>
            </a:r>
          </a:p>
          <a:p>
            <a:pPr algn="just"/>
            <a:r>
              <a:rPr lang="en-IN" sz="2400" b="1" dirty="0">
                <a:latin typeface="Times New Roman" pitchFamily="18" charset="0"/>
                <a:cs typeface="Times New Roman" pitchFamily="18" charset="0"/>
              </a:rPr>
              <a:t>Step 3 </a:t>
            </a:r>
            <a:r>
              <a:rPr lang="en-IN" sz="2400" dirty="0">
                <a:latin typeface="Times New Roman" pitchFamily="18" charset="0"/>
                <a:cs typeface="Times New Roman" pitchFamily="18" charset="0"/>
              </a:rPr>
              <a:t>Repeat the following until either a matching substring is 	found or the pattern reaches beyond the last character of the 	text. Starting with the last character in the pattern, compare 	the corresponding characters in the pattern and text until 	either all </a:t>
            </a:r>
            <a:r>
              <a:rPr lang="en-IN" sz="2400" i="1" dirty="0">
                <a:latin typeface="Times New Roman" pitchFamily="18" charset="0"/>
                <a:cs typeface="Times New Roman" pitchFamily="18" charset="0"/>
              </a:rPr>
              <a:t>m </a:t>
            </a:r>
            <a:r>
              <a:rPr lang="en-IN" sz="2400" dirty="0">
                <a:latin typeface="Times New Roman" pitchFamily="18" charset="0"/>
                <a:cs typeface="Times New Roman" pitchFamily="18" charset="0"/>
              </a:rPr>
              <a:t>characters are matched (then stop) or a 	mismatching pair is encountered. In the latter case, retrieve</a:t>
            </a:r>
          </a:p>
          <a:p>
            <a:pPr algn="just"/>
            <a:r>
              <a:rPr lang="en-IN" sz="2400" dirty="0">
                <a:latin typeface="Times New Roman" pitchFamily="18" charset="0"/>
                <a:cs typeface="Times New Roman" pitchFamily="18" charset="0"/>
              </a:rPr>
              <a:t>	the entry </a:t>
            </a:r>
            <a:r>
              <a:rPr lang="en-IN" sz="2400" i="1" dirty="0">
                <a:latin typeface="Times New Roman" pitchFamily="18" charset="0"/>
                <a:cs typeface="Times New Roman" pitchFamily="18" charset="0"/>
              </a:rPr>
              <a:t>t (c) </a:t>
            </a:r>
            <a:r>
              <a:rPr lang="en-IN" sz="2400" dirty="0">
                <a:latin typeface="Times New Roman" pitchFamily="18" charset="0"/>
                <a:cs typeface="Times New Roman" pitchFamily="18" charset="0"/>
              </a:rPr>
              <a:t>from the </a:t>
            </a:r>
            <a:r>
              <a:rPr lang="en-IN" sz="2400" i="1" dirty="0">
                <a:latin typeface="Times New Roman" pitchFamily="18" charset="0"/>
                <a:cs typeface="Times New Roman" pitchFamily="18" charset="0"/>
              </a:rPr>
              <a:t>c</a:t>
            </a:r>
            <a:r>
              <a:rPr lang="en-IN" sz="2400" dirty="0">
                <a:latin typeface="Times New Roman" pitchFamily="18" charset="0"/>
                <a:cs typeface="Times New Roman" pitchFamily="18" charset="0"/>
              </a:rPr>
              <a:t>’s column of the shift table where </a:t>
            </a:r>
            <a:r>
              <a:rPr lang="en-IN" sz="2400" i="1" dirty="0">
                <a:latin typeface="Times New Roman" pitchFamily="18" charset="0"/>
                <a:cs typeface="Times New Roman" pitchFamily="18" charset="0"/>
              </a:rPr>
              <a:t>c 	</a:t>
            </a:r>
            <a:r>
              <a:rPr lang="en-IN" sz="2400" dirty="0">
                <a:latin typeface="Times New Roman" pitchFamily="18" charset="0"/>
                <a:cs typeface="Times New Roman" pitchFamily="18" charset="0"/>
              </a:rPr>
              <a:t>is the text’s character currently aligned against the last  	character of the pattern, and shift the pattern by </a:t>
            </a:r>
            <a:r>
              <a:rPr lang="en-IN" sz="2400" i="1" dirty="0">
                <a:latin typeface="Times New Roman" pitchFamily="18" charset="0"/>
                <a:cs typeface="Times New Roman" pitchFamily="18" charset="0"/>
              </a:rPr>
              <a:t>t (c) 	</a:t>
            </a:r>
            <a:r>
              <a:rPr lang="en-IN" sz="2400" dirty="0">
                <a:latin typeface="Times New Roman" pitchFamily="18" charset="0"/>
                <a:cs typeface="Times New Roman" pitchFamily="18" charset="0"/>
              </a:rPr>
              <a:t>characters to the right along the text.</a:t>
            </a:r>
          </a:p>
        </p:txBody>
      </p:sp>
    </p:spTree>
    <p:extLst>
      <p:ext uri="{BB962C8B-B14F-4D97-AF65-F5344CB8AC3E}">
        <p14:creationId xmlns:p14="http://schemas.microsoft.com/office/powerpoint/2010/main" val="372827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1034</Words>
  <Application>Microsoft Office PowerPoint</Application>
  <PresentationFormat>On-screen Show (4:3)</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Design and Analysis of Algorithms Lab</vt:lpstr>
      <vt:lpstr>Part B</vt:lpstr>
      <vt:lpstr>Horspool’s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lab</dc:title>
  <dc:creator>Ins</dc:creator>
  <cp:lastModifiedBy>Sujata Joshi</cp:lastModifiedBy>
  <cp:revision>45</cp:revision>
  <dcterms:created xsi:type="dcterms:W3CDTF">2006-08-16T00:00:00Z</dcterms:created>
  <dcterms:modified xsi:type="dcterms:W3CDTF">2023-06-30T09:24:21Z</dcterms:modified>
</cp:coreProperties>
</file>