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84" r:id="rId3"/>
    <p:sldId id="286" r:id="rId4"/>
    <p:sldId id="288" r:id="rId5"/>
    <p:sldId id="28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50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BA1121-0D4E-4F4C-8706-1C5F7FF47900}" type="datetimeFigureOut">
              <a:rPr lang="en-IN" smtClean="0"/>
              <a:t>30-06-2023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FE4024-49EC-465B-B1EA-EB93829398EA}" type="slidenum">
              <a:rPr lang="en-IN" smtClean="0"/>
              <a:t>‹#›</a:t>
            </a:fld>
            <a:endParaRPr lang="en-IN"/>
          </a:p>
        </p:txBody>
      </p:sp>
    </p:spTree>
    <p:extLst>
      <p:ext uri="{BB962C8B-B14F-4D97-AF65-F5344CB8AC3E}">
        <p14:creationId xmlns:p14="http://schemas.microsoft.com/office/powerpoint/2010/main" val="339013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Design and Analysis of Algorithms Lab</a:t>
            </a:r>
          </a:p>
        </p:txBody>
      </p:sp>
      <p:sp>
        <p:nvSpPr>
          <p:cNvPr id="3" name="Subtitle 2"/>
          <p:cNvSpPr>
            <a:spLocks noGrp="1"/>
          </p:cNvSpPr>
          <p:nvPr>
            <p:ph type="subTitle" idx="1"/>
          </p:nvPr>
        </p:nvSpPr>
        <p:spPr/>
        <p:txBody>
          <a:bodyPr/>
          <a:lstStyle/>
          <a:p>
            <a:r>
              <a:rPr lang="en-IN" b="1" dirty="0" err="1">
                <a:solidFill>
                  <a:srgbClr val="C00000"/>
                </a:solidFill>
              </a:rPr>
              <a:t>Dr.</a:t>
            </a:r>
            <a:r>
              <a:rPr lang="en-IN" b="1" dirty="0">
                <a:solidFill>
                  <a:srgbClr val="C00000"/>
                </a:solidFill>
              </a:rPr>
              <a:t> Sujata Joshi</a:t>
            </a:r>
          </a:p>
        </p:txBody>
      </p:sp>
    </p:spTree>
    <p:extLst>
      <p:ext uri="{BB962C8B-B14F-4D97-AF65-F5344CB8AC3E}">
        <p14:creationId xmlns:p14="http://schemas.microsoft.com/office/powerpoint/2010/main" val="243220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indent="0">
              <a:buNone/>
            </a:pPr>
            <a:r>
              <a:rPr lang="en-US" dirty="0">
                <a:latin typeface="Times New Roman" pitchFamily="18" charset="0"/>
                <a:cs typeface="Times New Roman" pitchFamily="18" charset="0"/>
              </a:rPr>
              <a:t>9</a:t>
            </a:r>
          </a:p>
          <a:p>
            <a:pPr marL="0" indent="0" algn="just">
              <a:buNone/>
            </a:pPr>
            <a:r>
              <a:rPr lang="en-US" dirty="0">
                <a:latin typeface="Times New Roman" pitchFamily="18" charset="0"/>
                <a:cs typeface="Times New Roman" pitchFamily="18" charset="0"/>
              </a:rPr>
              <a:t>There have been a number of fire outbreak cases recorded in the Florida area that has brought about loss of lives to inhabitants and loss of properties. Some routes within the district can be reconstructed into shortcut routes, so that fire man can traverse through the district in order to prevent fire incidents. The objective is to find the minimum distance and shortest path from the fire station to all the residential layout in Florida area. Write an algorithm by applying Floyd’s method to find the solution for the given scenario</a:t>
            </a:r>
            <a:endParaRPr lang="en-IN"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lstStyle/>
          <a:p>
            <a:r>
              <a:rPr lang="en-IN" dirty="0"/>
              <a:t>Part B</a:t>
            </a:r>
          </a:p>
        </p:txBody>
      </p:sp>
    </p:spTree>
    <p:extLst>
      <p:ext uri="{BB962C8B-B14F-4D97-AF65-F5344CB8AC3E}">
        <p14:creationId xmlns:p14="http://schemas.microsoft.com/office/powerpoint/2010/main" val="208268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411162"/>
          </a:xfrm>
        </p:spPr>
        <p:txBody>
          <a:bodyPr>
            <a:normAutofit fontScale="90000"/>
          </a:bodyPr>
          <a:lstStyle/>
          <a:p>
            <a:r>
              <a:rPr lang="en-IN" sz="2800" b="1" dirty="0"/>
              <a:t>Floyd’s Algorithm for the All-Pairs Shortest-Paths Problem</a:t>
            </a:r>
            <a:endParaRPr lang="en-IN" sz="2800" dirty="0"/>
          </a:p>
        </p:txBody>
      </p:sp>
      <p:sp>
        <p:nvSpPr>
          <p:cNvPr id="3" name="Content Placeholder 2"/>
          <p:cNvSpPr>
            <a:spLocks noGrp="1"/>
          </p:cNvSpPr>
          <p:nvPr>
            <p:ph idx="1"/>
          </p:nvPr>
        </p:nvSpPr>
        <p:spPr>
          <a:xfrm>
            <a:off x="228600" y="838201"/>
            <a:ext cx="8458200" cy="4267200"/>
          </a:xfrm>
        </p:spPr>
        <p:txBody>
          <a:bodyPr>
            <a:normAutofit lnSpcReduction="10000"/>
          </a:bodyPr>
          <a:lstStyle/>
          <a:p>
            <a:pPr algn="just"/>
            <a:r>
              <a:rPr lang="en-IN" sz="1800" dirty="0">
                <a:latin typeface="Times New Roman" pitchFamily="18" charset="0"/>
                <a:cs typeface="Times New Roman" pitchFamily="18" charset="0"/>
              </a:rPr>
              <a:t>Given a weighted connected graph (undirected or directed), the </a:t>
            </a:r>
            <a:r>
              <a:rPr lang="en-IN" sz="1800" b="1" i="1" dirty="0">
                <a:latin typeface="Times New Roman" pitchFamily="18" charset="0"/>
                <a:cs typeface="Times New Roman" pitchFamily="18" charset="0"/>
              </a:rPr>
              <a:t>all-pairs shortest paths problem </a:t>
            </a:r>
            <a:r>
              <a:rPr lang="en-IN" sz="1800" dirty="0">
                <a:latin typeface="Times New Roman" pitchFamily="18" charset="0"/>
                <a:cs typeface="Times New Roman" pitchFamily="18" charset="0"/>
              </a:rPr>
              <a:t>asks to find the distances—i.e., the lengths of the shortest paths— from each vertex to all other vertices. </a:t>
            </a:r>
          </a:p>
          <a:p>
            <a:pPr algn="just"/>
            <a:r>
              <a:rPr lang="en-IN" sz="1800" dirty="0">
                <a:latin typeface="Times New Roman" pitchFamily="18" charset="0"/>
                <a:cs typeface="Times New Roman" pitchFamily="18" charset="0"/>
              </a:rPr>
              <a:t>This is one of several variations of the problem involving shortest paths in graphs.</a:t>
            </a:r>
          </a:p>
          <a:p>
            <a:pPr algn="just"/>
            <a:r>
              <a:rPr lang="en-IN" sz="1800" dirty="0">
                <a:latin typeface="Times New Roman" pitchFamily="18" charset="0"/>
                <a:cs typeface="Times New Roman" pitchFamily="18" charset="0"/>
              </a:rPr>
              <a:t>Because of its important applications to communications, transportation networks, and operations research, it has been thoroughly studied over the years. </a:t>
            </a:r>
          </a:p>
          <a:p>
            <a:pPr algn="just"/>
            <a:r>
              <a:rPr lang="en-IN" sz="1800" dirty="0">
                <a:latin typeface="Times New Roman" pitchFamily="18" charset="0"/>
                <a:cs typeface="Times New Roman" pitchFamily="18" charset="0"/>
              </a:rPr>
              <a:t>Among recent applications of the all-pairs shortest-path problem is </a:t>
            </a:r>
            <a:r>
              <a:rPr lang="en-IN" sz="1800" dirty="0" err="1">
                <a:latin typeface="Times New Roman" pitchFamily="18" charset="0"/>
                <a:cs typeface="Times New Roman" pitchFamily="18" charset="0"/>
              </a:rPr>
              <a:t>precomputing</a:t>
            </a:r>
            <a:r>
              <a:rPr lang="en-IN" sz="1800" dirty="0">
                <a:latin typeface="Times New Roman" pitchFamily="18" charset="0"/>
                <a:cs typeface="Times New Roman" pitchFamily="18" charset="0"/>
              </a:rPr>
              <a:t> distances for motion planning in computer games.</a:t>
            </a:r>
          </a:p>
          <a:p>
            <a:pPr algn="just"/>
            <a:r>
              <a:rPr lang="en-IN" sz="1800" dirty="0">
                <a:latin typeface="Times New Roman" pitchFamily="18" charset="0"/>
                <a:cs typeface="Times New Roman" pitchFamily="18" charset="0"/>
              </a:rPr>
              <a:t>It is convenient to record the lengths of shortest paths in an </a:t>
            </a:r>
            <a:r>
              <a:rPr lang="en-IN" sz="1800" i="1" dirty="0">
                <a:latin typeface="Times New Roman" pitchFamily="18" charset="0"/>
                <a:cs typeface="Times New Roman" pitchFamily="18" charset="0"/>
              </a:rPr>
              <a:t>n </a:t>
            </a:r>
            <a:r>
              <a:rPr lang="en-IN" sz="1800" dirty="0">
                <a:latin typeface="Times New Roman" pitchFamily="18" charset="0"/>
                <a:cs typeface="Times New Roman" pitchFamily="18" charset="0"/>
              </a:rPr>
              <a:t>× </a:t>
            </a:r>
            <a:r>
              <a:rPr lang="en-IN" sz="1800" i="1" dirty="0">
                <a:latin typeface="Times New Roman" pitchFamily="18" charset="0"/>
                <a:cs typeface="Times New Roman" pitchFamily="18" charset="0"/>
              </a:rPr>
              <a:t>n </a:t>
            </a:r>
            <a:r>
              <a:rPr lang="en-IN" sz="1800" dirty="0">
                <a:latin typeface="Times New Roman" pitchFamily="18" charset="0"/>
                <a:cs typeface="Times New Roman" pitchFamily="18" charset="0"/>
              </a:rPr>
              <a:t>matrix </a:t>
            </a:r>
            <a:r>
              <a:rPr lang="en-IN" sz="1800" i="1" dirty="0">
                <a:latin typeface="Times New Roman" pitchFamily="18" charset="0"/>
                <a:cs typeface="Times New Roman" pitchFamily="18" charset="0"/>
              </a:rPr>
              <a:t>D </a:t>
            </a:r>
            <a:r>
              <a:rPr lang="en-IN" sz="1800" dirty="0">
                <a:latin typeface="Times New Roman" pitchFamily="18" charset="0"/>
                <a:cs typeface="Times New Roman" pitchFamily="18" charset="0"/>
              </a:rPr>
              <a:t>called the </a:t>
            </a:r>
            <a:r>
              <a:rPr lang="en-IN" sz="1800" b="1" i="1" dirty="0">
                <a:latin typeface="Times New Roman" pitchFamily="18" charset="0"/>
                <a:cs typeface="Times New Roman" pitchFamily="18" charset="0"/>
              </a:rPr>
              <a:t>distance matrix</a:t>
            </a:r>
            <a:r>
              <a:rPr lang="en-IN" sz="1800" dirty="0">
                <a:latin typeface="Times New Roman" pitchFamily="18" charset="0"/>
                <a:cs typeface="Times New Roman" pitchFamily="18" charset="0"/>
              </a:rPr>
              <a:t>: the element </a:t>
            </a:r>
            <a:r>
              <a:rPr lang="en-IN" sz="1800" i="1" dirty="0" err="1">
                <a:latin typeface="Times New Roman" pitchFamily="18" charset="0"/>
                <a:cs typeface="Times New Roman" pitchFamily="18" charset="0"/>
              </a:rPr>
              <a:t>dij</a:t>
            </a:r>
            <a:r>
              <a:rPr lang="en-IN" sz="1800" i="1" dirty="0">
                <a:latin typeface="Times New Roman" pitchFamily="18" charset="0"/>
                <a:cs typeface="Times New Roman" pitchFamily="18" charset="0"/>
              </a:rPr>
              <a:t> </a:t>
            </a:r>
            <a:r>
              <a:rPr lang="en-IN" sz="1800" dirty="0">
                <a:latin typeface="Times New Roman" pitchFamily="18" charset="0"/>
                <a:cs typeface="Times New Roman" pitchFamily="18" charset="0"/>
              </a:rPr>
              <a:t>in the </a:t>
            </a:r>
            <a:r>
              <a:rPr lang="en-IN" sz="1800" i="1" dirty="0" err="1">
                <a:latin typeface="Times New Roman" pitchFamily="18" charset="0"/>
                <a:cs typeface="Times New Roman" pitchFamily="18" charset="0"/>
              </a:rPr>
              <a:t>i</a:t>
            </a:r>
            <a:r>
              <a:rPr lang="en-IN" sz="1800" dirty="0" err="1">
                <a:latin typeface="Times New Roman" pitchFamily="18" charset="0"/>
                <a:cs typeface="Times New Roman" pitchFamily="18" charset="0"/>
              </a:rPr>
              <a:t>th</a:t>
            </a:r>
            <a:r>
              <a:rPr lang="en-IN" sz="1800" dirty="0">
                <a:latin typeface="Times New Roman" pitchFamily="18" charset="0"/>
                <a:cs typeface="Times New Roman" pitchFamily="18" charset="0"/>
              </a:rPr>
              <a:t> row and the </a:t>
            </a:r>
            <a:r>
              <a:rPr lang="en-IN" sz="1800" i="1" dirty="0" err="1">
                <a:latin typeface="Times New Roman" pitchFamily="18" charset="0"/>
                <a:cs typeface="Times New Roman" pitchFamily="18" charset="0"/>
              </a:rPr>
              <a:t>j</a:t>
            </a:r>
            <a:r>
              <a:rPr lang="en-IN" sz="1800" dirty="0" err="1">
                <a:latin typeface="Times New Roman" pitchFamily="18" charset="0"/>
                <a:cs typeface="Times New Roman" pitchFamily="18" charset="0"/>
              </a:rPr>
              <a:t>th</a:t>
            </a:r>
            <a:r>
              <a:rPr lang="en-IN" sz="1800" dirty="0">
                <a:latin typeface="Times New Roman" pitchFamily="18" charset="0"/>
                <a:cs typeface="Times New Roman" pitchFamily="18" charset="0"/>
              </a:rPr>
              <a:t> column of this matrix indicates the length of the shortest path from the </a:t>
            </a:r>
            <a:r>
              <a:rPr lang="en-IN" sz="1800" i="1" dirty="0" err="1">
                <a:latin typeface="Times New Roman" pitchFamily="18" charset="0"/>
                <a:cs typeface="Times New Roman" pitchFamily="18" charset="0"/>
              </a:rPr>
              <a:t>i</a:t>
            </a:r>
            <a:r>
              <a:rPr lang="en-IN" sz="1800" dirty="0" err="1">
                <a:latin typeface="Times New Roman" pitchFamily="18" charset="0"/>
                <a:cs typeface="Times New Roman" pitchFamily="18" charset="0"/>
              </a:rPr>
              <a:t>th</a:t>
            </a:r>
            <a:r>
              <a:rPr lang="en-IN" sz="1800" dirty="0">
                <a:latin typeface="Times New Roman" pitchFamily="18" charset="0"/>
                <a:cs typeface="Times New Roman" pitchFamily="18" charset="0"/>
              </a:rPr>
              <a:t> vertex to the </a:t>
            </a:r>
            <a:r>
              <a:rPr lang="en-IN" sz="1800" i="1" dirty="0" err="1">
                <a:latin typeface="Times New Roman" pitchFamily="18" charset="0"/>
                <a:cs typeface="Times New Roman" pitchFamily="18" charset="0"/>
              </a:rPr>
              <a:t>j</a:t>
            </a:r>
            <a:r>
              <a:rPr lang="en-IN" sz="1800" dirty="0" err="1">
                <a:latin typeface="Times New Roman" pitchFamily="18" charset="0"/>
                <a:cs typeface="Times New Roman" pitchFamily="18" charset="0"/>
              </a:rPr>
              <a:t>th</a:t>
            </a:r>
            <a:r>
              <a:rPr lang="en-IN" sz="1800" dirty="0">
                <a:latin typeface="Times New Roman" pitchFamily="18" charset="0"/>
                <a:cs typeface="Times New Roman" pitchFamily="18" charset="0"/>
              </a:rPr>
              <a:t> vertex. </a:t>
            </a:r>
          </a:p>
          <a:p>
            <a:pPr algn="just"/>
            <a:r>
              <a:rPr lang="en-IN" sz="1800" dirty="0">
                <a:latin typeface="Times New Roman" pitchFamily="18" charset="0"/>
                <a:cs typeface="Times New Roman" pitchFamily="18" charset="0"/>
              </a:rPr>
              <a:t>As shown in figure, we  can generate the distance matrix with an algorithm known as Floyd’s algorithm named  after its co-inventor Robert W.Floyd.1 It is applicable to both undirected and directed weighted graphs provided that they do not contain a cycle of a negative length.</a:t>
            </a:r>
          </a:p>
        </p:txBody>
      </p:sp>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105400"/>
            <a:ext cx="1981200" cy="1667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105400"/>
            <a:ext cx="3886200" cy="1433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209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600607"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071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IN" sz="3200" dirty="0"/>
              <a:t>Test your program on the following graphs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091381"/>
            <a:ext cx="266934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388" y="4114800"/>
            <a:ext cx="4252912" cy="262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38200" y="1752600"/>
            <a:ext cx="301686" cy="369332"/>
          </a:xfrm>
          <a:prstGeom prst="rect">
            <a:avLst/>
          </a:prstGeom>
          <a:noFill/>
        </p:spPr>
        <p:txBody>
          <a:bodyPr wrap="none" rtlCol="0">
            <a:spAutoFit/>
          </a:bodyPr>
          <a:lstStyle/>
          <a:p>
            <a:r>
              <a:rPr lang="en-IN" dirty="0"/>
              <a:t>1</a:t>
            </a:r>
          </a:p>
        </p:txBody>
      </p:sp>
      <p:sp>
        <p:nvSpPr>
          <p:cNvPr id="7" name="TextBox 6"/>
          <p:cNvSpPr txBox="1"/>
          <p:nvPr/>
        </p:nvSpPr>
        <p:spPr>
          <a:xfrm>
            <a:off x="1009609" y="4800600"/>
            <a:ext cx="301686" cy="369332"/>
          </a:xfrm>
          <a:prstGeom prst="rect">
            <a:avLst/>
          </a:prstGeom>
          <a:noFill/>
        </p:spPr>
        <p:txBody>
          <a:bodyPr wrap="none" rtlCol="0">
            <a:spAutoFit/>
          </a:bodyPr>
          <a:lstStyle/>
          <a:p>
            <a:r>
              <a:rPr lang="en-IN" dirty="0"/>
              <a:t>2</a:t>
            </a:r>
          </a:p>
        </p:txBody>
      </p:sp>
    </p:spTree>
    <p:extLst>
      <p:ext uri="{BB962C8B-B14F-4D97-AF65-F5344CB8AC3E}">
        <p14:creationId xmlns:p14="http://schemas.microsoft.com/office/powerpoint/2010/main" val="3964634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346</Words>
  <Application>Microsoft Office PowerPoint</Application>
  <PresentationFormat>On-screen Show (4:3)</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Design and Analysis of Algorithms Lab</vt:lpstr>
      <vt:lpstr>Part B</vt:lpstr>
      <vt:lpstr>Floyd’s Algorithm for the All-Pairs Shortest-Paths Problem</vt:lpstr>
      <vt:lpstr>PowerPoint Presentation</vt:lpstr>
      <vt:lpstr>Test your program on the following 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lab</dc:title>
  <dc:creator>Ins</dc:creator>
  <cp:lastModifiedBy>Sujata Joshi</cp:lastModifiedBy>
  <cp:revision>42</cp:revision>
  <dcterms:created xsi:type="dcterms:W3CDTF">2006-08-16T00:00:00Z</dcterms:created>
  <dcterms:modified xsi:type="dcterms:W3CDTF">2023-06-30T09:27:56Z</dcterms:modified>
</cp:coreProperties>
</file>