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84" r:id="rId3"/>
    <p:sldId id="285" r:id="rId4"/>
    <p:sldId id="286" r:id="rId5"/>
    <p:sldId id="431" r:id="rId6"/>
    <p:sldId id="432" r:id="rId7"/>
    <p:sldId id="43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50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BA1121-0D4E-4F4C-8706-1C5F7FF47900}" type="datetimeFigureOut">
              <a:rPr lang="en-IN" smtClean="0"/>
              <a:t>07-07-2023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E4024-49EC-465B-B1EA-EB93829398EA}" type="slidenum">
              <a:rPr lang="en-IN" smtClean="0"/>
              <a:t>‹#›</a:t>
            </a:fld>
            <a:endParaRPr lang="en-IN"/>
          </a:p>
        </p:txBody>
      </p:sp>
    </p:spTree>
    <p:extLst>
      <p:ext uri="{BB962C8B-B14F-4D97-AF65-F5344CB8AC3E}">
        <p14:creationId xmlns:p14="http://schemas.microsoft.com/office/powerpoint/2010/main" val="339013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printing-paths-dijkstras-shortest-path-algorith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Design and Analysis of Algorithms Lab</a:t>
            </a:r>
          </a:p>
        </p:txBody>
      </p:sp>
      <p:sp>
        <p:nvSpPr>
          <p:cNvPr id="3" name="Subtitle 2"/>
          <p:cNvSpPr>
            <a:spLocks noGrp="1"/>
          </p:cNvSpPr>
          <p:nvPr>
            <p:ph type="subTitle" idx="1"/>
          </p:nvPr>
        </p:nvSpPr>
        <p:spPr/>
        <p:txBody>
          <a:bodyPr/>
          <a:lstStyle/>
          <a:p>
            <a:r>
              <a:rPr lang="en-IN" b="1" dirty="0" err="1">
                <a:solidFill>
                  <a:srgbClr val="C00000"/>
                </a:solidFill>
              </a:rPr>
              <a:t>Dr.</a:t>
            </a:r>
            <a:r>
              <a:rPr lang="en-IN" b="1" dirty="0">
                <a:solidFill>
                  <a:srgbClr val="C00000"/>
                </a:solidFill>
              </a:rPr>
              <a:t> Sujata Joshi</a:t>
            </a:r>
          </a:p>
        </p:txBody>
      </p:sp>
    </p:spTree>
    <p:extLst>
      <p:ext uri="{BB962C8B-B14F-4D97-AF65-F5344CB8AC3E}">
        <p14:creationId xmlns:p14="http://schemas.microsoft.com/office/powerpoint/2010/main" val="243220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indent="0">
              <a:buNone/>
            </a:pPr>
            <a:r>
              <a:rPr lang="en-US" dirty="0">
                <a:latin typeface="Times New Roman" pitchFamily="18" charset="0"/>
                <a:cs typeface="Times New Roman" pitchFamily="18" charset="0"/>
              </a:rPr>
              <a:t>12</a:t>
            </a:r>
          </a:p>
          <a:p>
            <a:pPr algn="just"/>
            <a:r>
              <a:rPr lang="en-US" dirty="0" err="1"/>
              <a:t>DigiMap</a:t>
            </a:r>
            <a:r>
              <a:rPr lang="en-US" dirty="0"/>
              <a:t> services is a module in G-Maps which is used to find the distance from one place to another or from your location to the nearest desired location. This requires the </a:t>
            </a:r>
            <a:r>
              <a:rPr lang="en-US" dirty="0">
                <a:hlinkClick r:id="rId2"/>
              </a:rPr>
              <a:t>Shortest Path Algorithm</a:t>
            </a:r>
            <a:r>
              <a:rPr lang="en-US" dirty="0"/>
              <a:t>, as there are various routes/paths connecting them but it has to show the minimum distance.  . Represent a city/place with a vertex and the route between two cities/places as an edge, then by using </a:t>
            </a:r>
            <a:r>
              <a:rPr lang="en-US" dirty="0" err="1"/>
              <a:t>Dijkstra’s</a:t>
            </a:r>
            <a:r>
              <a:rPr lang="en-US" dirty="0"/>
              <a:t> algorithm, find the shortest routes between any two cities/places or from one city/place to another city/place. </a:t>
            </a:r>
            <a:endParaRPr lang="en-IN" dirty="0">
              <a:latin typeface="Times New Roman" pitchFamily="18" charset="0"/>
              <a:cs typeface="Times New Roman" pitchFamily="18" charset="0"/>
            </a:endParaRPr>
          </a:p>
        </p:txBody>
      </p:sp>
      <p:sp>
        <p:nvSpPr>
          <p:cNvPr id="4" name="Title 1"/>
          <p:cNvSpPr>
            <a:spLocks noGrp="1"/>
          </p:cNvSpPr>
          <p:nvPr>
            <p:ph type="title"/>
          </p:nvPr>
        </p:nvSpPr>
        <p:spPr>
          <a:xfrm>
            <a:off x="533400" y="304800"/>
            <a:ext cx="8229600" cy="609600"/>
          </a:xfrm>
        </p:spPr>
        <p:txBody>
          <a:bodyPr>
            <a:normAutofit fontScale="90000"/>
          </a:bodyPr>
          <a:lstStyle/>
          <a:p>
            <a:r>
              <a:rPr lang="en-IN" dirty="0"/>
              <a:t>PART B</a:t>
            </a:r>
          </a:p>
        </p:txBody>
      </p:sp>
    </p:spTree>
    <p:extLst>
      <p:ext uri="{BB962C8B-B14F-4D97-AF65-F5344CB8AC3E}">
        <p14:creationId xmlns:p14="http://schemas.microsoft.com/office/powerpoint/2010/main" val="208268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Autofit/>
          </a:bodyPr>
          <a:lstStyle/>
          <a:p>
            <a:pPr marL="0" indent="0">
              <a:spcBef>
                <a:spcPts val="0"/>
              </a:spcBef>
              <a:buNone/>
            </a:pPr>
            <a:r>
              <a:rPr lang="en-IN" sz="1800" dirty="0"/>
              <a:t>	</a:t>
            </a:r>
          </a:p>
        </p:txBody>
      </p:sp>
      <p:sp>
        <p:nvSpPr>
          <p:cNvPr id="2" name="Rectangle 1"/>
          <p:cNvSpPr/>
          <p:nvPr/>
        </p:nvSpPr>
        <p:spPr>
          <a:xfrm>
            <a:off x="457200" y="335846"/>
            <a:ext cx="8458200" cy="5632311"/>
          </a:xfrm>
          <a:prstGeom prst="rect">
            <a:avLst/>
          </a:prstGeom>
        </p:spPr>
        <p:txBody>
          <a:bodyPr wrap="square">
            <a:spAutoFit/>
          </a:bodyPr>
          <a:lstStyle/>
          <a:p>
            <a:pPr algn="just"/>
            <a:r>
              <a:rPr lang="en-US" sz="2400" b="1" dirty="0" err="1">
                <a:latin typeface="Times New Roman" pitchFamily="18" charset="0"/>
                <a:cs typeface="Times New Roman" pitchFamily="18" charset="0"/>
              </a:rPr>
              <a:t>Dijkstra's</a:t>
            </a:r>
            <a:r>
              <a:rPr lang="en-US" sz="2400" b="1" dirty="0">
                <a:latin typeface="Times New Roman" pitchFamily="18" charset="0"/>
                <a:cs typeface="Times New Roman" pitchFamily="18" charset="0"/>
              </a:rPr>
              <a:t> algorithm</a:t>
            </a:r>
            <a:r>
              <a:rPr lang="en-US" sz="2400" dirty="0">
                <a:latin typeface="Times New Roman" pitchFamily="18" charset="0"/>
                <a:cs typeface="Times New Roman" pitchFamily="18" charset="0"/>
              </a:rPr>
              <a:t>, is a graph search algorithm that solves the single-source shortest path problem for a graph with non negative edge path costs, outputting a shortest path tree. This algorithm is often used in routing.</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For a given source vertex (node) in the graph, the algorithm finds the path with lowest cost (i.e. the shortest path) between that vertex and every other vertex. It can also be used for finding costs of shortest paths from a single vertex to a single destination vertex by stopping the algorithm once the shortest path to the destination vertex has been determined. For example, if the vertices of the graph represent cities and edge path costs represent driving distances between pairs of cities connected by a direct road, </a:t>
            </a:r>
            <a:r>
              <a:rPr lang="en-US" sz="2400" dirty="0" err="1">
                <a:latin typeface="Times New Roman" pitchFamily="18" charset="0"/>
                <a:cs typeface="Times New Roman" pitchFamily="18" charset="0"/>
              </a:rPr>
              <a:t>Dijkstra's</a:t>
            </a:r>
            <a:r>
              <a:rPr lang="en-US" sz="2400" dirty="0">
                <a:latin typeface="Times New Roman" pitchFamily="18" charset="0"/>
                <a:cs typeface="Times New Roman" pitchFamily="18" charset="0"/>
              </a:rPr>
              <a:t> algorithm can be used to find the shortest route between one city and all other cities. As a result, the shortest path first is widely used in network routing protocols.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27598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44DE-6FAF-3302-1225-ED851F2D3CC7}"/>
              </a:ext>
            </a:extLst>
          </p:cNvPr>
          <p:cNvSpPr>
            <a:spLocks noGrp="1"/>
          </p:cNvSpPr>
          <p:nvPr>
            <p:ph type="title"/>
          </p:nvPr>
        </p:nvSpPr>
        <p:spPr/>
        <p:txBody>
          <a:bodyPr/>
          <a:lstStyle/>
          <a:p>
            <a:endParaRPr lang="en-IN" dirty="0"/>
          </a:p>
        </p:txBody>
      </p:sp>
      <p:pic>
        <p:nvPicPr>
          <p:cNvPr id="4" name="Picture 2">
            <a:extLst>
              <a:ext uri="{FF2B5EF4-FFF2-40B4-BE49-F238E27FC236}">
                <a16:creationId xmlns:a16="http://schemas.microsoft.com/office/drawing/2014/main" id="{0BF95285-532F-018D-DAF7-6013162855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960" y="1523999"/>
            <a:ext cx="6263640" cy="4743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930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marL="0" indent="0" algn="just">
              <a:buNone/>
            </a:pPr>
            <a:r>
              <a:rPr lang="en-IN" dirty="0" err="1">
                <a:latin typeface="Times New Roman" pitchFamily="18" charset="0"/>
                <a:cs typeface="Times New Roman" pitchFamily="18" charset="0"/>
              </a:rPr>
              <a:t>Dijkstra’s</a:t>
            </a:r>
            <a:r>
              <a:rPr lang="en-IN" dirty="0">
                <a:latin typeface="Times New Roman" pitchFamily="18" charset="0"/>
                <a:cs typeface="Times New Roman" pitchFamily="18" charset="0"/>
              </a:rPr>
              <a:t> algorithm.</a:t>
            </a:r>
          </a:p>
          <a:p>
            <a:pPr algn="just"/>
            <a:r>
              <a:rPr lang="en-IN" dirty="0" err="1">
                <a:latin typeface="Times New Roman" pitchFamily="18" charset="0"/>
                <a:cs typeface="Times New Roman" pitchFamily="18" charset="0"/>
              </a:rPr>
              <a:t>Dijkstra’s</a:t>
            </a:r>
            <a:r>
              <a:rPr lang="en-IN" dirty="0">
                <a:latin typeface="Times New Roman" pitchFamily="18" charset="0"/>
                <a:cs typeface="Times New Roman" pitchFamily="18" charset="0"/>
              </a:rPr>
              <a:t> algorithm finds the shortest paths to a graph’s vertices in order of their distance from a given source. </a:t>
            </a:r>
          </a:p>
          <a:p>
            <a:pPr algn="just"/>
            <a:r>
              <a:rPr lang="en-IN" dirty="0">
                <a:latin typeface="Times New Roman" pitchFamily="18" charset="0"/>
                <a:cs typeface="Times New Roman" pitchFamily="18" charset="0"/>
              </a:rPr>
              <a:t>First, it finds the shortest path from the source to a vertex nearest to it, then to a second nearest, and so on.</a:t>
            </a:r>
          </a:p>
          <a:p>
            <a:pPr algn="just"/>
            <a:r>
              <a:rPr lang="en-IN" dirty="0">
                <a:latin typeface="Times New Roman" pitchFamily="18" charset="0"/>
                <a:cs typeface="Times New Roman" pitchFamily="18" charset="0"/>
              </a:rPr>
              <a:t>In general, before its </a:t>
            </a:r>
            <a:r>
              <a:rPr lang="en-IN" i="1" dirty="0" err="1">
                <a:latin typeface="Times New Roman" pitchFamily="18" charset="0"/>
                <a:cs typeface="Times New Roman" pitchFamily="18" charset="0"/>
              </a:rPr>
              <a:t>i</a:t>
            </a:r>
            <a:r>
              <a:rPr lang="en-IN" dirty="0" err="1">
                <a:latin typeface="Times New Roman" pitchFamily="18" charset="0"/>
                <a:cs typeface="Times New Roman" pitchFamily="18" charset="0"/>
              </a:rPr>
              <a:t>th</a:t>
            </a:r>
            <a:r>
              <a:rPr lang="en-IN" dirty="0">
                <a:latin typeface="Times New Roman" pitchFamily="18" charset="0"/>
                <a:cs typeface="Times New Roman" pitchFamily="18" charset="0"/>
              </a:rPr>
              <a:t> iteration commences, the algorithm has already identified the shortest paths to </a:t>
            </a:r>
            <a:r>
              <a:rPr lang="en-IN" i="1" dirty="0">
                <a:latin typeface="Times New Roman" pitchFamily="18" charset="0"/>
                <a:cs typeface="Times New Roman" pitchFamily="18" charset="0"/>
              </a:rPr>
              <a:t>i </a:t>
            </a:r>
            <a:r>
              <a:rPr lang="en-IN" dirty="0">
                <a:latin typeface="Times New Roman" pitchFamily="18" charset="0"/>
                <a:cs typeface="Times New Roman" pitchFamily="18" charset="0"/>
              </a:rPr>
              <a:t>− 1 other vertices nearest to the source. </a:t>
            </a:r>
          </a:p>
          <a:p>
            <a:pPr algn="just"/>
            <a:r>
              <a:rPr lang="en-IN" dirty="0">
                <a:latin typeface="Times New Roman" pitchFamily="18" charset="0"/>
                <a:cs typeface="Times New Roman" pitchFamily="18" charset="0"/>
              </a:rPr>
              <a:t>These vertices, the source, and the edges of the shortest paths leading to them from the source form a </a:t>
            </a:r>
            <a:r>
              <a:rPr lang="en-IN" dirty="0" err="1">
                <a:latin typeface="Times New Roman" pitchFamily="18" charset="0"/>
                <a:cs typeface="Times New Roman" pitchFamily="18" charset="0"/>
              </a:rPr>
              <a:t>subtree</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Ti </a:t>
            </a:r>
            <a:r>
              <a:rPr lang="en-IN" dirty="0">
                <a:latin typeface="Times New Roman" pitchFamily="18" charset="0"/>
                <a:cs typeface="Times New Roman" pitchFamily="18" charset="0"/>
              </a:rPr>
              <a:t>of the given graph.</a:t>
            </a:r>
          </a:p>
        </p:txBody>
      </p:sp>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31529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TextBox 5"/>
          <p:cNvSpPr txBox="1"/>
          <p:nvPr/>
        </p:nvSpPr>
        <p:spPr>
          <a:xfrm>
            <a:off x="4016829" y="242500"/>
            <a:ext cx="1241878" cy="461665"/>
          </a:xfrm>
          <a:prstGeom prst="rect">
            <a:avLst/>
          </a:prstGeom>
          <a:noFill/>
        </p:spPr>
        <p:txBody>
          <a:bodyPr wrap="none" rtlCol="0">
            <a:spAutoFit/>
          </a:bodyPr>
          <a:lstStyle/>
          <a:p>
            <a:r>
              <a:rPr lang="en-IN" sz="2400" dirty="0"/>
              <a:t>Example</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725" y="676951"/>
            <a:ext cx="4876800" cy="1974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 y="2728053"/>
            <a:ext cx="7950250" cy="321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463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9180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8600" y="3886200"/>
            <a:ext cx="8610600" cy="1938992"/>
          </a:xfrm>
          <a:prstGeom prst="rect">
            <a:avLst/>
          </a:prstGeom>
        </p:spPr>
        <p:txBody>
          <a:bodyPr wrap="square">
            <a:spAutoFit/>
          </a:bodyPr>
          <a:lstStyle/>
          <a:p>
            <a:pPr algn="just"/>
            <a:r>
              <a:rPr lang="en-IN" sz="2400" dirty="0">
                <a:latin typeface="Times New Roman" pitchFamily="18" charset="0"/>
                <a:cs typeface="Times New Roman" pitchFamily="18" charset="0"/>
              </a:rPr>
              <a:t>The shortest paths and their lengths are as follows:</a:t>
            </a:r>
          </a:p>
          <a:p>
            <a:pPr algn="just"/>
            <a:r>
              <a:rPr lang="en-IN" sz="2400" dirty="0">
                <a:latin typeface="Times New Roman" pitchFamily="18" charset="0"/>
                <a:cs typeface="Times New Roman" pitchFamily="18" charset="0"/>
              </a:rPr>
              <a:t>from </a:t>
            </a:r>
            <a:r>
              <a:rPr lang="en-IN" sz="2400" i="1" dirty="0">
                <a:latin typeface="Times New Roman" pitchFamily="18" charset="0"/>
                <a:cs typeface="Times New Roman" pitchFamily="18" charset="0"/>
              </a:rPr>
              <a:t>a </a:t>
            </a:r>
            <a:r>
              <a:rPr lang="en-IN" sz="2400" dirty="0">
                <a:latin typeface="Times New Roman" pitchFamily="18" charset="0"/>
                <a:cs typeface="Times New Roman" pitchFamily="18" charset="0"/>
              </a:rPr>
              <a:t>to </a:t>
            </a:r>
            <a:r>
              <a:rPr lang="en-IN" sz="2400" i="1" dirty="0">
                <a:latin typeface="Times New Roman" pitchFamily="18" charset="0"/>
                <a:cs typeface="Times New Roman" pitchFamily="18" charset="0"/>
              </a:rPr>
              <a:t>b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a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b </a:t>
            </a:r>
            <a:r>
              <a:rPr lang="en-IN" sz="2400" dirty="0">
                <a:latin typeface="Times New Roman" pitchFamily="18" charset="0"/>
                <a:cs typeface="Times New Roman" pitchFamily="18" charset="0"/>
              </a:rPr>
              <a:t>of length 3</a:t>
            </a:r>
          </a:p>
          <a:p>
            <a:pPr algn="just"/>
            <a:r>
              <a:rPr lang="en-IN" sz="2400" dirty="0">
                <a:latin typeface="Times New Roman" pitchFamily="18" charset="0"/>
                <a:cs typeface="Times New Roman" pitchFamily="18" charset="0"/>
              </a:rPr>
              <a:t>from </a:t>
            </a:r>
            <a:r>
              <a:rPr lang="en-IN" sz="2400" i="1" dirty="0">
                <a:latin typeface="Times New Roman" pitchFamily="18" charset="0"/>
                <a:cs typeface="Times New Roman" pitchFamily="18" charset="0"/>
              </a:rPr>
              <a:t>a </a:t>
            </a:r>
            <a:r>
              <a:rPr lang="en-IN" sz="2400" dirty="0">
                <a:latin typeface="Times New Roman" pitchFamily="18" charset="0"/>
                <a:cs typeface="Times New Roman" pitchFamily="18" charset="0"/>
              </a:rPr>
              <a:t>to </a:t>
            </a:r>
            <a:r>
              <a:rPr lang="en-IN" sz="2400" i="1" dirty="0">
                <a:latin typeface="Times New Roman" pitchFamily="18" charset="0"/>
                <a:cs typeface="Times New Roman" pitchFamily="18" charset="0"/>
              </a:rPr>
              <a:t>d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a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b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d </a:t>
            </a:r>
            <a:r>
              <a:rPr lang="en-IN" sz="2400" dirty="0">
                <a:latin typeface="Times New Roman" pitchFamily="18" charset="0"/>
                <a:cs typeface="Times New Roman" pitchFamily="18" charset="0"/>
              </a:rPr>
              <a:t>of length 5</a:t>
            </a:r>
          </a:p>
          <a:p>
            <a:pPr algn="just"/>
            <a:r>
              <a:rPr lang="en-IN" sz="2400" dirty="0">
                <a:latin typeface="Times New Roman" pitchFamily="18" charset="0"/>
                <a:cs typeface="Times New Roman" pitchFamily="18" charset="0"/>
              </a:rPr>
              <a:t>from </a:t>
            </a:r>
            <a:r>
              <a:rPr lang="en-IN" sz="2400" i="1" dirty="0">
                <a:latin typeface="Times New Roman" pitchFamily="18" charset="0"/>
                <a:cs typeface="Times New Roman" pitchFamily="18" charset="0"/>
              </a:rPr>
              <a:t>a </a:t>
            </a:r>
            <a:r>
              <a:rPr lang="en-IN" sz="2400" dirty="0">
                <a:latin typeface="Times New Roman" pitchFamily="18" charset="0"/>
                <a:cs typeface="Times New Roman" pitchFamily="18" charset="0"/>
              </a:rPr>
              <a:t>to </a:t>
            </a:r>
            <a:r>
              <a:rPr lang="en-IN" sz="2400" i="1" dirty="0">
                <a:latin typeface="Times New Roman" pitchFamily="18" charset="0"/>
                <a:cs typeface="Times New Roman" pitchFamily="18" charset="0"/>
              </a:rPr>
              <a:t>c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a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b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c </a:t>
            </a:r>
            <a:r>
              <a:rPr lang="en-IN" sz="2400" dirty="0">
                <a:latin typeface="Times New Roman" pitchFamily="18" charset="0"/>
                <a:cs typeface="Times New Roman" pitchFamily="18" charset="0"/>
              </a:rPr>
              <a:t>of length 7</a:t>
            </a:r>
          </a:p>
          <a:p>
            <a:pPr algn="just"/>
            <a:r>
              <a:rPr lang="en-IN" sz="2400" dirty="0">
                <a:latin typeface="Times New Roman" pitchFamily="18" charset="0"/>
                <a:cs typeface="Times New Roman" pitchFamily="18" charset="0"/>
              </a:rPr>
              <a:t>from </a:t>
            </a:r>
            <a:r>
              <a:rPr lang="en-IN" sz="2400" i="1" dirty="0">
                <a:latin typeface="Times New Roman" pitchFamily="18" charset="0"/>
                <a:cs typeface="Times New Roman" pitchFamily="18" charset="0"/>
              </a:rPr>
              <a:t>a </a:t>
            </a:r>
            <a:r>
              <a:rPr lang="en-IN" sz="2400" dirty="0">
                <a:latin typeface="Times New Roman" pitchFamily="18" charset="0"/>
                <a:cs typeface="Times New Roman" pitchFamily="18" charset="0"/>
              </a:rPr>
              <a:t>to </a:t>
            </a:r>
            <a:r>
              <a:rPr lang="en-IN" sz="2400" i="1" dirty="0">
                <a:latin typeface="Times New Roman" pitchFamily="18" charset="0"/>
                <a:cs typeface="Times New Roman" pitchFamily="18" charset="0"/>
              </a:rPr>
              <a:t>e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a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b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d </a:t>
            </a: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e </a:t>
            </a:r>
            <a:r>
              <a:rPr lang="en-IN" sz="2400" dirty="0">
                <a:latin typeface="Times New Roman" pitchFamily="18" charset="0"/>
                <a:cs typeface="Times New Roman" pitchFamily="18" charset="0"/>
              </a:rPr>
              <a:t>of length 9</a:t>
            </a:r>
          </a:p>
        </p:txBody>
      </p:sp>
    </p:spTree>
    <p:extLst>
      <p:ext uri="{BB962C8B-B14F-4D97-AF65-F5344CB8AC3E}">
        <p14:creationId xmlns:p14="http://schemas.microsoft.com/office/powerpoint/2010/main" val="1157625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493</Words>
  <Application>Microsoft Office PowerPoint</Application>
  <PresentationFormat>On-screen Show (4:3)</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Design and Analysis of Algorithms Lab</vt:lpstr>
      <vt:lpstr>PART B</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lab</dc:title>
  <dc:creator>Ins</dc:creator>
  <cp:lastModifiedBy>Sujata Joshi</cp:lastModifiedBy>
  <cp:revision>53</cp:revision>
  <dcterms:created xsi:type="dcterms:W3CDTF">2006-08-16T00:00:00Z</dcterms:created>
  <dcterms:modified xsi:type="dcterms:W3CDTF">2023-07-07T10:05:11Z</dcterms:modified>
</cp:coreProperties>
</file>