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0C76-27DA-86C6-4BF3-1AEFAFFE6BBD}" v="530" dt="2022-06-30T18:55:37.069"/>
    <p1510:client id="{00BDC06D-71D9-C745-280A-4516C491BC58}" v="16" dt="2022-07-01T10:33:50.228"/>
    <p1510:client id="{00FB85C7-3604-46D6-B1FF-A6441807700E}" v="1879" dt="2022-06-30T17:54:05.791"/>
    <p1510:client id="{336E8AB4-72EE-8417-1C8F-DC81E947F94A}" v="61" dt="2022-07-01T10:28:48.316"/>
    <p1510:client id="{5B2CF652-D263-77F3-E8C9-04C810816301}" v="935" dt="2022-07-02T09:19:56.067"/>
    <p1510:client id="{8C94CEB8-9C71-B375-3826-70E5EF3715D6}" v="397" dt="2022-07-02T07:32:20.696"/>
    <p1510:client id="{91372D55-CFFB-6A8B-B533-A70344C1A1EB}" v="44" dt="2022-07-02T09:21:02.685"/>
    <p1510:client id="{A4818034-CA94-4A87-B7F9-0E60A67730F6}" v="8" dt="2022-06-30T19:02:48.555"/>
    <p1510:client id="{B60433DB-D7CB-F4AF-6909-2CD33F2B1367}" v="40" dt="2022-07-02T09:23:54.423"/>
    <p1510:client id="{E41A31AA-93AA-64EF-1A07-DC9144ABDDA5}" v="72" dt="2022-06-30T18:11:4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7C389AFF-137B-E1B6-F52E-563E151FB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/>
          <a:stretch/>
        </p:blipFill>
        <p:spPr>
          <a:xfrm>
            <a:off x="8581" y="25687"/>
            <a:ext cx="12174858" cy="686656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991156"/>
            <a:ext cx="8845667" cy="3673260"/>
            <a:chOff x="1669293" y="1991156"/>
            <a:chExt cx="8845667" cy="3673260"/>
          </a:xfrm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483" y="1947077"/>
            <a:ext cx="8679915" cy="1389134"/>
          </a:xfrm>
        </p:spPr>
        <p:txBody>
          <a:bodyPr>
            <a:normAutofit fontScale="90000"/>
          </a:bodyPr>
          <a:lstStyle/>
          <a:p>
            <a:br>
              <a:rPr lang="en-US" sz="6000" b="1">
                <a:solidFill>
                  <a:schemeClr val="tx1">
                    <a:lumMod val="95000"/>
                    <a:lumOff val="5000"/>
                  </a:schemeClr>
                </a:solidFill>
                <a:latin typeface="Rockwell"/>
                <a:cs typeface="Calibri Light"/>
              </a:rPr>
            </a:br>
            <a:r>
              <a:rPr lang="en-US" sz="6000" b="1">
                <a:solidFill>
                  <a:schemeClr val="tx1">
                    <a:lumMod val="95000"/>
                    <a:lumOff val="5000"/>
                  </a:schemeClr>
                </a:solidFill>
                <a:latin typeface="Rockwell"/>
                <a:cs typeface="Calibri Light"/>
              </a:rPr>
              <a:t>IOT Project</a:t>
            </a:r>
            <a:endParaRPr lang="en-US" sz="6000" b="1">
              <a:solidFill>
                <a:schemeClr val="tx1">
                  <a:lumMod val="95000"/>
                  <a:lumOff val="5000"/>
                </a:schemeClr>
              </a:solidFill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0338" y="3897704"/>
            <a:ext cx="8673427" cy="1322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>
                <a:solidFill>
                  <a:schemeClr val="tx1">
                    <a:lumMod val="95000"/>
                    <a:lumOff val="5000"/>
                  </a:schemeClr>
                </a:solidFill>
                <a:latin typeface="Rockwell"/>
                <a:cs typeface="Calibri"/>
              </a:rPr>
              <a:t>TEAM BUFFERING...</a:t>
            </a:r>
            <a:endParaRPr lang="en-US" sz="4800" b="1">
              <a:solidFill>
                <a:schemeClr val="tx1">
                  <a:lumMod val="95000"/>
                  <a:lumOff val="5000"/>
                </a:scheme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34F746-88A7-13FD-E0DF-E283ED7C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/>
              <a:t>Temperature , Humidity and the count of people inside the room was also sent to</a:t>
            </a:r>
            <a:r>
              <a:rPr lang="en-US">
                <a:solidFill>
                  <a:schemeClr val="bg1"/>
                </a:solidFill>
              </a:rPr>
              <a:t>  Thingspeak.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F201D16-AF43-DF9F-692B-0E278F50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1" y="1544309"/>
            <a:ext cx="3539970" cy="2008932"/>
          </a:xfrm>
          <a:prstGeom prst="rect">
            <a:avLst/>
          </a:prstGeom>
        </p:spPr>
      </p:pic>
      <p:pic>
        <p:nvPicPr>
          <p:cNvPr id="34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A9E9EA43-ECBC-4DB2-5359-93A073E5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83" y="1588294"/>
            <a:ext cx="3539970" cy="1964683"/>
          </a:xfrm>
          <a:prstGeom prst="rect">
            <a:avLst/>
          </a:prstGeom>
        </p:spPr>
      </p:pic>
      <p:pic>
        <p:nvPicPr>
          <p:cNvPr id="36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A04C618D-7824-E223-8846-AE78429BD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43" y="1553936"/>
            <a:ext cx="3536347" cy="20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F9E9-D1E0-2FB1-82A9-36BAE4AC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684" y="670023"/>
            <a:ext cx="6230857" cy="123057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Challenges We Faced and how we countered them ?</a:t>
            </a:r>
            <a:endParaRPr lang="en-US" sz="36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E408-B2EE-BF77-EDA7-9D18E8CB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952" y="2053970"/>
            <a:ext cx="8641051" cy="406006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/>
              <a:t>Problems while connecting sensors due to lose connections</a:t>
            </a:r>
            <a:endParaRPr lang="en-US"/>
          </a:p>
          <a:p>
            <a:pPr marL="0" indent="0">
              <a:buNone/>
            </a:pPr>
            <a:r>
              <a:rPr lang="en-US" sz="1400"/>
              <a:t> </a:t>
            </a:r>
            <a:r>
              <a:rPr lang="en-US" sz="2000"/>
              <a:t>Fixed the connections with the help of insulating tapes so that the connection is not disturbed. </a:t>
            </a:r>
          </a:p>
          <a:p>
            <a:pPr marL="0" indent="0">
              <a:buNone/>
            </a:pPr>
            <a:r>
              <a:rPr lang="en-US" sz="2000"/>
              <a:t>Data transmission from onem2m to personal website using flask required learning some special syntax.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ONEM2M data had to extrapolated properly and multiple data transmission required precision.</a:t>
            </a:r>
          </a:p>
          <a:p>
            <a:pPr marL="0" indent="0">
              <a:buNone/>
            </a:pPr>
            <a:r>
              <a:rPr lang="en-US" sz="2000"/>
              <a:t>Overall , all the challenges were properly fixed and the project was completed successfully meeting all its objectives.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1652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7B31E-2D4F-3C95-87F5-3BEB871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06" y="623661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Tech Stack:</a:t>
            </a:r>
            <a:endParaRPr lang="en-US" sz="36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41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675D90B-4FCB-220E-71B4-372CBE088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383" y="2187393"/>
            <a:ext cx="3924300" cy="914400"/>
          </a:xfr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FE1CCBEA-AA8B-0C4D-E105-0FEE9D9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515" y="3806511"/>
            <a:ext cx="4267199" cy="1723521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338D7C9C-E5EB-F540-2EB0-2CEE3A94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88" y="1652219"/>
            <a:ext cx="3265117" cy="2044817"/>
          </a:xfrm>
          <a:prstGeom prst="rect">
            <a:avLst/>
          </a:prstGeom>
        </p:spPr>
      </p:pic>
      <p:pic>
        <p:nvPicPr>
          <p:cNvPr id="3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11CC4F16-F7DE-76F1-D8AC-4A127695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064" y="4072926"/>
            <a:ext cx="3325093" cy="18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43297-AEAD-C14F-42B5-5391D558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475" y="5380040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>
                <a:solidFill>
                  <a:schemeClr val="bg1"/>
                </a:solidFill>
                <a:latin typeface="Rockwell"/>
              </a:rPr>
              <a:t>Thank  You!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" name="Graphic 60" descr="Smiling Face with No Fill">
            <a:extLst>
              <a:ext uri="{FF2B5EF4-FFF2-40B4-BE49-F238E27FC236}">
                <a16:creationId xmlns:a16="http://schemas.microsoft.com/office/drawing/2014/main" id="{AEB5C5D8-AFE1-1048-D29A-85A0AD54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223" y="626940"/>
            <a:ext cx="386454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F46184E8-2192-68A9-DA91-076EA7340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81" y="578231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476DC8-6AC9-5F0F-A98C-1FDDC033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Our Project : SMART HOME SECURITY DEVICE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82BAE-9705-0EC6-0E9A-9153C0D79AE1}"/>
              </a:ext>
            </a:extLst>
          </p:cNvPr>
          <p:cNvSpPr txBox="1"/>
          <p:nvPr/>
        </p:nvSpPr>
        <p:spPr>
          <a:xfrm>
            <a:off x="5496296" y="973776"/>
            <a:ext cx="517764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/>
              <a:t>Team Members:</a:t>
            </a:r>
          </a:p>
          <a:p>
            <a:endParaRPr lang="en-US"/>
          </a:p>
          <a:p>
            <a:r>
              <a:rPr lang="en-US"/>
              <a:t>1. SWAYAM  AGRAWAL  (2021101068)</a:t>
            </a:r>
          </a:p>
          <a:p>
            <a:endParaRPr lang="en-US"/>
          </a:p>
          <a:p>
            <a:r>
              <a:rPr lang="en-US"/>
              <a:t>2. MADHAV  TANK  (2021101108)</a:t>
            </a:r>
          </a:p>
          <a:p>
            <a:endParaRPr lang="en-US"/>
          </a:p>
          <a:p>
            <a:r>
              <a:rPr lang="en-US"/>
              <a:t>3. YASH  ADIVAREKAR   (2021101008)</a:t>
            </a:r>
          </a:p>
          <a:p>
            <a:endParaRPr lang="en-US"/>
          </a:p>
          <a:p>
            <a:r>
              <a:rPr lang="en-US"/>
              <a:t>4. AMOGHA  HALHALLI   (2021101007)</a:t>
            </a:r>
          </a:p>
        </p:txBody>
      </p:sp>
    </p:spTree>
    <p:extLst>
      <p:ext uri="{BB962C8B-B14F-4D97-AF65-F5344CB8AC3E}">
        <p14:creationId xmlns:p14="http://schemas.microsoft.com/office/powerpoint/2010/main" val="10565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2B049-AF57-AE0B-6F81-B2CC2A10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52" y="593973"/>
            <a:ext cx="780433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OUR MAIN MOTTO</a:t>
            </a:r>
            <a:endParaRPr lang="en-US" sz="44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40CB-8698-A23E-593A-038A67F6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123" y="1774033"/>
            <a:ext cx="9187505" cy="380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A Smart IOT Device that monitors the surrounding environment.</a:t>
            </a:r>
            <a:endParaRPr lang="en-US"/>
          </a:p>
          <a:p>
            <a:r>
              <a:rPr lang="en-US" sz="2000"/>
              <a:t>Any human motion detected in the range of the device will be recorded and immediately notified to the user.</a:t>
            </a:r>
          </a:p>
          <a:p>
            <a:r>
              <a:rPr lang="en-US" sz="2000"/>
              <a:t>Thus, acting as a security device for smart homes.</a:t>
            </a:r>
          </a:p>
          <a:p>
            <a:r>
              <a:rPr lang="en-US" sz="2000"/>
              <a:t>Additionally, the device also records the temperature and humidity.</a:t>
            </a:r>
          </a:p>
          <a:p>
            <a:r>
              <a:rPr lang="en-US" sz="2000"/>
              <a:t>If the temperature crosses a particular </a:t>
            </a:r>
            <a:r>
              <a:rPr lang="en-US" sz="2000" err="1"/>
              <a:t>threshold,servo</a:t>
            </a:r>
            <a:r>
              <a:rPr lang="en-US" sz="2000"/>
              <a:t> motor starts rotating.</a:t>
            </a:r>
          </a:p>
          <a:p>
            <a:r>
              <a:rPr lang="en-US" sz="2000"/>
              <a:t>It also stores the data by sending it to the cloud platforms, which can be later used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7743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37C2C-3265-B6AD-14CE-464C7B7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67" y="623661"/>
            <a:ext cx="6913688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List of components used:</a:t>
            </a:r>
            <a:endParaRPr lang="en-US" sz="44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94F2-FCC0-C311-430B-2C31712F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14" y="1714656"/>
            <a:ext cx="6123783" cy="380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ESP-32</a:t>
            </a:r>
            <a:endParaRPr lang="en-US" sz="2000">
              <a:latin typeface="Rockwell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HC-SR04 Ultrasonic Sensor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HC-SR501 PIR Motion Sensor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DHT11 Sensor</a:t>
            </a:r>
            <a:endParaRPr lang="en-US" sz="2000">
              <a:latin typeface="Rockwell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Servo motor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Breadboard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Jumper Wires and Resistors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Arduino Cable</a:t>
            </a:r>
          </a:p>
          <a:p>
            <a:pPr marL="0" indent="0">
              <a:buNone/>
            </a:pPr>
            <a:r>
              <a:rPr lang="en-US" sz="2000">
                <a:latin typeface="Rockwell"/>
                <a:ea typeface="+mn-lt"/>
                <a:cs typeface="+mn-lt"/>
              </a:rPr>
              <a:t>● D830D Multimeter</a:t>
            </a:r>
            <a:endParaRPr lang="en-US" sz="200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2560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0BE08-E463-DE0D-90B9-37F78402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576" y="623660"/>
            <a:ext cx="6943376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A close look at our project</a:t>
            </a:r>
            <a:endParaRPr lang="en-US" sz="44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D3AD-A58A-3590-3F76-E879668B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930" y="1764136"/>
            <a:ext cx="7627987" cy="38027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The PIR Motion Sensor detects the IR radiation emitted by the person entering the environment.</a:t>
            </a:r>
          </a:p>
          <a:p>
            <a:pPr>
              <a:lnSpc>
                <a:spcPct val="110000"/>
              </a:lnSpc>
            </a:pPr>
            <a:r>
              <a:rPr lang="en-US" sz="2000"/>
              <a:t>We have two Ultrasonic Sensors separated by some distance.</a:t>
            </a:r>
          </a:p>
          <a:p>
            <a:pPr>
              <a:lnSpc>
                <a:spcPct val="110000"/>
              </a:lnSpc>
            </a:pPr>
            <a:r>
              <a:rPr lang="en-US" sz="2000"/>
              <a:t>Each Ultrasonic Sensor uses ultrasonic waves to find the distance between the device and the person.</a:t>
            </a:r>
          </a:p>
          <a:p>
            <a:pPr>
              <a:lnSpc>
                <a:spcPct val="110000"/>
              </a:lnSpc>
            </a:pPr>
            <a:r>
              <a:rPr lang="en-US" sz="2000"/>
              <a:t>A smaller distance recorded at the first ultrasonic sensor indicates that the person is entering the environment.</a:t>
            </a:r>
          </a:p>
          <a:p>
            <a:pPr>
              <a:lnSpc>
                <a:spcPct val="110000"/>
              </a:lnSpc>
            </a:pPr>
            <a:r>
              <a:rPr lang="en-US" sz="2000"/>
              <a:t>While a smaller distance recorded at the second sensor indicates that the person is leaving the environment.</a:t>
            </a:r>
          </a:p>
          <a:p>
            <a:pPr>
              <a:lnSpc>
                <a:spcPct val="110000"/>
              </a:lnSpc>
            </a:pPr>
            <a:r>
              <a:rPr lang="en-US" sz="2000"/>
              <a:t>Thus, at any particular time, we have the count of the number of people present in the environment.</a:t>
            </a:r>
          </a:p>
        </p:txBody>
      </p:sp>
      <p:pic>
        <p:nvPicPr>
          <p:cNvPr id="9" name="Picture 31">
            <a:extLst>
              <a:ext uri="{FF2B5EF4-FFF2-40B4-BE49-F238E27FC236}">
                <a16:creationId xmlns:a16="http://schemas.microsoft.com/office/drawing/2014/main" id="{A76C40F1-74D5-2474-F136-8141483E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062" y="1815314"/>
            <a:ext cx="2090058" cy="1713267"/>
          </a:xfrm>
          <a:prstGeom prst="rect">
            <a:avLst/>
          </a:prstGeom>
        </p:spPr>
      </p:pic>
      <p:pic>
        <p:nvPicPr>
          <p:cNvPr id="32" name="Picture 33" descr="A picture containing electronics, loudspeaker&#10;&#10;Description automatically generated">
            <a:extLst>
              <a:ext uri="{FF2B5EF4-FFF2-40B4-BE49-F238E27FC236}">
                <a16:creationId xmlns:a16="http://schemas.microsoft.com/office/drawing/2014/main" id="{2B5FBEB7-9567-39E7-3D8F-82C71757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59" y="3974006"/>
            <a:ext cx="2416629" cy="14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30070-933D-AF82-493A-85EF4B41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46" y="623660"/>
            <a:ext cx="7305683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The other part of the project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7F06-176E-21B5-67C6-A35B7401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449" y="1615697"/>
            <a:ext cx="7526502" cy="380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The DHT11 Sensor records the temperature and humidity of the environment.</a:t>
            </a:r>
          </a:p>
          <a:p>
            <a:r>
              <a:rPr lang="en-US" sz="2000"/>
              <a:t>When the temperature crosses a fixed threshold, the Servo motor rotates thus, switching on the switch.</a:t>
            </a:r>
          </a:p>
          <a:p>
            <a:r>
              <a:rPr lang="en-US" sz="2000"/>
              <a:t>It stores the temperature, humidity, number of people in the environment and upload on the cloud platforms, oneM2M and </a:t>
            </a:r>
            <a:r>
              <a:rPr lang="en-US" sz="2000" err="1"/>
              <a:t>ThingSpeak</a:t>
            </a:r>
            <a:r>
              <a:rPr lang="en-US" sz="2000"/>
              <a:t>.</a:t>
            </a:r>
          </a:p>
          <a:p>
            <a:r>
              <a:rPr lang="en-US" sz="2000"/>
              <a:t>Over the course of data collected, we can analyze the data and derive conclusions based on the information.</a:t>
            </a:r>
          </a:p>
          <a:p>
            <a:r>
              <a:rPr lang="en-US" sz="2000"/>
              <a:t>We also have a website which shows the live updates of the number of people in the environment.</a:t>
            </a: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A7087C4-59DF-5BF7-AD6F-D4F93F83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56" y="1787614"/>
            <a:ext cx="2446317" cy="164991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B105A77-43E0-3CDA-B128-6299A2AA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101" y="3820435"/>
            <a:ext cx="2337460" cy="15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8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A4FFD-FAD3-5F17-7653-2617F8F9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744" y="623660"/>
            <a:ext cx="711161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Data Analysis  ---  oneM2M</a:t>
            </a:r>
            <a:endParaRPr lang="en-US" sz="36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653C4E0-7348-95B2-7213-3805FFE4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448" y="6107497"/>
            <a:ext cx="9013197" cy="706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Data was sent to onem2m server using Arduino code that kept the track of count of people in the environment.</a:t>
            </a:r>
          </a:p>
        </p:txBody>
      </p:sp>
      <p:pic>
        <p:nvPicPr>
          <p:cNvPr id="39" name="Picture 39" descr="Table&#10;&#10;Description automatically generated">
            <a:extLst>
              <a:ext uri="{FF2B5EF4-FFF2-40B4-BE49-F238E27FC236}">
                <a16:creationId xmlns:a16="http://schemas.microsoft.com/office/drawing/2014/main" id="{819DFC95-DFF6-55A0-86CC-03917F34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03" y="1477864"/>
            <a:ext cx="8977744" cy="45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85B8-0490-2F5A-AE88-53FCCD7B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919" y="624880"/>
            <a:ext cx="7880117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ea typeface="+mj-lt"/>
                <a:cs typeface="+mj-lt"/>
              </a:rPr>
              <a:t>Data Analysis  ---  oneM2M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FB1C-ED6F-1BEC-A994-D64BAB28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634" y="6120049"/>
            <a:ext cx="5797211" cy="472928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Data was sent to onem2m server using Arduino code that kept the track of temperature of the surrounding.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E09E80-78DF-859D-11CF-94F5810B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12" y="1561601"/>
            <a:ext cx="8862650" cy="4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A3B58-2924-0736-A1DE-2A4743D7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656" y="632066"/>
            <a:ext cx="7880117" cy="1230570"/>
          </a:xfrm>
        </p:spPr>
        <p:txBody>
          <a:bodyPr vert="horz" lIns="228600" tIns="228600" rIns="228600" bIns="228600" rtlCol="0" anchor="t">
            <a:no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latin typeface="Rockwell"/>
                <a:cs typeface="Calibri Light"/>
              </a:rPr>
              <a:t>Data</a:t>
            </a:r>
            <a:r>
              <a:rPr lang="en-US" sz="4400">
                <a:solidFill>
                  <a:schemeClr val="accent1"/>
                </a:solidFill>
                <a:latin typeface="Rockwell"/>
                <a:ea typeface="+mj-lt"/>
                <a:cs typeface="+mj-lt"/>
              </a:rPr>
              <a:t> Analysis  ---  oneM2M</a:t>
            </a:r>
            <a:endParaRPr lang="en-US" sz="4400">
              <a:solidFill>
                <a:schemeClr val="accent1"/>
              </a:solidFill>
              <a:latin typeface="Rockwell"/>
              <a:cs typeface="Calibri Light" panose="020F0302020204030204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E16A-0E6F-4E47-0115-19C0EE74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73" y="6111237"/>
            <a:ext cx="6123783" cy="420735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Data was sent to onem2m server using Arduino code that kept the track of humidity of the environment.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3982BD-422F-FFB5-9DE7-7417D30A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0" y="1680244"/>
            <a:ext cx="8580816" cy="42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890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Atlas</vt:lpstr>
      <vt:lpstr> IOT Project</vt:lpstr>
      <vt:lpstr>Our Project : SMART HOME SECURITY DEVICE</vt:lpstr>
      <vt:lpstr>OUR MAIN MOTTO</vt:lpstr>
      <vt:lpstr>List of components used:</vt:lpstr>
      <vt:lpstr>A close look at our project</vt:lpstr>
      <vt:lpstr>The other part of the project</vt:lpstr>
      <vt:lpstr>Data Analysis  ---  oneM2M</vt:lpstr>
      <vt:lpstr>Data Analysis  ---  oneM2M</vt:lpstr>
      <vt:lpstr>Data Analysis  ---  oneM2M</vt:lpstr>
      <vt:lpstr>Temperature , Humidity and the count of people inside the room was also sent to  Thingspeak.</vt:lpstr>
      <vt:lpstr>Challenges We Faced and how we countered them ?</vt:lpstr>
      <vt:lpstr>Tech Stack:</vt:lpstr>
      <vt:lpstr>Thank 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2022-06-30T16:44:29Z</dcterms:created>
  <dcterms:modified xsi:type="dcterms:W3CDTF">2022-10-07T04:46:27Z</dcterms:modified>
</cp:coreProperties>
</file>