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Default Extension="vml" ContentType="application/vnd.openxmlformats-officedocument.vmlDrawing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Default Extension="bin" ContentType="application/vnd.openxmlformats-officedocument.oleObject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1" r:id="rId6"/>
    <p:sldId id="261" r:id="rId7"/>
    <p:sldId id="264" r:id="rId8"/>
    <p:sldId id="265" r:id="rId9"/>
    <p:sldId id="272" r:id="rId10"/>
    <p:sldId id="266" r:id="rId11"/>
    <p:sldId id="269" r:id="rId12"/>
    <p:sldId id="270" r:id="rId13"/>
    <p:sldId id="275" r:id="rId14"/>
    <p:sldId id="273" r:id="rId15"/>
    <p:sldId id="274" r:id="rId16"/>
    <p:sldId id="283" r:id="rId17"/>
    <p:sldId id="278" r:id="rId18"/>
    <p:sldId id="282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dLbls>
            <c:dLbl>
              <c:idx val="4"/>
              <c:showVal val="1"/>
            </c:dLbl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19</c:v>
                </c:pt>
                <c:pt idx="6">
                  <c:v>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73.25</c:v>
                </c:pt>
                <c:pt idx="1">
                  <c:v>74.47</c:v>
                </c:pt>
                <c:pt idx="2">
                  <c:v>81.75</c:v>
                </c:pt>
                <c:pt idx="3">
                  <c:v>83.2</c:v>
                </c:pt>
                <c:pt idx="4">
                  <c:v>83.47</c:v>
                </c:pt>
                <c:pt idx="5">
                  <c:v>83.1</c:v>
                </c:pt>
                <c:pt idx="6">
                  <c:v>81.2</c:v>
                </c:pt>
              </c:numCache>
            </c:numRef>
          </c:val>
        </c:ser>
        <c:axId val="93089152"/>
        <c:axId val="93353088"/>
      </c:barChart>
      <c:catAx>
        <c:axId val="93089152"/>
        <c:scaling>
          <c:orientation val="minMax"/>
        </c:scaling>
        <c:axPos val="b"/>
        <c:numFmt formatCode="General" sourceLinked="1"/>
        <c:tickLblPos val="nextTo"/>
        <c:crossAx val="93353088"/>
        <c:crosses val="autoZero"/>
        <c:auto val="1"/>
        <c:lblAlgn val="ctr"/>
        <c:lblOffset val="100"/>
      </c:catAx>
      <c:valAx>
        <c:axId val="93353088"/>
        <c:scaling>
          <c:orientation val="minMax"/>
          <c:min val="0"/>
        </c:scaling>
        <c:axPos val="l"/>
        <c:majorGridlines/>
        <c:numFmt formatCode="General" sourceLinked="1"/>
        <c:tickLblPos val="nextTo"/>
        <c:crossAx val="93089152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Diabetes+130-US+hospitals+for+years+1999-2008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Diabetes+130-US+hospitals+for+years+1999-2008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40EF4-F5B9-4ED5-B318-BA450E1DF442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3A48A07-EFBE-4B2C-9E80-F6B8FC914510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The dataset has been taken from UCI repository</a:t>
          </a:r>
        </a:p>
      </dgm:t>
    </dgm:pt>
    <dgm:pt modelId="{E8448BD5-62F7-4E95-95E1-A168BE50D0BA}" type="parTrans" cxnId="{F1AA0F9A-CDE1-406A-BE1B-7A6A42990C9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ADC0332-A2B1-479C-8D1B-30E8E1BD9DBF}" type="sibTrans" cxnId="{F1AA0F9A-CDE1-406A-BE1B-7A6A42990C9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C8E1369-6489-42C7-B2AD-075600978B0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  <a:hlinkClick xmlns:r="http://schemas.openxmlformats.org/officeDocument/2006/relationships" r:id="rId1"/>
            </a:rPr>
            <a:t>https://archive.ics.uci.edu/ml/datasets/Diabetes+130-US+hospitals+for+years+1999-2008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3C62FF34-CF07-485B-A4C1-D374FE33423B}" type="parTrans" cxnId="{57EB6F01-648E-4A72-AD31-E87043380E7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FBD4DBC-D193-4423-8CF1-CAA65FA30557}" type="sibTrans" cxnId="{57EB6F01-648E-4A72-AD31-E87043380E7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920D5E9-B5D8-4323-965D-D773F10DD954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Dataset Information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AA50C723-60E6-4F4C-8DFB-B4A1F4048427}" type="parTrans" cxnId="{C92B2AF9-A9B7-4600-8428-249DF814476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9A904F7-1CDF-49B9-95C1-2C2BC63FE3C4}" type="sibTrans" cxnId="{C92B2AF9-A9B7-4600-8428-249DF814476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7238879-5863-4870-9EE7-8CD8AD723B1A}">
      <dgm:prSet phldrT="[Text]"/>
      <dgm:spPr/>
      <dgm:t>
        <a:bodyPr/>
        <a:lstStyle/>
        <a:p>
          <a:r>
            <a:rPr lang="en-US" b="0" i="0" dirty="0" smtClean="0">
              <a:latin typeface="Times New Roman" pitchFamily="18" charset="0"/>
              <a:cs typeface="Times New Roman" pitchFamily="18" charset="0"/>
            </a:rPr>
            <a:t>The dataset represents 10 years (1999-2008) of clinical care at 130 US hospitals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AE12E9DA-36B0-49D2-A674-AC27744268F4}" type="parTrans" cxnId="{BC8809B0-C6FA-4FB8-804A-65C0B436872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07DAF12-EB46-4128-81CB-6888BD834090}" type="sibTrans" cxnId="{BC8809B0-C6FA-4FB8-804A-65C0B436872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0980DF8-50C0-4FE9-AA1A-ABF87E870A9D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100,000 records over 50 attributes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C2B5FDDA-DBE4-442F-96A4-65C7E7791F44}" type="parTrans" cxnId="{7BB8791B-9E82-42CD-A1F6-C9DCE6B6ED4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2825DAB-1C96-4741-AB5B-EC84ED20B4D6}" type="sibTrans" cxnId="{7BB8791B-9E82-42CD-A1F6-C9DCE6B6ED4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9BE58A5-7E33-4736-8006-FC558BB41019}">
      <dgm:prSet phldrT="[Text]"/>
      <dgm:spPr/>
      <dgm:t>
        <a:bodyPr/>
        <a:lstStyle/>
        <a:p>
          <a:r>
            <a:rPr lang="en-US" b="0" i="0" dirty="0" smtClean="0">
              <a:latin typeface="Times New Roman" pitchFamily="18" charset="0"/>
              <a:cs typeface="Times New Roman" pitchFamily="18" charset="0"/>
            </a:rPr>
            <a:t>The data contains various attributes as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9DC6BF0-D449-4F38-8CB3-1B4834381941}" type="parTrans" cxnId="{1A54DC3C-C7BE-432B-9F5C-F33B666CD6B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BE5261F-C9A5-4DA6-81C1-1432F32963FA}" type="sibTrans" cxnId="{1A54DC3C-C7BE-432B-9F5C-F33B666CD6B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08F7806-4B14-46A0-BC55-4F2BC9535371}">
      <dgm:prSet phldrT="[Text]"/>
      <dgm:spPr/>
      <dgm:t>
        <a:bodyPr/>
        <a:lstStyle/>
        <a:p>
          <a:r>
            <a:rPr lang="en-US" b="0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rPr>
            <a:t>Number of Medication and Diabetic Medications</a:t>
          </a:r>
          <a:endParaRPr lang="en-US" i="1" dirty="0">
            <a:solidFill>
              <a:srgbClr val="8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55A9D2-07CE-42F4-8533-C10587D48F37}" type="sibTrans" cxnId="{4F47FBB6-CB1E-41EE-8342-E66DB31AD9D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3826BFE-FA04-4AB8-8FB9-72CE95286ABA}" type="parTrans" cxnId="{4F47FBB6-CB1E-41EE-8342-E66DB31AD9D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8DF6B48-D23F-482F-879A-03039EF7A0BE}">
      <dgm:prSet phldrT="[Text]"/>
      <dgm:spPr/>
      <dgm:t>
        <a:bodyPr/>
        <a:lstStyle/>
        <a:p>
          <a:r>
            <a:rPr lang="en-US" b="0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rPr>
            <a:t>A1c test Result and Glucose Serum Test</a:t>
          </a:r>
          <a:endParaRPr lang="en-US" i="1" dirty="0">
            <a:solidFill>
              <a:srgbClr val="8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3899B0A-86CB-40D4-958A-8D585108B4C4}" type="sibTrans" cxnId="{DA449258-C969-4D7A-9582-7EA3F36722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A6D566E-AA5C-4C9D-9B04-AFFCBEEC5C17}" type="parTrans" cxnId="{DA449258-C969-4D7A-9582-7EA3F36722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4DBAB12-CD58-4E47-A0B5-96DF90341A91}" type="pres">
      <dgm:prSet presAssocID="{4A540EF4-F5B9-4ED5-B318-BA450E1DF4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72B6FE-42AF-417B-A0DC-359C735922DC}" type="pres">
      <dgm:prSet presAssocID="{C3A48A07-EFBE-4B2C-9E80-F6B8FC91451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9E530-71CB-4CBD-90CE-2EF65A604A5F}" type="pres">
      <dgm:prSet presAssocID="{C3A48A07-EFBE-4B2C-9E80-F6B8FC91451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978A6-482D-48C2-9F41-B0519C8FB00E}" type="pres">
      <dgm:prSet presAssocID="{A920D5E9-B5D8-4323-965D-D773F10DD95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2F3FB-11F9-46E5-8942-42938D47D732}" type="pres">
      <dgm:prSet presAssocID="{A920D5E9-B5D8-4323-965D-D773F10DD95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04E83-7EA5-47B9-9FA9-7829DBC0FBF2}" type="presOf" srcId="{C3A48A07-EFBE-4B2C-9E80-F6B8FC914510}" destId="{9172B6FE-42AF-417B-A0DC-359C735922DC}" srcOrd="0" destOrd="0" presId="urn:microsoft.com/office/officeart/2005/8/layout/vList2"/>
    <dgm:cxn modelId="{A74BEB8A-60F4-41D8-938D-6311B4B016EC}" type="presOf" srcId="{48DF6B48-D23F-482F-879A-03039EF7A0BE}" destId="{9B72F3FB-11F9-46E5-8942-42938D47D732}" srcOrd="0" destOrd="3" presId="urn:microsoft.com/office/officeart/2005/8/layout/vList2"/>
    <dgm:cxn modelId="{FBCA084D-6F7E-4354-A831-B67B2CA91E73}" type="presOf" srcId="{A08F7806-4B14-46A0-BC55-4F2BC9535371}" destId="{9B72F3FB-11F9-46E5-8942-42938D47D732}" srcOrd="0" destOrd="4" presId="urn:microsoft.com/office/officeart/2005/8/layout/vList2"/>
    <dgm:cxn modelId="{C92B2AF9-A9B7-4600-8428-249DF8144763}" srcId="{4A540EF4-F5B9-4ED5-B318-BA450E1DF442}" destId="{A920D5E9-B5D8-4323-965D-D773F10DD954}" srcOrd="1" destOrd="0" parTransId="{AA50C723-60E6-4F4C-8DFB-B4A1F4048427}" sibTransId="{79A904F7-1CDF-49B9-95C1-2C2BC63FE3C4}"/>
    <dgm:cxn modelId="{F1AA0F9A-CDE1-406A-BE1B-7A6A42990C99}" srcId="{4A540EF4-F5B9-4ED5-B318-BA450E1DF442}" destId="{C3A48A07-EFBE-4B2C-9E80-F6B8FC914510}" srcOrd="0" destOrd="0" parTransId="{E8448BD5-62F7-4E95-95E1-A168BE50D0BA}" sibTransId="{9ADC0332-A2B1-479C-8D1B-30E8E1BD9DBF}"/>
    <dgm:cxn modelId="{EF8E0774-8BB1-44BF-9A78-C14A0C4629DC}" type="presOf" srcId="{A920D5E9-B5D8-4323-965D-D773F10DD954}" destId="{355978A6-482D-48C2-9F41-B0519C8FB00E}" srcOrd="0" destOrd="0" presId="urn:microsoft.com/office/officeart/2005/8/layout/vList2"/>
    <dgm:cxn modelId="{4F47FBB6-CB1E-41EE-8342-E66DB31AD9D3}" srcId="{19BE58A5-7E33-4736-8006-FC558BB41019}" destId="{A08F7806-4B14-46A0-BC55-4F2BC9535371}" srcOrd="1" destOrd="0" parTransId="{73826BFE-FA04-4AB8-8FB9-72CE95286ABA}" sibTransId="{A955A9D2-07CE-42F4-8533-C10587D48F37}"/>
    <dgm:cxn modelId="{7B68313E-D289-4339-BA35-B6FB0E002D90}" type="presOf" srcId="{80980DF8-50C0-4FE9-AA1A-ABF87E870A9D}" destId="{9B72F3FB-11F9-46E5-8942-42938D47D732}" srcOrd="0" destOrd="1" presId="urn:microsoft.com/office/officeart/2005/8/layout/vList2"/>
    <dgm:cxn modelId="{2E4530FD-D9B3-484E-9F9E-C7934510416F}" type="presOf" srcId="{CC8E1369-6489-42C7-B2AD-075600978B09}" destId="{BD99E530-71CB-4CBD-90CE-2EF65A604A5F}" srcOrd="0" destOrd="0" presId="urn:microsoft.com/office/officeart/2005/8/layout/vList2"/>
    <dgm:cxn modelId="{7BB8791B-9E82-42CD-A1F6-C9DCE6B6ED4B}" srcId="{A920D5E9-B5D8-4323-965D-D773F10DD954}" destId="{80980DF8-50C0-4FE9-AA1A-ABF87E870A9D}" srcOrd="1" destOrd="0" parTransId="{C2B5FDDA-DBE4-442F-96A4-65C7E7791F44}" sibTransId="{F2825DAB-1C96-4741-AB5B-EC84ED20B4D6}"/>
    <dgm:cxn modelId="{203574CE-DD6A-4A06-9E47-2955E6BD8BC8}" type="presOf" srcId="{4A540EF4-F5B9-4ED5-B318-BA450E1DF442}" destId="{94DBAB12-CD58-4E47-A0B5-96DF90341A91}" srcOrd="0" destOrd="0" presId="urn:microsoft.com/office/officeart/2005/8/layout/vList2"/>
    <dgm:cxn modelId="{DA449258-C969-4D7A-9582-7EA3F36722D2}" srcId="{19BE58A5-7E33-4736-8006-FC558BB41019}" destId="{48DF6B48-D23F-482F-879A-03039EF7A0BE}" srcOrd="0" destOrd="0" parTransId="{6A6D566E-AA5C-4C9D-9B04-AFFCBEEC5C17}" sibTransId="{93899B0A-86CB-40D4-958A-8D585108B4C4}"/>
    <dgm:cxn modelId="{57EB6F01-648E-4A72-AD31-E87043380E73}" srcId="{C3A48A07-EFBE-4B2C-9E80-F6B8FC914510}" destId="{CC8E1369-6489-42C7-B2AD-075600978B09}" srcOrd="0" destOrd="0" parTransId="{3C62FF34-CF07-485B-A4C1-D374FE33423B}" sibTransId="{2FBD4DBC-D193-4423-8CF1-CAA65FA30557}"/>
    <dgm:cxn modelId="{C9F40130-B000-42CF-B564-695894370602}" type="presOf" srcId="{77238879-5863-4870-9EE7-8CD8AD723B1A}" destId="{9B72F3FB-11F9-46E5-8942-42938D47D732}" srcOrd="0" destOrd="0" presId="urn:microsoft.com/office/officeart/2005/8/layout/vList2"/>
    <dgm:cxn modelId="{1A54DC3C-C7BE-432B-9F5C-F33B666CD6B0}" srcId="{A920D5E9-B5D8-4323-965D-D773F10DD954}" destId="{19BE58A5-7E33-4736-8006-FC558BB41019}" srcOrd="2" destOrd="0" parTransId="{D9DC6BF0-D449-4F38-8CB3-1B4834381941}" sibTransId="{4BE5261F-C9A5-4DA6-81C1-1432F32963FA}"/>
    <dgm:cxn modelId="{BC8809B0-C6FA-4FB8-804A-65C0B4368726}" srcId="{A920D5E9-B5D8-4323-965D-D773F10DD954}" destId="{77238879-5863-4870-9EE7-8CD8AD723B1A}" srcOrd="0" destOrd="0" parTransId="{AE12E9DA-36B0-49D2-A674-AC27744268F4}" sibTransId="{C07DAF12-EB46-4128-81CB-6888BD834090}"/>
    <dgm:cxn modelId="{A428AED1-25C4-48D1-B4F1-1952F0D78221}" type="presOf" srcId="{19BE58A5-7E33-4736-8006-FC558BB41019}" destId="{9B72F3FB-11F9-46E5-8942-42938D47D732}" srcOrd="0" destOrd="2" presId="urn:microsoft.com/office/officeart/2005/8/layout/vList2"/>
    <dgm:cxn modelId="{1E139BBE-D718-4DB4-A715-A17A1D650818}" type="presParOf" srcId="{94DBAB12-CD58-4E47-A0B5-96DF90341A91}" destId="{9172B6FE-42AF-417B-A0DC-359C735922DC}" srcOrd="0" destOrd="0" presId="urn:microsoft.com/office/officeart/2005/8/layout/vList2"/>
    <dgm:cxn modelId="{896E2DCA-E133-4CC2-8AA5-1D6F2CEF88E5}" type="presParOf" srcId="{94DBAB12-CD58-4E47-A0B5-96DF90341A91}" destId="{BD99E530-71CB-4CBD-90CE-2EF65A604A5F}" srcOrd="1" destOrd="0" presId="urn:microsoft.com/office/officeart/2005/8/layout/vList2"/>
    <dgm:cxn modelId="{120867B5-412A-4AF9-9825-05B25026D587}" type="presParOf" srcId="{94DBAB12-CD58-4E47-A0B5-96DF90341A91}" destId="{355978A6-482D-48C2-9F41-B0519C8FB00E}" srcOrd="2" destOrd="0" presId="urn:microsoft.com/office/officeart/2005/8/layout/vList2"/>
    <dgm:cxn modelId="{876903AA-AD17-4143-9988-E57BEB8B83F0}" type="presParOf" srcId="{94DBAB12-CD58-4E47-A0B5-96DF90341A91}" destId="{9B72F3FB-11F9-46E5-8942-42938D47D73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2903A4-FFEB-E245-BA37-8F6771EF2A2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A7DC5-DEEA-F44C-B45E-646D4B7B19B0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71F81A27-590A-1341-AF7C-301D71D2A8CE}" type="parTrans" cxnId="{95C5781B-E36F-D442-8136-E57A07740169}">
      <dgm:prSet/>
      <dgm:spPr/>
      <dgm:t>
        <a:bodyPr/>
        <a:lstStyle/>
        <a:p>
          <a:endParaRPr lang="en-US"/>
        </a:p>
      </dgm:t>
    </dgm:pt>
    <dgm:pt modelId="{B5ADB6EB-B0F6-924D-8198-825E3F177FB8}" type="sibTrans" cxnId="{95C5781B-E36F-D442-8136-E57A07740169}">
      <dgm:prSet/>
      <dgm:spPr/>
      <dgm:t>
        <a:bodyPr/>
        <a:lstStyle/>
        <a:p>
          <a:endParaRPr lang="en-US"/>
        </a:p>
      </dgm:t>
    </dgm:pt>
    <dgm:pt modelId="{5F8CC47D-644A-AF47-A3C9-E4B1CB103136}">
      <dgm:prSet phldrT="[Text]"/>
      <dgm:spPr/>
      <dgm:t>
        <a:bodyPr/>
        <a:lstStyle/>
        <a:p>
          <a:r>
            <a:rPr lang="en-US" dirty="0" smtClean="0"/>
            <a:t>Naïve Bayes</a:t>
          </a:r>
          <a:endParaRPr lang="en-US" dirty="0"/>
        </a:p>
      </dgm:t>
    </dgm:pt>
    <dgm:pt modelId="{162D7808-C2FF-804D-9DB1-5C7E4CA9AE6D}" type="parTrans" cxnId="{F96EEC99-9E53-E94E-92B5-E54168E78C3E}">
      <dgm:prSet/>
      <dgm:spPr/>
      <dgm:t>
        <a:bodyPr/>
        <a:lstStyle/>
        <a:p>
          <a:endParaRPr lang="en-US"/>
        </a:p>
      </dgm:t>
    </dgm:pt>
    <dgm:pt modelId="{A69649BE-BC04-9B4F-B8CA-F7B7342670B4}" type="sibTrans" cxnId="{F96EEC99-9E53-E94E-92B5-E54168E78C3E}">
      <dgm:prSet/>
      <dgm:spPr/>
      <dgm:t>
        <a:bodyPr/>
        <a:lstStyle/>
        <a:p>
          <a:endParaRPr lang="en-US"/>
        </a:p>
      </dgm:t>
    </dgm:pt>
    <dgm:pt modelId="{EA6C1130-3204-0D4C-AB77-ED008DFCA901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66072042-1BD6-9646-BA79-2D06ECA819BA}" type="parTrans" cxnId="{5CF61DFB-DDE7-5741-A77C-F7445AA21D28}">
      <dgm:prSet/>
      <dgm:spPr/>
      <dgm:t>
        <a:bodyPr/>
        <a:lstStyle/>
        <a:p>
          <a:endParaRPr lang="en-US"/>
        </a:p>
      </dgm:t>
    </dgm:pt>
    <dgm:pt modelId="{7EAADFF3-47D5-7E43-93C2-AB950320BD4A}" type="sibTrans" cxnId="{5CF61DFB-DDE7-5741-A77C-F7445AA21D28}">
      <dgm:prSet/>
      <dgm:spPr/>
      <dgm:t>
        <a:bodyPr/>
        <a:lstStyle/>
        <a:p>
          <a:endParaRPr lang="en-US"/>
        </a:p>
      </dgm:t>
    </dgm:pt>
    <dgm:pt modelId="{0558C434-76F8-CD42-9497-EE6C975A0B6B}">
      <dgm:prSet phldrT="[Text]"/>
      <dgm:spPr/>
      <dgm:t>
        <a:bodyPr/>
        <a:lstStyle/>
        <a:p>
          <a:r>
            <a:rPr lang="en-US" dirty="0" smtClean="0"/>
            <a:t>Kmeans Clustering</a:t>
          </a:r>
          <a:endParaRPr lang="en-US" dirty="0"/>
        </a:p>
      </dgm:t>
    </dgm:pt>
    <dgm:pt modelId="{3401207C-BD86-2E43-A3C0-DF1B221277A5}" type="parTrans" cxnId="{B058EB2C-712C-BA44-AEE1-E7FA92F770A5}">
      <dgm:prSet/>
      <dgm:spPr/>
      <dgm:t>
        <a:bodyPr/>
        <a:lstStyle/>
        <a:p>
          <a:endParaRPr lang="en-US"/>
        </a:p>
      </dgm:t>
    </dgm:pt>
    <dgm:pt modelId="{4BF054E1-84CF-AC4B-8839-EE80EE92C437}" type="sibTrans" cxnId="{B058EB2C-712C-BA44-AEE1-E7FA92F770A5}">
      <dgm:prSet/>
      <dgm:spPr/>
      <dgm:t>
        <a:bodyPr/>
        <a:lstStyle/>
        <a:p>
          <a:endParaRPr lang="en-US"/>
        </a:p>
      </dgm:t>
    </dgm:pt>
    <dgm:pt modelId="{97B080FF-C781-1B41-A791-82EEB743EDAB}">
      <dgm:prSet phldrT="[Text]"/>
      <dgm:spPr/>
      <dgm:t>
        <a:bodyPr/>
        <a:lstStyle/>
        <a:p>
          <a:r>
            <a:rPr lang="en-US" dirty="0" smtClean="0"/>
            <a:t>K-Nearest Neighbors</a:t>
          </a:r>
          <a:endParaRPr lang="en-US" dirty="0"/>
        </a:p>
      </dgm:t>
    </dgm:pt>
    <dgm:pt modelId="{77002081-B57A-5747-8535-34D010CB9C2C}" type="parTrans" cxnId="{8F7112C0-7781-3B49-9E33-3FEAA4FD3DB9}">
      <dgm:prSet/>
      <dgm:spPr/>
      <dgm:t>
        <a:bodyPr/>
        <a:lstStyle/>
        <a:p>
          <a:endParaRPr lang="en-US"/>
        </a:p>
      </dgm:t>
    </dgm:pt>
    <dgm:pt modelId="{C6062BD9-6727-BD4B-AF61-FA7CB7254CA2}" type="sibTrans" cxnId="{8F7112C0-7781-3B49-9E33-3FEAA4FD3DB9}">
      <dgm:prSet/>
      <dgm:spPr/>
      <dgm:t>
        <a:bodyPr/>
        <a:lstStyle/>
        <a:p>
          <a:endParaRPr lang="en-US"/>
        </a:p>
      </dgm:t>
    </dgm:pt>
    <dgm:pt modelId="{FDEE6D12-F481-424D-B0DB-3D6B16C47B88}" type="pres">
      <dgm:prSet presAssocID="{F92903A4-FFEB-E245-BA37-8F6771EF2A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B623E-4D3C-F943-9E3A-4F07403C9F3A}" type="pres">
      <dgm:prSet presAssocID="{E37A7DC5-DEEA-F44C-B45E-646D4B7B19B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A4DF4-592A-4A45-9BD6-83FCDDB3D9DE}" type="pres">
      <dgm:prSet presAssocID="{E37A7DC5-DEEA-F44C-B45E-646D4B7B19B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211D5-7378-C64E-BBEA-603D777A61B3}" type="pres">
      <dgm:prSet presAssocID="{EA6C1130-3204-0D4C-AB77-ED008DFCA9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B88F4-B756-D042-961E-0A6E4F7CF207}" type="pres">
      <dgm:prSet presAssocID="{EA6C1130-3204-0D4C-AB77-ED008DFCA90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B5CC98-40F5-394A-A89A-185A3B0D95E9}" type="presOf" srcId="{EA6C1130-3204-0D4C-AB77-ED008DFCA901}" destId="{990211D5-7378-C64E-BBEA-603D777A61B3}" srcOrd="0" destOrd="0" presId="urn:microsoft.com/office/officeart/2005/8/layout/vList2"/>
    <dgm:cxn modelId="{0F5C0E2D-FA5F-C84C-A87D-287E7F5DBC46}" type="presOf" srcId="{5F8CC47D-644A-AF47-A3C9-E4B1CB103136}" destId="{BEEA4DF4-592A-4A45-9BD6-83FCDDB3D9DE}" srcOrd="0" destOrd="0" presId="urn:microsoft.com/office/officeart/2005/8/layout/vList2"/>
    <dgm:cxn modelId="{B5248049-71FC-EF44-903C-5474892235F4}" type="presOf" srcId="{97B080FF-C781-1B41-A791-82EEB743EDAB}" destId="{BEEA4DF4-592A-4A45-9BD6-83FCDDB3D9DE}" srcOrd="0" destOrd="1" presId="urn:microsoft.com/office/officeart/2005/8/layout/vList2"/>
    <dgm:cxn modelId="{BBBDBAF8-486F-E94D-9116-2A8FD38E9BB4}" type="presOf" srcId="{F92903A4-FFEB-E245-BA37-8F6771EF2A2E}" destId="{FDEE6D12-F481-424D-B0DB-3D6B16C47B88}" srcOrd="0" destOrd="0" presId="urn:microsoft.com/office/officeart/2005/8/layout/vList2"/>
    <dgm:cxn modelId="{7B4857F4-1319-9B4F-896A-94217396F9B8}" type="presOf" srcId="{E37A7DC5-DEEA-F44C-B45E-646D4B7B19B0}" destId="{129B623E-4D3C-F943-9E3A-4F07403C9F3A}" srcOrd="0" destOrd="0" presId="urn:microsoft.com/office/officeart/2005/8/layout/vList2"/>
    <dgm:cxn modelId="{B058EB2C-712C-BA44-AEE1-E7FA92F770A5}" srcId="{EA6C1130-3204-0D4C-AB77-ED008DFCA901}" destId="{0558C434-76F8-CD42-9497-EE6C975A0B6B}" srcOrd="0" destOrd="0" parTransId="{3401207C-BD86-2E43-A3C0-DF1B221277A5}" sibTransId="{4BF054E1-84CF-AC4B-8839-EE80EE92C437}"/>
    <dgm:cxn modelId="{3FBC2EEA-AD08-0446-A301-2C5B87CD8ECC}" type="presOf" srcId="{0558C434-76F8-CD42-9497-EE6C975A0B6B}" destId="{108B88F4-B756-D042-961E-0A6E4F7CF207}" srcOrd="0" destOrd="0" presId="urn:microsoft.com/office/officeart/2005/8/layout/vList2"/>
    <dgm:cxn modelId="{F96EEC99-9E53-E94E-92B5-E54168E78C3E}" srcId="{E37A7DC5-DEEA-F44C-B45E-646D4B7B19B0}" destId="{5F8CC47D-644A-AF47-A3C9-E4B1CB103136}" srcOrd="0" destOrd="0" parTransId="{162D7808-C2FF-804D-9DB1-5C7E4CA9AE6D}" sibTransId="{A69649BE-BC04-9B4F-B8CA-F7B7342670B4}"/>
    <dgm:cxn modelId="{8F7112C0-7781-3B49-9E33-3FEAA4FD3DB9}" srcId="{E37A7DC5-DEEA-F44C-B45E-646D4B7B19B0}" destId="{97B080FF-C781-1B41-A791-82EEB743EDAB}" srcOrd="1" destOrd="0" parTransId="{77002081-B57A-5747-8535-34D010CB9C2C}" sibTransId="{C6062BD9-6727-BD4B-AF61-FA7CB7254CA2}"/>
    <dgm:cxn modelId="{95C5781B-E36F-D442-8136-E57A07740169}" srcId="{F92903A4-FFEB-E245-BA37-8F6771EF2A2E}" destId="{E37A7DC5-DEEA-F44C-B45E-646D4B7B19B0}" srcOrd="0" destOrd="0" parTransId="{71F81A27-590A-1341-AF7C-301D71D2A8CE}" sibTransId="{B5ADB6EB-B0F6-924D-8198-825E3F177FB8}"/>
    <dgm:cxn modelId="{5CF61DFB-DDE7-5741-A77C-F7445AA21D28}" srcId="{F92903A4-FFEB-E245-BA37-8F6771EF2A2E}" destId="{EA6C1130-3204-0D4C-AB77-ED008DFCA901}" srcOrd="1" destOrd="0" parTransId="{66072042-1BD6-9646-BA79-2D06ECA819BA}" sibTransId="{7EAADFF3-47D5-7E43-93C2-AB950320BD4A}"/>
    <dgm:cxn modelId="{9305BFBE-C694-404C-8A0C-74749D0C344D}" type="presParOf" srcId="{FDEE6D12-F481-424D-B0DB-3D6B16C47B88}" destId="{129B623E-4D3C-F943-9E3A-4F07403C9F3A}" srcOrd="0" destOrd="0" presId="urn:microsoft.com/office/officeart/2005/8/layout/vList2"/>
    <dgm:cxn modelId="{47D96F7A-9DA7-7C4D-A8C5-141BE869EFBF}" type="presParOf" srcId="{FDEE6D12-F481-424D-B0DB-3D6B16C47B88}" destId="{BEEA4DF4-592A-4A45-9BD6-83FCDDB3D9DE}" srcOrd="1" destOrd="0" presId="urn:microsoft.com/office/officeart/2005/8/layout/vList2"/>
    <dgm:cxn modelId="{41C68EB0-82D6-8F4F-B6FF-5AA25217A95C}" type="presParOf" srcId="{FDEE6D12-F481-424D-B0DB-3D6B16C47B88}" destId="{990211D5-7378-C64E-BBEA-603D777A61B3}" srcOrd="2" destOrd="0" presId="urn:microsoft.com/office/officeart/2005/8/layout/vList2"/>
    <dgm:cxn modelId="{730CCD63-5D32-6348-ACA8-D1DCFCFE7305}" type="presParOf" srcId="{FDEE6D12-F481-424D-B0DB-3D6B16C47B88}" destId="{108B88F4-B756-D042-961E-0A6E4F7CF20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CEB077-EEDF-A445-A1AE-5F74228E131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B6FB3B-B0EC-6A42-9A91-D74775B25481}">
      <dgm:prSet custT="1"/>
      <dgm:spPr/>
      <dgm:t>
        <a:bodyPr/>
        <a:lstStyle/>
        <a:p>
          <a:pPr rtl="0"/>
          <a:endParaRPr lang="en-US" sz="4800" b="0" dirty="0" smtClean="0">
            <a:solidFill>
              <a:schemeClr val="tx1"/>
            </a:solidFill>
          </a:endParaRPr>
        </a:p>
        <a:p>
          <a:pPr rtl="0"/>
          <a:r>
            <a:rPr lang="en-US" sz="4800" b="0" dirty="0" smtClean="0">
              <a:solidFill>
                <a:schemeClr val="tx1"/>
              </a:solidFill>
            </a:rPr>
            <a:t>Naïve Bayes </a:t>
          </a:r>
          <a:br>
            <a:rPr lang="en-US" sz="4800" b="0" dirty="0" smtClean="0">
              <a:solidFill>
                <a:schemeClr val="tx1"/>
              </a:solidFill>
            </a:rPr>
          </a:br>
          <a:endParaRPr lang="en-US" sz="4800" b="0" dirty="0">
            <a:solidFill>
              <a:schemeClr val="tx1"/>
            </a:solidFill>
          </a:endParaRPr>
        </a:p>
      </dgm:t>
    </dgm:pt>
    <dgm:pt modelId="{95AE5967-425B-6743-BAC4-AEC4ED5820D9}" type="parTrans" cxnId="{BF5A0755-C335-DA44-8ECC-60C7869ADBD4}">
      <dgm:prSet/>
      <dgm:spPr/>
      <dgm:t>
        <a:bodyPr/>
        <a:lstStyle/>
        <a:p>
          <a:endParaRPr lang="en-US" b="0"/>
        </a:p>
      </dgm:t>
    </dgm:pt>
    <dgm:pt modelId="{EE540E44-DBF9-FD48-A57C-F8DC25EF931E}" type="sibTrans" cxnId="{BF5A0755-C335-DA44-8ECC-60C7869ADBD4}">
      <dgm:prSet/>
      <dgm:spPr/>
      <dgm:t>
        <a:bodyPr/>
        <a:lstStyle/>
        <a:p>
          <a:endParaRPr lang="en-US" b="0"/>
        </a:p>
      </dgm:t>
    </dgm:pt>
    <dgm:pt modelId="{5F9AD967-1D67-3B43-B45E-BBF136DC8779}" type="pres">
      <dgm:prSet presAssocID="{10CEB077-EEDF-A445-A1AE-5F74228E13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8D891-85D6-3A49-810D-14C7BBEEDC57}" type="pres">
      <dgm:prSet presAssocID="{C0B6FB3B-B0EC-6A42-9A91-D74775B25481}" presName="parentText" presStyleLbl="node1" presStyleIdx="0" presStyleCnt="1" custLinFactNeighborX="-4630" custLinFactNeighborY="-357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D200D5-E5F0-2B4A-B23C-5764D2827F64}" type="presOf" srcId="{C0B6FB3B-B0EC-6A42-9A91-D74775B25481}" destId="{F778D891-85D6-3A49-810D-14C7BBEEDC57}" srcOrd="0" destOrd="0" presId="urn:microsoft.com/office/officeart/2005/8/layout/vList2"/>
    <dgm:cxn modelId="{A9ED340A-E1E9-DD4C-A0DA-9C5F62DB4DC8}" type="presOf" srcId="{10CEB077-EEDF-A445-A1AE-5F74228E1311}" destId="{5F9AD967-1D67-3B43-B45E-BBF136DC8779}" srcOrd="0" destOrd="0" presId="urn:microsoft.com/office/officeart/2005/8/layout/vList2"/>
    <dgm:cxn modelId="{BF5A0755-C335-DA44-8ECC-60C7869ADBD4}" srcId="{10CEB077-EEDF-A445-A1AE-5F74228E1311}" destId="{C0B6FB3B-B0EC-6A42-9A91-D74775B25481}" srcOrd="0" destOrd="0" parTransId="{95AE5967-425B-6743-BAC4-AEC4ED5820D9}" sibTransId="{EE540E44-DBF9-FD48-A57C-F8DC25EF931E}"/>
    <dgm:cxn modelId="{8352FF92-1A3F-CB4D-B053-BE2CFBE1DB68}" type="presParOf" srcId="{5F9AD967-1D67-3B43-B45E-BBF136DC8779}" destId="{F778D891-85D6-3A49-810D-14C7BBEEDC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D66346-CE3D-F541-9C95-4EC01C72080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443F5E-5C31-9F40-A9FB-A60838F3618C}">
      <dgm:prSet custT="1"/>
      <dgm:spPr/>
      <dgm:t>
        <a:bodyPr/>
        <a:lstStyle/>
        <a:p>
          <a:pPr rtl="0"/>
          <a:endParaRPr lang="en-US" sz="4800" b="0" dirty="0" smtClean="0">
            <a:solidFill>
              <a:srgbClr val="000000"/>
            </a:solidFill>
          </a:endParaRPr>
        </a:p>
        <a:p>
          <a:pPr rtl="0"/>
          <a:r>
            <a:rPr lang="en-US" sz="4800" b="0" dirty="0" smtClean="0">
              <a:solidFill>
                <a:srgbClr val="000000"/>
              </a:solidFill>
            </a:rPr>
            <a:t>K-Nearest Neighbors</a:t>
          </a:r>
          <a:br>
            <a:rPr lang="en-US" sz="4800" b="0" dirty="0" smtClean="0">
              <a:solidFill>
                <a:srgbClr val="000000"/>
              </a:solidFill>
            </a:rPr>
          </a:br>
          <a:endParaRPr lang="en-US" sz="4800" b="0" dirty="0">
            <a:solidFill>
              <a:srgbClr val="000000"/>
            </a:solidFill>
          </a:endParaRPr>
        </a:p>
      </dgm:t>
    </dgm:pt>
    <dgm:pt modelId="{6C600B7A-D456-D944-BE1C-28BA11DDD9DC}" type="parTrans" cxnId="{90BA85C5-2CFE-0347-B58D-18A4F1A1BA49}">
      <dgm:prSet/>
      <dgm:spPr/>
      <dgm:t>
        <a:bodyPr/>
        <a:lstStyle/>
        <a:p>
          <a:endParaRPr lang="en-US"/>
        </a:p>
      </dgm:t>
    </dgm:pt>
    <dgm:pt modelId="{00B4807A-C3E9-8942-A7EA-47F16A9DEEAB}" type="sibTrans" cxnId="{90BA85C5-2CFE-0347-B58D-18A4F1A1BA49}">
      <dgm:prSet/>
      <dgm:spPr/>
      <dgm:t>
        <a:bodyPr/>
        <a:lstStyle/>
        <a:p>
          <a:endParaRPr lang="en-US"/>
        </a:p>
      </dgm:t>
    </dgm:pt>
    <dgm:pt modelId="{C335E526-3E49-1347-B966-8721AA164CF1}" type="pres">
      <dgm:prSet presAssocID="{77D66346-CE3D-F541-9C95-4EC01C7208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ED3B59-56AD-B14F-9A02-C301B525504C}" type="pres">
      <dgm:prSet presAssocID="{76443F5E-5C31-9F40-A9FB-A60838F3618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C6A959-3C45-2545-8AC1-AE3274B498FE}" type="presOf" srcId="{77D66346-CE3D-F541-9C95-4EC01C72080B}" destId="{C335E526-3E49-1347-B966-8721AA164CF1}" srcOrd="0" destOrd="0" presId="urn:microsoft.com/office/officeart/2005/8/layout/vList2"/>
    <dgm:cxn modelId="{DB8CB1F9-6401-4A40-9A9F-E9C9FADC380B}" type="presOf" srcId="{76443F5E-5C31-9F40-A9FB-A60838F3618C}" destId="{26ED3B59-56AD-B14F-9A02-C301B525504C}" srcOrd="0" destOrd="0" presId="urn:microsoft.com/office/officeart/2005/8/layout/vList2"/>
    <dgm:cxn modelId="{90BA85C5-2CFE-0347-B58D-18A4F1A1BA49}" srcId="{77D66346-CE3D-F541-9C95-4EC01C72080B}" destId="{76443F5E-5C31-9F40-A9FB-A60838F3618C}" srcOrd="0" destOrd="0" parTransId="{6C600B7A-D456-D944-BE1C-28BA11DDD9DC}" sibTransId="{00B4807A-C3E9-8942-A7EA-47F16A9DEEAB}"/>
    <dgm:cxn modelId="{18FDD59E-4387-394D-9C3E-3C3824D2B819}" type="presParOf" srcId="{C335E526-3E49-1347-B966-8721AA164CF1}" destId="{26ED3B59-56AD-B14F-9A02-C301B525504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5103DF-497E-7140-B705-79A72EE569C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E033BC-37F4-594E-ACA5-1A36C5C77577}">
      <dgm:prSet/>
      <dgm:spPr/>
      <dgm:t>
        <a:bodyPr/>
        <a:lstStyle/>
        <a:p>
          <a:pPr rtl="0"/>
          <a:r>
            <a:rPr lang="en-US" dirty="0" smtClean="0">
              <a:solidFill>
                <a:srgbClr val="000000"/>
              </a:solidFill>
            </a:rPr>
            <a:t>K-means Clustering 	</a:t>
          </a:r>
          <a:endParaRPr lang="en-US" dirty="0">
            <a:solidFill>
              <a:srgbClr val="000000"/>
            </a:solidFill>
          </a:endParaRPr>
        </a:p>
      </dgm:t>
    </dgm:pt>
    <dgm:pt modelId="{0C36062E-79BF-4D4E-9941-96B428AD647B}" type="parTrans" cxnId="{3DCB41C9-8C8F-9C4B-B07E-5728AAAAF948}">
      <dgm:prSet/>
      <dgm:spPr/>
      <dgm:t>
        <a:bodyPr/>
        <a:lstStyle/>
        <a:p>
          <a:endParaRPr lang="en-US"/>
        </a:p>
      </dgm:t>
    </dgm:pt>
    <dgm:pt modelId="{09AE9BFA-5525-6046-8DBA-45A56507461B}" type="sibTrans" cxnId="{3DCB41C9-8C8F-9C4B-B07E-5728AAAAF948}">
      <dgm:prSet/>
      <dgm:spPr/>
      <dgm:t>
        <a:bodyPr/>
        <a:lstStyle/>
        <a:p>
          <a:endParaRPr lang="en-US"/>
        </a:p>
      </dgm:t>
    </dgm:pt>
    <dgm:pt modelId="{E45264D1-5446-414F-B116-7692EF65C72E}" type="pres">
      <dgm:prSet presAssocID="{DE5103DF-497E-7140-B705-79A72EE569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D85BA1-C64A-0D40-8958-6C09B28E9ACD}" type="pres">
      <dgm:prSet presAssocID="{56E033BC-37F4-594E-ACA5-1A36C5C77577}" presName="parentText" presStyleLbl="node1" presStyleIdx="0" presStyleCnt="1" custLinFactY="4386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F72323-D5DE-534C-8AE5-0AE5C9D33ED8}" type="presOf" srcId="{56E033BC-37F4-594E-ACA5-1A36C5C77577}" destId="{0AD85BA1-C64A-0D40-8958-6C09B28E9ACD}" srcOrd="0" destOrd="0" presId="urn:microsoft.com/office/officeart/2005/8/layout/vList2"/>
    <dgm:cxn modelId="{FF0886CC-D6C9-4E4C-8786-A566F954CEE1}" type="presOf" srcId="{DE5103DF-497E-7140-B705-79A72EE569C7}" destId="{E45264D1-5446-414F-B116-7692EF65C72E}" srcOrd="0" destOrd="0" presId="urn:microsoft.com/office/officeart/2005/8/layout/vList2"/>
    <dgm:cxn modelId="{3DCB41C9-8C8F-9C4B-B07E-5728AAAAF948}" srcId="{DE5103DF-497E-7140-B705-79A72EE569C7}" destId="{56E033BC-37F4-594E-ACA5-1A36C5C77577}" srcOrd="0" destOrd="0" parTransId="{0C36062E-79BF-4D4E-9941-96B428AD647B}" sibTransId="{09AE9BFA-5525-6046-8DBA-45A56507461B}"/>
    <dgm:cxn modelId="{605FEEC5-6503-C647-9586-40BB7C353DBF}" type="presParOf" srcId="{E45264D1-5446-414F-B116-7692EF65C72E}" destId="{0AD85BA1-C64A-0D40-8958-6C09B28E9A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72B6FE-42AF-417B-A0DC-359C735922DC}">
      <dsp:nvSpPr>
        <dsp:cNvPr id="0" name=""/>
        <dsp:cNvSpPr/>
      </dsp:nvSpPr>
      <dsp:spPr>
        <a:xfrm>
          <a:off x="0" y="21565"/>
          <a:ext cx="8229599" cy="72539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Times New Roman" pitchFamily="18" charset="0"/>
              <a:cs typeface="Times New Roman" pitchFamily="18" charset="0"/>
            </a:rPr>
            <a:t>The dataset has been taken from UCI repository</a:t>
          </a:r>
        </a:p>
      </dsp:txBody>
      <dsp:txXfrm>
        <a:off x="0" y="21565"/>
        <a:ext cx="8229599" cy="725399"/>
      </dsp:txXfrm>
    </dsp:sp>
    <dsp:sp modelId="{BD99E530-71CB-4CBD-90CE-2EF65A604A5F}">
      <dsp:nvSpPr>
        <dsp:cNvPr id="0" name=""/>
        <dsp:cNvSpPr/>
      </dsp:nvSpPr>
      <dsp:spPr>
        <a:xfrm>
          <a:off x="0" y="746965"/>
          <a:ext cx="8229599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  <a:hlinkClick xmlns:r="http://schemas.openxmlformats.org/officeDocument/2006/relationships" r:id="rId1"/>
            </a:rPr>
            <a:t>https://archive.ics.uci.edu/ml/datasets/Diabetes+130-US+hospitals+for+years+1999-2008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746965"/>
        <a:ext cx="8229599" cy="721912"/>
      </dsp:txXfrm>
    </dsp:sp>
    <dsp:sp modelId="{355978A6-482D-48C2-9F41-B0519C8FB00E}">
      <dsp:nvSpPr>
        <dsp:cNvPr id="0" name=""/>
        <dsp:cNvSpPr/>
      </dsp:nvSpPr>
      <dsp:spPr>
        <a:xfrm>
          <a:off x="0" y="1468877"/>
          <a:ext cx="8229599" cy="725399"/>
        </a:xfrm>
        <a:prstGeom prst="roundRect">
          <a:avLst/>
        </a:prstGeom>
        <a:solidFill>
          <a:schemeClr val="accent1">
            <a:shade val="80000"/>
            <a:hueOff val="114815"/>
            <a:satOff val="377"/>
            <a:lumOff val="229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Times New Roman" pitchFamily="18" charset="0"/>
              <a:cs typeface="Times New Roman" pitchFamily="18" charset="0"/>
            </a:rPr>
            <a:t>Dataset Information</a:t>
          </a:r>
          <a:endParaRPr lang="en-US" sz="3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468877"/>
        <a:ext cx="8229599" cy="725399"/>
      </dsp:txXfrm>
    </dsp:sp>
    <dsp:sp modelId="{9B72F3FB-11F9-46E5-8942-42938D47D732}">
      <dsp:nvSpPr>
        <dsp:cNvPr id="0" name=""/>
        <dsp:cNvSpPr/>
      </dsp:nvSpPr>
      <dsp:spPr>
        <a:xfrm>
          <a:off x="0" y="2194277"/>
          <a:ext cx="8229599" cy="231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>
              <a:latin typeface="Times New Roman" pitchFamily="18" charset="0"/>
              <a:cs typeface="Times New Roman" pitchFamily="18" charset="0"/>
            </a:rPr>
            <a:t>The dataset represents 10 years (1999-2008) of clinical care at 130 US hospitals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100,000 records over 50 attributes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>
              <a:latin typeface="Times New Roman" pitchFamily="18" charset="0"/>
              <a:cs typeface="Times New Roman" pitchFamily="18" charset="0"/>
            </a:rPr>
            <a:t>The data contains various attributes as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1" kern="1200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rPr>
            <a:t>A1c test Result and Glucose Serum Test</a:t>
          </a:r>
          <a:endParaRPr lang="en-US" sz="2400" i="1" kern="1200" dirty="0">
            <a:solidFill>
              <a:srgbClr val="800000"/>
            </a:solidFill>
            <a:latin typeface="Times New Roman" pitchFamily="18" charset="0"/>
            <a:cs typeface="Times New Roman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1" kern="1200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rPr>
            <a:t>Number of Medication and Diabetic Medications</a:t>
          </a:r>
          <a:endParaRPr lang="en-US" sz="2400" i="1" kern="1200" dirty="0">
            <a:solidFill>
              <a:srgbClr val="80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2194277"/>
        <a:ext cx="8229599" cy="23101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9B623E-4D3C-F943-9E3A-4F07403C9F3A}">
      <dsp:nvSpPr>
        <dsp:cNvPr id="0" name=""/>
        <dsp:cNvSpPr/>
      </dsp:nvSpPr>
      <dsp:spPr>
        <a:xfrm>
          <a:off x="0" y="1554"/>
          <a:ext cx="8229599" cy="11272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Classification</a:t>
          </a:r>
          <a:endParaRPr lang="en-US" sz="4700" kern="1200" dirty="0"/>
        </a:p>
      </dsp:txBody>
      <dsp:txXfrm>
        <a:off x="0" y="1554"/>
        <a:ext cx="8229599" cy="1127294"/>
      </dsp:txXfrm>
    </dsp:sp>
    <dsp:sp modelId="{BEEA4DF4-592A-4A45-9BD6-83FCDDB3D9DE}">
      <dsp:nvSpPr>
        <dsp:cNvPr id="0" name=""/>
        <dsp:cNvSpPr/>
      </dsp:nvSpPr>
      <dsp:spPr>
        <a:xfrm>
          <a:off x="0" y="1128849"/>
          <a:ext cx="8229599" cy="128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Naïve Bayes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K-Nearest Neighbors</a:t>
          </a:r>
          <a:endParaRPr lang="en-US" sz="3700" kern="1200" dirty="0"/>
        </a:p>
      </dsp:txBody>
      <dsp:txXfrm>
        <a:off x="0" y="1128849"/>
        <a:ext cx="8229599" cy="1289092"/>
      </dsp:txXfrm>
    </dsp:sp>
    <dsp:sp modelId="{990211D5-7378-C64E-BBEA-603D777A61B3}">
      <dsp:nvSpPr>
        <dsp:cNvPr id="0" name=""/>
        <dsp:cNvSpPr/>
      </dsp:nvSpPr>
      <dsp:spPr>
        <a:xfrm>
          <a:off x="0" y="2417942"/>
          <a:ext cx="8229599" cy="11272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Clustering</a:t>
          </a:r>
          <a:endParaRPr lang="en-US" sz="4700" kern="1200" dirty="0"/>
        </a:p>
      </dsp:txBody>
      <dsp:txXfrm>
        <a:off x="0" y="2417942"/>
        <a:ext cx="8229599" cy="1127294"/>
      </dsp:txXfrm>
    </dsp:sp>
    <dsp:sp modelId="{108B88F4-B756-D042-961E-0A6E4F7CF207}">
      <dsp:nvSpPr>
        <dsp:cNvPr id="0" name=""/>
        <dsp:cNvSpPr/>
      </dsp:nvSpPr>
      <dsp:spPr>
        <a:xfrm>
          <a:off x="0" y="3545237"/>
          <a:ext cx="8229599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Kmeans Clustering</a:t>
          </a:r>
          <a:endParaRPr lang="en-US" sz="3700" kern="1200" dirty="0"/>
        </a:p>
      </dsp:txBody>
      <dsp:txXfrm>
        <a:off x="0" y="3545237"/>
        <a:ext cx="8229599" cy="7783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78D891-85D6-3A49-810D-14C7BBEEDC57}">
      <dsp:nvSpPr>
        <dsp:cNvPr id="0" name=""/>
        <dsp:cNvSpPr/>
      </dsp:nvSpPr>
      <dsp:spPr>
        <a:xfrm>
          <a:off x="0" y="0"/>
          <a:ext cx="8229599" cy="10667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b="0" kern="1200" dirty="0" smtClean="0">
            <a:solidFill>
              <a:schemeClr val="tx1"/>
            </a:solidFill>
          </a:endParaRPr>
        </a:p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1"/>
              </a:solidFill>
            </a:rPr>
            <a:t>Naïve Bayes </a:t>
          </a:r>
          <a:br>
            <a:rPr lang="en-US" sz="4800" b="0" kern="1200" dirty="0" smtClean="0">
              <a:solidFill>
                <a:schemeClr val="tx1"/>
              </a:solidFill>
            </a:rPr>
          </a:br>
          <a:endParaRPr lang="en-US" sz="4800" b="0" kern="1200" dirty="0">
            <a:solidFill>
              <a:schemeClr val="tx1"/>
            </a:solidFill>
          </a:endParaRPr>
        </a:p>
      </dsp:txBody>
      <dsp:txXfrm>
        <a:off x="0" y="0"/>
        <a:ext cx="8229599" cy="106677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CC20E-880A-447C-B41C-39E8FDE08050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802CE-FC85-422B-936F-72080878E1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58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02CE-FC85-422B-936F-72080878E1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1798-893E-47FC-BC4C-1760B3F463B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4FBEC-6F80-4A7B-9293-8B2C73236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CHANGE OF MEDICATION WITH DIABETES PATIENTS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Submitted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err="1" smtClean="0"/>
              <a:t>Amogha</a:t>
            </a:r>
            <a:r>
              <a:rPr lang="en-US" sz="2700" dirty="0" smtClean="0"/>
              <a:t> </a:t>
            </a:r>
            <a:r>
              <a:rPr lang="en-US" sz="2700" dirty="0" err="1" smtClean="0"/>
              <a:t>Bheemanakolli</a:t>
            </a:r>
            <a:r>
              <a:rPr lang="en-US" sz="2700" dirty="0" smtClean="0"/>
              <a:t> </a:t>
            </a:r>
            <a:r>
              <a:rPr lang="en-US" sz="2700" dirty="0" err="1" smtClean="0"/>
              <a:t>Gurumallappa</a:t>
            </a:r>
            <a:r>
              <a:rPr lang="en-US" sz="2700" dirty="0" smtClean="0"/>
              <a:t> - 10400051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err="1" smtClean="0"/>
              <a:t>Sandesh</a:t>
            </a:r>
            <a:r>
              <a:rPr lang="en-US" sz="2700" dirty="0" smtClean="0"/>
              <a:t> </a:t>
            </a:r>
            <a:r>
              <a:rPr lang="en-US" sz="2700" dirty="0" err="1" smtClean="0"/>
              <a:t>Tumkur</a:t>
            </a:r>
            <a:r>
              <a:rPr lang="en-US" sz="2700" dirty="0" smtClean="0"/>
              <a:t> </a:t>
            </a:r>
            <a:r>
              <a:rPr lang="en-US" sz="2700" dirty="0" smtClean="0"/>
              <a:t>Jagadish-10394950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err="1" smtClean="0"/>
              <a:t>Sidharth</a:t>
            </a:r>
            <a:r>
              <a:rPr lang="en-US" sz="2700" dirty="0" smtClean="0"/>
              <a:t> </a:t>
            </a:r>
            <a:r>
              <a:rPr lang="en-US" sz="2700" dirty="0" err="1" smtClean="0"/>
              <a:t>Sudhakara</a:t>
            </a:r>
            <a:r>
              <a:rPr lang="en-US" sz="2700" smtClean="0"/>
              <a:t> </a:t>
            </a:r>
            <a:r>
              <a:rPr lang="en-US" sz="2700" smtClean="0"/>
              <a:t>Arabaghatte-10398292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6002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en-US" sz="2000" dirty="0" smtClean="0">
                <a:latin typeface="Times New Roman"/>
                <a:cs typeface="Times New Roman"/>
              </a:rPr>
              <a:t>K-NN uses distance function to calculate the distance between points from the center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6844822"/>
              </p:ext>
            </p:extLst>
          </p:nvPr>
        </p:nvGraphicFramePr>
        <p:xfrm>
          <a:off x="914400" y="2286000"/>
          <a:ext cx="4057325" cy="1295400"/>
        </p:xfrm>
        <a:graphic>
          <a:graphicData uri="http://schemas.openxmlformats.org/presentationml/2006/ole">
            <p:oleObj spid="_x0000_s21603" name="Equation" r:id="rId3" imgW="2615878" imgH="837787" progId="Equation.3">
              <p:embed/>
            </p:oleObj>
          </a:graphicData>
        </a:graphic>
      </p:graphicFrame>
      <p:pic>
        <p:nvPicPr>
          <p:cNvPr id="7" name="Picture 2" descr="http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1829087" cy="165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3810000"/>
            <a:ext cx="8153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The comparisons used to classify this are as follows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A1CResult vs. Metformin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A1CResult vs.  Insulin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A1CResult vs.  Change of medicines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A1CResult vs. </a:t>
            </a:r>
            <a:r>
              <a:rPr lang="en-US" dirty="0" smtClean="0"/>
              <a:t>Diabetic Meds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53400" cy="914400"/>
          </a:xfrm>
        </p:spPr>
        <p:txBody>
          <a:bodyPr/>
          <a:lstStyle/>
          <a:p>
            <a:r>
              <a:rPr lang="en-US" b="1" dirty="0"/>
              <a:t>K-NN ALGORITHM – </a:t>
            </a:r>
            <a:r>
              <a:rPr lang="en-US" b="1" dirty="0" smtClean="0"/>
              <a:t>INTRO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" y="2133600"/>
            <a:ext cx="2362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A1CResult Vs.  Metformin</a:t>
            </a:r>
            <a:endParaRPr lang="en-US" dirty="0"/>
          </a:p>
        </p:txBody>
      </p:sp>
      <p:pic>
        <p:nvPicPr>
          <p:cNvPr id="6" name="Picture 5" descr="Screen Shot 2014-12-11 at 11.54.46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0" y="1295400"/>
            <a:ext cx="4981275" cy="320657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0" y="609600"/>
            <a:ext cx="81534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K-NN ALGORITHM – Results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7881768"/>
              </p:ext>
            </p:extLst>
          </p:nvPr>
        </p:nvGraphicFramePr>
        <p:xfrm>
          <a:off x="2667000" y="4537643"/>
          <a:ext cx="6324600" cy="175647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08200"/>
                <a:gridCol w="2108200"/>
                <a:gridCol w="2108200"/>
              </a:tblGrid>
              <a:tr h="4153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A1C</a:t>
                      </a:r>
                      <a:r>
                        <a:rPr lang="en-US" sz="1600" baseline="0" dirty="0" smtClean="0"/>
                        <a:t> Result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266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266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118</a:t>
                      </a:r>
                      <a:endParaRPr lang="en-US" sz="1600" dirty="0"/>
                    </a:p>
                  </a:txBody>
                  <a:tcPr/>
                </a:tc>
              </a:tr>
              <a:tr h="3266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6998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23411</a:t>
                      </a:r>
                      <a:endParaRPr lang="en-US" sz="1600" dirty="0"/>
                    </a:p>
                  </a:txBody>
                  <a:tcPr/>
                </a:tc>
              </a:tr>
              <a:tr h="3266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228600" y="4800600"/>
            <a:ext cx="2362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A1CResult VS Diabetic Meds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K-NN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1905000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A1cResult Vs Insulin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876800"/>
            <a:ext cx="2286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A1cResult Vs Change of medicines</a:t>
            </a:r>
            <a:endParaRPr lang="en-US" dirty="0"/>
          </a:p>
        </p:txBody>
      </p:sp>
      <p:pic>
        <p:nvPicPr>
          <p:cNvPr id="3" name="Picture 2" descr="Screen Shot 2014-12-11 at 11.57.05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6658" y="1371600"/>
            <a:ext cx="5667183" cy="28956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246819"/>
              </p:ext>
            </p:extLst>
          </p:nvPr>
        </p:nvGraphicFramePr>
        <p:xfrm>
          <a:off x="3352800" y="4515956"/>
          <a:ext cx="5562600" cy="1803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54200"/>
                <a:gridCol w="1854200"/>
                <a:gridCol w="1854200"/>
              </a:tblGrid>
              <a:tr h="462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A1c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Change</a:t>
                      </a:r>
                      <a:endParaRPr lang="en-US" sz="1600" dirty="0"/>
                    </a:p>
                  </a:txBody>
                  <a:tcPr/>
                </a:tc>
              </a:tr>
              <a:tr h="3212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2126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&gt;8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69</a:t>
                      </a:r>
                      <a:endParaRPr lang="en-US" sz="1600" dirty="0"/>
                    </a:p>
                  </a:txBody>
                  <a:tcPr/>
                </a:tc>
              </a:tr>
              <a:tr h="3212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16397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14007</a:t>
                      </a:r>
                      <a:endParaRPr lang="en-US" sz="1600" dirty="0"/>
                    </a:p>
                  </a:txBody>
                  <a:tcPr/>
                </a:tc>
              </a:tr>
              <a:tr h="3212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900318709"/>
              </p:ext>
            </p:extLst>
          </p:nvPr>
        </p:nvGraphicFramePr>
        <p:xfrm>
          <a:off x="609600" y="2895600"/>
          <a:ext cx="8229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043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KMEANS CLUSTERING –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/>
                <a:cs typeface="Times New Roman"/>
              </a:rPr>
              <a:t>k-means clustering is a method of vector quantization, originally from signal processing, that is popular for cluster analysis in data mining.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 k-means clustering aims to partition n observations into k clusters in which each observation belongs to the cluster with the nearest mean, serving as a prototype of the cluster.</a:t>
            </a:r>
          </a:p>
          <a:p>
            <a:pPr marL="109728" indent="0">
              <a:buNone/>
            </a:pPr>
            <a:endParaRPr lang="en-US" sz="2200" dirty="0" smtClean="0">
              <a:latin typeface="Times New Roman"/>
              <a:cs typeface="Times New Roman"/>
            </a:endParaRPr>
          </a:p>
          <a:p>
            <a:r>
              <a:rPr lang="en-US" sz="2200" dirty="0" smtClean="0">
                <a:latin typeface="Times New Roman"/>
                <a:cs typeface="Times New Roman"/>
              </a:rPr>
              <a:t>You can say this is “unsupervised classification”</a:t>
            </a:r>
          </a:p>
          <a:p>
            <a:pPr marL="109728" indent="0">
              <a:buNone/>
            </a:pPr>
            <a:endParaRPr lang="en-US" sz="2200" dirty="0" smtClean="0">
              <a:latin typeface="Times New Roman"/>
              <a:cs typeface="Times New Roman"/>
            </a:endParaRPr>
          </a:p>
          <a:p>
            <a:r>
              <a:rPr lang="en-US" sz="2200" dirty="0" smtClean="0">
                <a:latin typeface="Times New Roman"/>
                <a:cs typeface="Times New Roman"/>
              </a:rPr>
              <a:t>Intuitively, if you would want to assign same label to a data points that are “close” to each other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30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KMEANS </a:t>
            </a:r>
            <a:r>
              <a:rPr lang="en-US" dirty="0" smtClean="0"/>
              <a:t>CLUSTERING </a:t>
            </a:r>
            <a:r>
              <a:rPr lang="en-US" dirty="0"/>
              <a:t>– </a:t>
            </a:r>
            <a:r>
              <a:rPr lang="en-US" dirty="0" smtClean="0"/>
              <a:t>Algorithm</a:t>
            </a:r>
            <a:endParaRPr lang="en-US" u="sng" dirty="0"/>
          </a:p>
        </p:txBody>
      </p:sp>
      <p:graphicFrame>
        <p:nvGraphicFramePr>
          <p:cNvPr id="47107" name="Object 3"/>
          <p:cNvGraphicFramePr>
            <a:graphicFrameLocks noGrp="1" noChangeAspect="1"/>
          </p:cNvGraphicFramePr>
          <p:nvPr/>
        </p:nvGraphicFramePr>
        <p:xfrm>
          <a:off x="2743200" y="2882900"/>
          <a:ext cx="2730500" cy="1003300"/>
        </p:xfrm>
        <a:graphic>
          <a:graphicData uri="http://schemas.openxmlformats.org/presentationml/2006/ole">
            <p:oleObj spid="_x0000_s1152" name="Equation" r:id="rId3" imgW="1562031" imgH="571569" progId="Equation.3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349500" y="4749800"/>
          <a:ext cx="3962400" cy="660400"/>
        </p:xfrm>
        <a:graphic>
          <a:graphicData uri="http://schemas.openxmlformats.org/presentationml/2006/ole">
            <p:oleObj spid="_x0000_s1153" name="Equation" r:id="rId4" imgW="2197759" imgH="368407" progId="Equation.3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latin typeface="Times New Roman"/>
                <a:cs typeface="Times New Roman"/>
              </a:rPr>
              <a:t>For a given cluster assignment </a:t>
            </a:r>
            <a:r>
              <a:rPr lang="en-US" altLang="en-US" sz="2400" i="1" dirty="0" smtClean="0">
                <a:latin typeface="Times New Roman"/>
                <a:cs typeface="Times New Roman"/>
              </a:rPr>
              <a:t>C </a:t>
            </a:r>
            <a:r>
              <a:rPr lang="en-US" altLang="en-US" sz="2400" dirty="0" smtClean="0">
                <a:latin typeface="Times New Roman"/>
                <a:cs typeface="Times New Roman"/>
              </a:rPr>
              <a:t>of the data points, compute the cluster means </a:t>
            </a:r>
            <a:r>
              <a:rPr lang="en-US" altLang="en-US" sz="2400" i="1" dirty="0" smtClean="0">
                <a:latin typeface="Times New Roman"/>
                <a:cs typeface="Times New Roman"/>
              </a:rPr>
              <a:t>m</a:t>
            </a:r>
            <a:r>
              <a:rPr lang="en-US" altLang="en-US" sz="2400" i="1" baseline="-25000" dirty="0" smtClean="0">
                <a:latin typeface="Times New Roman"/>
                <a:cs typeface="Times New Roman"/>
              </a:rPr>
              <a:t>k</a:t>
            </a:r>
            <a:r>
              <a:rPr lang="en-US" altLang="en-US" sz="2400" dirty="0" smtClean="0">
                <a:latin typeface="Times New Roman"/>
                <a:cs typeface="Times New Roman"/>
              </a:rPr>
              <a:t>:</a:t>
            </a:r>
          </a:p>
          <a:p>
            <a:endParaRPr lang="en-US" altLang="en-US" sz="24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altLang="en-US" sz="2400" dirty="0" smtClean="0">
                <a:latin typeface="Times New Roman"/>
                <a:cs typeface="Times New Roman"/>
              </a:rPr>
              <a:t>	</a:t>
            </a:r>
          </a:p>
          <a:p>
            <a:endParaRPr lang="en-US" altLang="en-US" sz="2400" dirty="0" smtClean="0">
              <a:latin typeface="Times New Roman"/>
              <a:cs typeface="Times New Roman"/>
            </a:endParaRPr>
          </a:p>
          <a:p>
            <a:r>
              <a:rPr lang="en-US" altLang="en-US" sz="2400" dirty="0" smtClean="0">
                <a:latin typeface="Times New Roman"/>
                <a:cs typeface="Times New Roman"/>
              </a:rPr>
              <a:t>For a current set of cluster means, assign each observation as:</a:t>
            </a:r>
          </a:p>
          <a:p>
            <a:endParaRPr lang="en-US" altLang="en-US" sz="2400" dirty="0" smtClean="0">
              <a:latin typeface="Times New Roman"/>
              <a:cs typeface="Times New Roman"/>
            </a:endParaRPr>
          </a:p>
          <a:p>
            <a:endParaRPr lang="en-US" altLang="en-US" sz="240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alt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7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Place K points into the space represented by the objects that are being clustered. These points represent initial group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 each object to the group that has the closest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all objects have been assigned, recalculate the positions of the 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Repeat Steps 2 and 3 until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 longer move. This produces a separation of the objects into groups from which the metric to be minimized can be calculated.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KMEANS </a:t>
            </a:r>
            <a:r>
              <a:rPr lang="en-US" dirty="0" smtClean="0"/>
              <a:t>CLUSTERING </a:t>
            </a:r>
            <a:r>
              <a:rPr lang="en-US" dirty="0"/>
              <a:t>– </a:t>
            </a:r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4" name="Content Placeholder 3" descr="Screen Shot 2014-12-11 at 3.53.42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35" b="2935"/>
          <a:stretch>
            <a:fillRect/>
          </a:stretch>
        </p:blipFill>
        <p:spPr>
          <a:xfrm>
            <a:off x="62508" y="3200400"/>
            <a:ext cx="4204692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Shot 2014-12-11 at 3.59.0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2971800"/>
            <a:ext cx="4572000" cy="2600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313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THE ACCUARACY OF KNN WITH DIFFERENT VALUES OF K</a:t>
            </a:r>
            <a:endParaRPr lang="en-US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xmlns="" val="1135135936"/>
              </p:ext>
            </p:extLst>
          </p:nvPr>
        </p:nvGraphicFramePr>
        <p:xfrm>
          <a:off x="381000" y="1981200"/>
          <a:ext cx="85344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8426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066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72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the effect of change of drugs with the diabetes patients based on the diabetes database from hospitals.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SOURCE OF THE DATASET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988957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153400" cy="914400"/>
          </a:xfrm>
        </p:spPr>
        <p:txBody>
          <a:bodyPr/>
          <a:lstStyle/>
          <a:p>
            <a:r>
              <a:rPr lang="en-US" b="1" dirty="0" smtClean="0"/>
              <a:t>ALGORITHMS USED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61232130"/>
              </p:ext>
            </p:extLst>
          </p:nvPr>
        </p:nvGraphicFramePr>
        <p:xfrm>
          <a:off x="457200" y="1981200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408752445"/>
              </p:ext>
            </p:extLst>
          </p:nvPr>
        </p:nvGraphicFramePr>
        <p:xfrm>
          <a:off x="609600" y="2895600"/>
          <a:ext cx="8229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9522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153400" cy="914400"/>
          </a:xfrm>
        </p:spPr>
        <p:txBody>
          <a:bodyPr/>
          <a:lstStyle/>
          <a:p>
            <a:r>
              <a:rPr lang="en-US" b="1" dirty="0" smtClean="0"/>
              <a:t>NAÏVE BAYES - Introduction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68660599"/>
              </p:ext>
            </p:extLst>
          </p:nvPr>
        </p:nvGraphicFramePr>
        <p:xfrm>
          <a:off x="457200" y="4953000"/>
          <a:ext cx="82296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&gt;7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/>
                        <a:t>3.74%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</a:rPr>
                        <a:t>8.07%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/>
                        <a:t>83.27%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/>
                        <a:t>4.90%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2133600"/>
            <a:ext cx="822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Naïve Bayes Algorithm is a classification algorithm that is very similar to k-NN algorithm.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The difference is that Naïve Bayes works on Probability instead of distance function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0" y="4419600"/>
            <a:ext cx="3048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A1C Result Probability</a:t>
            </a:r>
            <a:endParaRPr lang="en-US" b="1" dirty="0"/>
          </a:p>
        </p:txBody>
      </p:sp>
      <p:pic>
        <p:nvPicPr>
          <p:cNvPr id="27650" name="Picture 2" descr="p(C_{k}\vert \mathbf {x} )={\frac {p(C_{k})\ p(\mathbf {x} \vert C_{k})}{p(\mathbf {x} )}}.\,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657600"/>
            <a:ext cx="2085975" cy="457200"/>
          </a:xfrm>
          <a:prstGeom prst="rect">
            <a:avLst/>
          </a:prstGeom>
          <a:noFill/>
        </p:spPr>
      </p:pic>
      <p:pic>
        <p:nvPicPr>
          <p:cNvPr id="27652" name="Picture 4" descr="{\mbox{posterior}}={\frac {{\mbox{prior}}\times {\mbox{likelihood}}}{\mbox{evidence}}}.\,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657600"/>
            <a:ext cx="2457450" cy="40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7638467"/>
              </p:ext>
            </p:extLst>
          </p:nvPr>
        </p:nvGraphicFramePr>
        <p:xfrm>
          <a:off x="457200" y="2121290"/>
          <a:ext cx="8229600" cy="191731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23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A1C</a:t>
                      </a:r>
                      <a:r>
                        <a:rPr lang="en-US" sz="1600" baseline="0" dirty="0" smtClean="0"/>
                        <a:t> Result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Down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Steady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Up</a:t>
                      </a:r>
                      <a:endParaRPr lang="en-US" sz="1600" b="1" dirty="0"/>
                    </a:p>
                  </a:txBody>
                  <a:tcPr/>
                </a:tc>
              </a:tr>
              <a:tr h="3734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&gt;7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0.73%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76.52%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21.14%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</a:rPr>
                        <a:t>1.60%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34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&gt;8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0.88%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74.62%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21.36%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</a:rPr>
                        <a:t>3.12%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3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0.52%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81.09%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17.56%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0.82%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4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Normal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0.64%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80.26%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18.07%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1.02%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2084416"/>
              </p:ext>
            </p:extLst>
          </p:nvPr>
        </p:nvGraphicFramePr>
        <p:xfrm>
          <a:off x="457200" y="4743424"/>
          <a:ext cx="8229600" cy="18859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757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A1C</a:t>
                      </a:r>
                      <a:r>
                        <a:rPr lang="en-US" sz="1600" baseline="0" dirty="0" smtClean="0"/>
                        <a:t> Result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Down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Steady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Up</a:t>
                      </a:r>
                      <a:endParaRPr lang="en-US" sz="1600" b="1" dirty="0"/>
                    </a:p>
                  </a:txBody>
                  <a:tcPr/>
                </a:tc>
              </a:tr>
              <a:tr h="3525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&gt;7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11.62%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44.07%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31.74%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</a:rPr>
                        <a:t>12.56%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25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&gt;8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19.44%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26.74%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33.31%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</a:rPr>
                        <a:t>20.49%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2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11.29%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48.61%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29.90%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10.18%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52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Normal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12.08%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46.27%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31.22%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10.42%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971800" y="1587891"/>
            <a:ext cx="3048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A1C Result </a:t>
            </a:r>
            <a:r>
              <a:rPr lang="en-US" b="1" dirty="0" err="1" smtClean="0"/>
              <a:t>vs</a:t>
            </a:r>
            <a:r>
              <a:rPr lang="en-US" b="1" dirty="0" smtClean="0"/>
              <a:t> Metformin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4191000"/>
            <a:ext cx="3048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A1C Result </a:t>
            </a:r>
            <a:r>
              <a:rPr lang="en-US" b="1" dirty="0" err="1" smtClean="0"/>
              <a:t>vs</a:t>
            </a:r>
            <a:r>
              <a:rPr lang="en-US" b="1" dirty="0" smtClean="0"/>
              <a:t> Insulin</a:t>
            </a:r>
            <a:endParaRPr 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534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NAÏVE BAYES – Results </a:t>
            </a:r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4088117"/>
              </p:ext>
            </p:extLst>
          </p:nvPr>
        </p:nvGraphicFramePr>
        <p:xfrm>
          <a:off x="304800" y="2133600"/>
          <a:ext cx="8534400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44800"/>
                <a:gridCol w="2844800"/>
                <a:gridCol w="2844800"/>
              </a:tblGrid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A1c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Change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&gt;7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50.76%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49.23%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&gt;8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</a:rPr>
                        <a:t>65.10%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34.89%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44.27%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55.72%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Normal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44.20%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55.79%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0794003"/>
              </p:ext>
            </p:extLst>
          </p:nvPr>
        </p:nvGraphicFramePr>
        <p:xfrm>
          <a:off x="304800" y="4495799"/>
          <a:ext cx="8534400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44800"/>
                <a:gridCol w="2844800"/>
                <a:gridCol w="28448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A1c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&gt;7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</a:rPr>
                        <a:t>19.41%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80.58%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&gt;8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rgbClr val="FF0000"/>
                          </a:solidFill>
                        </a:rPr>
                        <a:t>9.77%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90.22%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24.31%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75.68%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Normal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25.19%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/>
                        <a:t>74.80%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971800" y="1600200"/>
            <a:ext cx="3048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A1C Result </a:t>
            </a:r>
            <a:r>
              <a:rPr lang="en-US" b="1" dirty="0" err="1" smtClean="0"/>
              <a:t>vs</a:t>
            </a:r>
            <a:r>
              <a:rPr lang="en-US" b="1" dirty="0" smtClean="0"/>
              <a:t> Change of Medications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971800" y="3962400"/>
            <a:ext cx="30480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A1C Result </a:t>
            </a:r>
            <a:r>
              <a:rPr lang="en-US" b="1" dirty="0" err="1" smtClean="0"/>
              <a:t>vs</a:t>
            </a:r>
            <a:r>
              <a:rPr lang="en-US" b="1" dirty="0" smtClean="0"/>
              <a:t> Diabetes Medications</a:t>
            </a:r>
            <a:endParaRPr lang="en-US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534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NAÏVE BAYES – Results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068085760"/>
              </p:ext>
            </p:extLst>
          </p:nvPr>
        </p:nvGraphicFramePr>
        <p:xfrm>
          <a:off x="533400" y="2971800"/>
          <a:ext cx="8229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729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581</Words>
  <Application>Microsoft Office PowerPoint</Application>
  <PresentationFormat>On-screen Show (4:3)</PresentationFormat>
  <Paragraphs>188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ANALYSIS OF CHANGE OF MEDICATION WITH DIABETES PATIENTS   Submitted by  Amogha Bheemanakolli Gurumallappa - 10400051 Sandesh Tumkur Jagadish-10394950 Sidharth Sudhakara Arabaghatte-10398292</vt:lpstr>
      <vt:lpstr>GOAL OF THE PROJECT</vt:lpstr>
      <vt:lpstr>SOURCE OF THE DATASET</vt:lpstr>
      <vt:lpstr>ALGORITHMS USED</vt:lpstr>
      <vt:lpstr>Slide 5</vt:lpstr>
      <vt:lpstr>NAÏVE BAYES - Introduction</vt:lpstr>
      <vt:lpstr>NAÏVE BAYES – Results cont…</vt:lpstr>
      <vt:lpstr>NAÏVE BAYES – Results </vt:lpstr>
      <vt:lpstr>Slide 9</vt:lpstr>
      <vt:lpstr>K-NN ALGORITHM – INTRO</vt:lpstr>
      <vt:lpstr>Slide 11</vt:lpstr>
      <vt:lpstr>K-NN </vt:lpstr>
      <vt:lpstr>Slide 13</vt:lpstr>
      <vt:lpstr>KMEANS CLUSTERING – Intro</vt:lpstr>
      <vt:lpstr>KMEANS CLUSTERING – Algorithm</vt:lpstr>
      <vt:lpstr>Steps</vt:lpstr>
      <vt:lpstr>KMEANS CLUSTERING – Plots</vt:lpstr>
      <vt:lpstr>COMPARING THE ACCUARACY OF KNN WITH DIFFERENT VALUES OF 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DIABETES DATASET</dc:title>
  <dc:creator>Mayur</dc:creator>
  <cp:lastModifiedBy>sidharth Sudhakara</cp:lastModifiedBy>
  <cp:revision>112</cp:revision>
  <dcterms:created xsi:type="dcterms:W3CDTF">2014-12-10T23:44:24Z</dcterms:created>
  <dcterms:modified xsi:type="dcterms:W3CDTF">2015-12-17T01:37:38Z</dcterms:modified>
</cp:coreProperties>
</file>