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8" r:id="rId8"/>
    <p:sldId id="269" r:id="rId9"/>
    <p:sldId id="266" r:id="rId10"/>
    <p:sldId id="270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1D64"/>
    <a:srgbClr val="3A1C64"/>
    <a:srgbClr val="9D1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03" y="-23535"/>
            <a:ext cx="12236005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856" y="2503488"/>
            <a:ext cx="7772400" cy="954527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FB8F9-9B62-4DC5-9523-510642A59602}"/>
              </a:ext>
            </a:extLst>
          </p:cNvPr>
          <p:cNvSpPr/>
          <p:nvPr userDrawn="1"/>
        </p:nvSpPr>
        <p:spPr>
          <a:xfrm>
            <a:off x="241738" y="504495"/>
            <a:ext cx="3815256" cy="1520879"/>
          </a:xfrm>
          <a:prstGeom prst="rect">
            <a:avLst/>
          </a:prstGeom>
          <a:solidFill>
            <a:srgbClr val="3A1C64"/>
          </a:solidFill>
          <a:ln>
            <a:solidFill>
              <a:srgbClr val="3A1D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6F1E14-FABA-493D-B9E8-B85626275F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74" y="504495"/>
            <a:ext cx="3785624" cy="15605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709A44-CE44-4679-AB86-F67E7731E934}"/>
              </a:ext>
            </a:extLst>
          </p:cNvPr>
          <p:cNvSpPr/>
          <p:nvPr userDrawn="1"/>
        </p:nvSpPr>
        <p:spPr>
          <a:xfrm>
            <a:off x="5891048" y="5507775"/>
            <a:ext cx="3815256" cy="1098550"/>
          </a:xfrm>
          <a:prstGeom prst="rect">
            <a:avLst/>
          </a:prstGeom>
          <a:solidFill>
            <a:srgbClr val="3A1C64"/>
          </a:solidFill>
          <a:ln>
            <a:solidFill>
              <a:srgbClr val="3A1D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37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402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3BD5-9F6B-4A8C-8B58-7F8FBE2DDFB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3A1D6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4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3BD5-9F6B-4A8C-8B58-7F8FBE2DDFB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2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8285252" cy="11461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3BD5-9F6B-4A8C-8B58-7F8FBE2DDFB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3A1D6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EC6375-37E4-4626-831E-AA0B25D767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3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3BD5-9F6B-4A8C-8B58-7F8FBE2DDFB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6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3BD5-9F6B-4A8C-8B58-7F8FBE2DDFB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3A1D6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8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1515"/>
            <a:ext cx="8382441" cy="1069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3BD5-9F6B-4A8C-8B58-7F8FBE2DDFB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3A1D6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9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264703" cy="1135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3BD5-9F6B-4A8C-8B58-7F8FBE2DDFB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3A1D6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3BD5-9F6B-4A8C-8B58-7F8FBE2DDFB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6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3BD5-9F6B-4A8C-8B58-7F8FBE2DDFB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6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3BD5-9F6B-4A8C-8B58-7F8FBE2DDFB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6375-37E4-4626-831E-AA0B25D7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B3BD5-9F6B-4A8C-8B58-7F8FBE2DDFB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526" y="6356350"/>
            <a:ext cx="391274" cy="501650"/>
          </a:xfrm>
          <a:prstGeom prst="rect">
            <a:avLst/>
          </a:prstGeom>
          <a:solidFill>
            <a:srgbClr val="3A1D64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4EC6375-37E4-4626-831E-AA0B25D767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DF655E-7A11-4696-B0DC-B58A7ABD452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324" y="426079"/>
            <a:ext cx="2418324" cy="99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D90E5C-0570-4AAF-AB33-F556182C1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9025" y="5074950"/>
            <a:ext cx="2728174" cy="1016138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Flama" pitchFamily="50" charset="0"/>
              </a:rPr>
              <a:t>Mentors</a:t>
            </a:r>
            <a:br>
              <a:rPr lang="en-US" sz="2000" b="1" dirty="0">
                <a:solidFill>
                  <a:schemeClr val="bg1"/>
                </a:solidFill>
                <a:latin typeface="Flama" pitchFamily="50" charset="0"/>
              </a:rPr>
            </a:br>
            <a:r>
              <a:rPr lang="en-US" sz="2000" b="1" dirty="0">
                <a:solidFill>
                  <a:schemeClr val="bg1"/>
                </a:solidFill>
                <a:latin typeface="Flama" pitchFamily="50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Flama" pitchFamily="50" charset="0"/>
              </a:rPr>
            </a:br>
            <a:r>
              <a:rPr lang="en-US" sz="2400" b="1" dirty="0">
                <a:solidFill>
                  <a:schemeClr val="bg1"/>
                </a:solidFill>
                <a:latin typeface="Gotham" panose="02000504050000020004" pitchFamily="2" charset="0"/>
              </a:rPr>
              <a:t>Dr./Mr./Ms.</a:t>
            </a:r>
            <a:endParaRPr lang="en-US" sz="2800" b="1" dirty="0">
              <a:solidFill>
                <a:schemeClr val="bg1"/>
              </a:solidFill>
              <a:latin typeface="Gotham" panose="02000504050000020004" pitchFamily="2" charset="0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3BE5DA4E-0206-43A4-AB48-EB4E1C92EBB0}"/>
              </a:ext>
            </a:extLst>
          </p:cNvPr>
          <p:cNvSpPr txBox="1">
            <a:spLocks/>
          </p:cNvSpPr>
          <p:nvPr/>
        </p:nvSpPr>
        <p:spPr>
          <a:xfrm>
            <a:off x="2059303" y="2634816"/>
            <a:ext cx="8707410" cy="1510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Gotham" panose="02000504050000020004" pitchFamily="2" charset="0"/>
              </a:rPr>
              <a:t>Project Presentation</a:t>
            </a:r>
          </a:p>
          <a:p>
            <a:r>
              <a:rPr lang="en-US" sz="3600" b="1" dirty="0" smtClean="0">
                <a:solidFill>
                  <a:schemeClr val="bg1"/>
                </a:solidFill>
                <a:latin typeface="Gotham" panose="02000504050000020004" pitchFamily="2" charset="0"/>
              </a:rPr>
              <a:t>RTL </a:t>
            </a:r>
            <a:r>
              <a:rPr lang="en-US" sz="3600" b="1" dirty="0">
                <a:solidFill>
                  <a:schemeClr val="bg1"/>
                </a:solidFill>
                <a:latin typeface="Gotham" panose="02000504050000020004" pitchFamily="2" charset="0"/>
              </a:rPr>
              <a:t>Design to Netlist Implementation of Booth Multiplier Using Synopsys Tools</a:t>
            </a:r>
            <a:endParaRPr lang="en-US" sz="2400" b="1" dirty="0">
              <a:solidFill>
                <a:schemeClr val="bg1"/>
              </a:solidFill>
              <a:latin typeface="Gotham" panose="02000504050000020004" pitchFamily="2" charset="0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F5995C28-2257-9459-8FDD-E0DE6FB0EFB6}"/>
              </a:ext>
            </a:extLst>
          </p:cNvPr>
          <p:cNvSpPr txBox="1">
            <a:spLocks/>
          </p:cNvSpPr>
          <p:nvPr/>
        </p:nvSpPr>
        <p:spPr>
          <a:xfrm>
            <a:off x="804802" y="5049364"/>
            <a:ext cx="4087832" cy="12445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rtl="0" eaLnBrk="1" fontAlgn="t" latinLnBrk="0" hangingPunct="1"/>
            <a:r>
              <a:rPr lang="en-US" sz="2000" b="1" dirty="0">
                <a:solidFill>
                  <a:schemeClr val="bg1"/>
                </a:solidFill>
                <a:latin typeface="Flama" pitchFamily="50" charset="0"/>
              </a:rPr>
              <a:t>Project Team</a:t>
            </a:r>
            <a:br>
              <a:rPr lang="en-US" sz="2000" b="1" dirty="0">
                <a:solidFill>
                  <a:schemeClr val="bg1"/>
                </a:solidFill>
                <a:latin typeface="Flama" pitchFamily="50" charset="0"/>
              </a:rPr>
            </a:br>
            <a:r>
              <a:rPr lang="en-US" sz="2000" b="1" dirty="0">
                <a:solidFill>
                  <a:schemeClr val="bg1"/>
                </a:solidFill>
                <a:latin typeface="Flama" pitchFamily="50" charset="0"/>
              </a:rPr>
              <a:t/>
            </a:r>
            <a:br>
              <a:rPr lang="en-US" sz="2000" b="1" dirty="0">
                <a:solidFill>
                  <a:schemeClr val="bg1"/>
                </a:solidFill>
                <a:latin typeface="Flama" pitchFamily="50" charset="0"/>
              </a:rPr>
            </a:br>
            <a:r>
              <a:rPr lang="en-US" sz="2000" b="1" dirty="0">
                <a:solidFill>
                  <a:schemeClr val="bg1"/>
                </a:solidFill>
                <a:latin typeface="Flama" pitchFamily="50" charset="0"/>
              </a:rPr>
              <a:t>1.</a:t>
            </a:r>
            <a:r>
              <a:rPr lang="en-IN" sz="1800" b="1" i="0" u="none" strike="noStrike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Thanush</a:t>
            </a:r>
            <a:r>
              <a:rPr lang="en-IN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Kumar</a:t>
            </a:r>
            <a:endParaRPr lang="en-US" sz="2000" b="1" dirty="0">
              <a:solidFill>
                <a:schemeClr val="bg1"/>
              </a:solidFill>
              <a:latin typeface="Flama" pitchFamily="50" charset="0"/>
            </a:endParaRP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Flama" pitchFamily="50" charset="0"/>
              </a:rPr>
              <a:t>2.</a:t>
            </a:r>
            <a:r>
              <a:rPr lang="en-US" sz="1800" b="1" dirty="0">
                <a:solidFill>
                  <a:schemeClr val="bg1"/>
                </a:solidFill>
                <a:latin typeface="Flama" pitchFamily="50" charset="0"/>
              </a:rPr>
              <a:t>Vivian </a:t>
            </a:r>
            <a:r>
              <a:rPr lang="en-US" sz="1800" b="1" dirty="0" err="1">
                <a:solidFill>
                  <a:schemeClr val="bg1"/>
                </a:solidFill>
                <a:latin typeface="Flama" pitchFamily="50" charset="0"/>
              </a:rPr>
              <a:t>Halben</a:t>
            </a:r>
            <a:r>
              <a:rPr lang="en-US" sz="1800" b="1" dirty="0">
                <a:solidFill>
                  <a:schemeClr val="bg1"/>
                </a:solidFill>
                <a:latin typeface="Flama" pitchFamily="50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Flama" pitchFamily="50" charset="0"/>
              </a:rPr>
              <a:t>castelino</a:t>
            </a:r>
            <a:endParaRPr lang="en-US" sz="1800" b="1" dirty="0">
              <a:solidFill>
                <a:schemeClr val="bg1"/>
              </a:solidFill>
              <a:latin typeface="Flama" pitchFamily="50" charset="0"/>
            </a:endParaRP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Flama" pitchFamily="50" charset="0"/>
              </a:rPr>
              <a:t>3.</a:t>
            </a:r>
            <a:r>
              <a:rPr lang="en-US" sz="1800" b="1" dirty="0">
                <a:solidFill>
                  <a:schemeClr val="bg1"/>
                </a:solidFill>
                <a:latin typeface="Flama" pitchFamily="50" charset="0"/>
              </a:rPr>
              <a:t>Melrin Dsouza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Flama" pitchFamily="50" charset="0"/>
              </a:rPr>
              <a:t>4.Amogh Dixit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Flama" pitchFamily="50" charset="0"/>
              </a:rPr>
              <a:t>5.Yashwanth R</a:t>
            </a:r>
          </a:p>
        </p:txBody>
      </p:sp>
    </p:spTree>
    <p:extLst>
      <p:ext uri="{BB962C8B-B14F-4D97-AF65-F5344CB8AC3E}">
        <p14:creationId xmlns:p14="http://schemas.microsoft.com/office/powerpoint/2010/main" val="381582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 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99"/>
          <a:stretch/>
        </p:blipFill>
        <p:spPr>
          <a:xfrm>
            <a:off x="1173082" y="4087904"/>
            <a:ext cx="4520799" cy="22994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82" y="1665942"/>
            <a:ext cx="4520799" cy="2267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263" y="1665942"/>
            <a:ext cx="4407383" cy="472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E24D08-A564-CCEA-CA13-0B5C2C72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References</a:t>
            </a:r>
            <a:r>
              <a:rPr lang="en-IN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9BFAE-B286-E215-88CD-FA3A4DCB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Booth, A.D. "A Signed Binary Multiplication Technique," Quarterly Journal of Mechanics and Applied Mathematics, 1951.</a:t>
            </a:r>
          </a:p>
          <a:p>
            <a:r>
              <a:rPr lang="en-IN" dirty="0"/>
              <a:t>Synopsys Tool Manuals (VCS, Design Compiler, </a:t>
            </a:r>
            <a:r>
              <a:rPr lang="en-IN" dirty="0" err="1"/>
              <a:t>PrimeTime</a:t>
            </a:r>
            <a:r>
              <a:rPr lang="en-IN" dirty="0"/>
              <a:t>, Spyglass, Formality, DFT Compiler).</a:t>
            </a:r>
          </a:p>
          <a:p>
            <a:r>
              <a:rPr lang="en-IN" dirty="0"/>
              <a:t>IEEE Papers on Booth Multiplication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44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21B235-0490-DCE1-1DAA-E90BC1417784}"/>
              </a:ext>
            </a:extLst>
          </p:cNvPr>
          <p:cNvSpPr/>
          <p:nvPr/>
        </p:nvSpPr>
        <p:spPr>
          <a:xfrm>
            <a:off x="4521531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135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872F-03B9-4885-9213-F8F269B6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Project 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E71442-337A-F99C-609E-54AA80FB5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280951"/>
              </p:ext>
            </p:extLst>
          </p:nvPr>
        </p:nvGraphicFramePr>
        <p:xfrm>
          <a:off x="838200" y="1825625"/>
          <a:ext cx="10472530" cy="3730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739">
                  <a:extLst>
                    <a:ext uri="{9D8B030D-6E8A-4147-A177-3AD203B41FA5}">
                      <a16:colId xmlns:a16="http://schemas.microsoft.com/office/drawing/2014/main" val="540531651"/>
                    </a:ext>
                  </a:extLst>
                </a:gridCol>
                <a:gridCol w="3973767">
                  <a:extLst>
                    <a:ext uri="{9D8B030D-6E8A-4147-A177-3AD203B41FA5}">
                      <a16:colId xmlns:a16="http://schemas.microsoft.com/office/drawing/2014/main" val="2950254402"/>
                    </a:ext>
                  </a:extLst>
                </a:gridCol>
                <a:gridCol w="4734024">
                  <a:extLst>
                    <a:ext uri="{9D8B030D-6E8A-4147-A177-3AD203B41FA5}">
                      <a16:colId xmlns:a16="http://schemas.microsoft.com/office/drawing/2014/main" val="1255737218"/>
                    </a:ext>
                  </a:extLst>
                </a:gridCol>
              </a:tblGrid>
              <a:tr h="52972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/>
                        <a:t>Sl.No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Registration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Name of the Trainee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06999"/>
                  </a:ext>
                </a:extLst>
              </a:tr>
              <a:tr h="42966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RSAGWPVLSI26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Thanush</a:t>
                      </a:r>
                      <a:r>
                        <a:rPr lang="en-IN" dirty="0"/>
                        <a:t> 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978751"/>
                  </a:ext>
                </a:extLst>
              </a:tr>
              <a:tr h="42966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RSAGWPVLSI30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Vivian </a:t>
                      </a:r>
                      <a:r>
                        <a:rPr lang="en-IN" dirty="0" err="1"/>
                        <a:t>Halben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Castelino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13412"/>
                  </a:ext>
                </a:extLst>
              </a:tr>
              <a:tr h="42966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RSAGWPVLSI13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Melrin</a:t>
                      </a:r>
                      <a:r>
                        <a:rPr lang="en-IN" dirty="0"/>
                        <a:t> Dsouza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536513"/>
                  </a:ext>
                </a:extLst>
              </a:tr>
              <a:tr h="429666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RSAGWPVLSI03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Amogh</a:t>
                      </a:r>
                      <a:r>
                        <a:rPr lang="en-IN" dirty="0"/>
                        <a:t> Dixit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718062"/>
                  </a:ext>
                </a:extLst>
              </a:tr>
              <a:tr h="429666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RSAGWPVLSI31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Yashwanth</a:t>
                      </a:r>
                      <a:r>
                        <a:rPr lang="en-IN" dirty="0"/>
                        <a:t>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94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34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6567-C469-4B26-864D-4AA64260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Outline of the Presentation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FBFAA0-9758-F244-61B6-8ECED8F5FC5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369375"/>
            <a:ext cx="10972800" cy="48245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fontAlgn="base"/>
            <a:r>
              <a:rPr lang="en-US" sz="2400" dirty="0">
                <a:solidFill>
                  <a:srgbClr val="000000"/>
                </a:solidFill>
              </a:rPr>
              <a:t>Introduction</a:t>
            </a:r>
            <a:r>
              <a:rPr lang="en-US" sz="2400" dirty="0">
                <a:solidFill>
                  <a:srgbClr val="808080"/>
                </a:solidFill>
              </a:rPr>
              <a:t>​</a:t>
            </a:r>
          </a:p>
          <a:p>
            <a:pPr fontAlgn="base"/>
            <a:r>
              <a:rPr lang="en-US" sz="2400" dirty="0">
                <a:solidFill>
                  <a:srgbClr val="000000"/>
                </a:solidFill>
              </a:rPr>
              <a:t>Title and Aim</a:t>
            </a:r>
          </a:p>
          <a:p>
            <a:pPr fontAlgn="base"/>
            <a:r>
              <a:rPr lang="en-US" sz="2400" dirty="0">
                <a:solidFill>
                  <a:srgbClr val="000000"/>
                </a:solidFill>
              </a:rPr>
              <a:t>Objectives </a:t>
            </a:r>
          </a:p>
          <a:p>
            <a:pPr fontAlgn="base"/>
            <a:r>
              <a:rPr lang="en-US" sz="2400" dirty="0">
                <a:solidFill>
                  <a:srgbClr val="000000"/>
                </a:solidFill>
              </a:rPr>
              <a:t>Solution Methodology</a:t>
            </a:r>
          </a:p>
          <a:p>
            <a:pPr fontAlgn="base"/>
            <a:r>
              <a:rPr lang="en-US" sz="2400" dirty="0">
                <a:solidFill>
                  <a:srgbClr val="000000"/>
                </a:solidFill>
              </a:rPr>
              <a:t>Results and Discussions </a:t>
            </a:r>
          </a:p>
          <a:p>
            <a:pPr fontAlgn="base"/>
            <a:r>
              <a:rPr lang="en-US" sz="2400" dirty="0">
                <a:solidFill>
                  <a:srgbClr val="000000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24377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098C7-F54E-DAD4-34F9-32082AA4A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2544-A675-2F3F-DE16-7E8804B9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1E49F1A-7824-25D1-7A32-0023CA54E567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369375"/>
            <a:ext cx="10972800" cy="48245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Booth’s multiplication algorithm is a technique that allows the efficient multiplication of binary numbers. It reduces the number of partial products, making it useful in digital signal processing (DSP) and arithmetic logic units (ALUs).</a:t>
            </a:r>
          </a:p>
          <a:p>
            <a:pPr marL="0" indent="0" fontAlgn="base">
              <a:buNone/>
            </a:pPr>
            <a:endParaRPr lang="en-US" sz="2400" dirty="0"/>
          </a:p>
          <a:p>
            <a:pPr marL="0" indent="0" fontAlgn="base">
              <a:buNone/>
            </a:pPr>
            <a:r>
              <a:rPr lang="en-US" sz="2400" b="1" dirty="0"/>
              <a:t>Why Booth Multiplication?</a:t>
            </a:r>
          </a:p>
          <a:p>
            <a:pPr fontAlgn="base"/>
            <a:r>
              <a:rPr lang="en-US" dirty="0"/>
              <a:t>Handles both positive and negative numbers efficiently</a:t>
            </a:r>
            <a:r>
              <a:rPr lang="en-US" sz="2400" dirty="0"/>
              <a:t>.</a:t>
            </a:r>
          </a:p>
          <a:p>
            <a:pPr fontAlgn="base"/>
            <a:r>
              <a:rPr lang="en-US" dirty="0"/>
              <a:t>Reduces the number of addition/subtraction operations.</a:t>
            </a:r>
          </a:p>
          <a:p>
            <a:pPr fontAlgn="base"/>
            <a:r>
              <a:rPr lang="en-US" dirty="0"/>
              <a:t>Faster and area-efficient compared to conventional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156755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5EB887-A8F9-F8AD-4D7E-38282CB3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Title and Aim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64505-FBFE-3F52-BBC2-32BED000A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2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RTL </a:t>
            </a:r>
            <a:r>
              <a:rPr lang="en-US" b="1" u="sng" dirty="0"/>
              <a:t>Design to Netlist Implementation of Booth Multiplier Using Synopsys </a:t>
            </a:r>
            <a:r>
              <a:rPr lang="en-US" b="1" u="sng" dirty="0" smtClean="0"/>
              <a:t>Tools.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Aim: </a:t>
            </a:r>
          </a:p>
          <a:p>
            <a:pPr marL="0" indent="0">
              <a:buNone/>
            </a:pPr>
            <a:r>
              <a:rPr lang="en-US" dirty="0"/>
              <a:t>The goal of this project is to design, verify, and synthesize a Booth multiplier from RTL (Register Transfer Level) to netlist using industry-standard EDA tools.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90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6B7B5-4113-7C60-D623-BA938E014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B78B8B-3E1F-0798-3D15-0A467CEB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22D6A-A84A-D568-C1EC-37AB4EBEB464}"/>
              </a:ext>
            </a:extLst>
          </p:cNvPr>
          <p:cNvSpPr txBox="1"/>
          <p:nvPr/>
        </p:nvSpPr>
        <p:spPr>
          <a:xfrm>
            <a:off x="973777" y="1686296"/>
            <a:ext cx="100346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To design an optimized Booth multiplier using Verilog/VHDL.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To simulate and verify the design using Synopsys VCS.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To check design constraints and static timing analysis using </a:t>
            </a:r>
            <a:r>
              <a:rPr lang="en-IN" sz="2800" dirty="0" err="1"/>
              <a:t>PrimeTime</a:t>
            </a:r>
            <a:r>
              <a:rPr lang="en-IN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To perform formal verification using Formality.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To ensure Design-for-Testability (DFT) compliance using DFT Compiler.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To generate a netlist using Design Compiler.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To </a:t>
            </a:r>
            <a:r>
              <a:rPr lang="en-IN" sz="2800" dirty="0" err="1"/>
              <a:t>analyze</a:t>
            </a:r>
            <a:r>
              <a:rPr lang="en-IN" sz="2800" dirty="0"/>
              <a:t> power, area, and timing for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00132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B0554-2B21-C521-9CCE-8428A7179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17DF51-1FFD-95ED-772E-63FD6D07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Solution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430A4-6149-EE8D-CFEE-38339CEC5665}"/>
              </a:ext>
            </a:extLst>
          </p:cNvPr>
          <p:cNvSpPr txBox="1"/>
          <p:nvPr/>
        </p:nvSpPr>
        <p:spPr>
          <a:xfrm>
            <a:off x="973777" y="1686296"/>
            <a:ext cx="1003464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Step 1: RTL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Implement Booth Multiplier in </a:t>
            </a:r>
            <a:r>
              <a:rPr lang="en-IN" sz="2800" b="1" dirty="0"/>
              <a:t>Verilog/VHDL.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</a:t>
            </a:r>
            <a:r>
              <a:rPr lang="en-IN" sz="2800" b="1" dirty="0"/>
              <a:t>Synopsys VCS </a:t>
            </a:r>
            <a:r>
              <a:rPr lang="en-IN" sz="2800" dirty="0"/>
              <a:t>for functional verification.</a:t>
            </a:r>
          </a:p>
          <a:p>
            <a:r>
              <a:rPr lang="en-IN" sz="2800" b="1" dirty="0"/>
              <a:t>Step 2: Linting and Static Checking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</a:t>
            </a:r>
            <a:r>
              <a:rPr lang="en-IN" sz="2800" b="1" dirty="0"/>
              <a:t>Spyglass</a:t>
            </a:r>
            <a:r>
              <a:rPr lang="en-IN" sz="2800" dirty="0"/>
              <a:t> to check for coding errors and design violations.</a:t>
            </a:r>
          </a:p>
          <a:p>
            <a:r>
              <a:rPr lang="en-IN" sz="2800" b="1" dirty="0"/>
              <a:t>Step 3: Synthesis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Convert RTL to netlist using </a:t>
            </a:r>
            <a:r>
              <a:rPr lang="en-IN" sz="2800" b="1" dirty="0"/>
              <a:t>Design Compiler.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Optimize for power, area, and timing.</a:t>
            </a:r>
          </a:p>
          <a:p>
            <a:r>
              <a:rPr lang="en-IN" sz="2800" b="1" dirty="0"/>
              <a:t>Step 4: Design for Testability (DFT)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Insert scan chains using </a:t>
            </a:r>
            <a:r>
              <a:rPr lang="en-IN" sz="2800" b="1" dirty="0"/>
              <a:t>DFT Compiler.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Ensure testability for manufacturing.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1201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46C2A-024A-7FD1-F007-D3BC79F45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B66EF6-CE1F-A6C3-3043-A18ABDBD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Solution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186C4-1C3F-89ED-B4BF-74A3DA0B6A16}"/>
              </a:ext>
            </a:extLst>
          </p:cNvPr>
          <p:cNvSpPr txBox="1"/>
          <p:nvPr/>
        </p:nvSpPr>
        <p:spPr>
          <a:xfrm>
            <a:off x="973777" y="1686296"/>
            <a:ext cx="1003464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Step 5: Static Timing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 </a:t>
            </a:r>
            <a:r>
              <a:rPr lang="en-US" sz="2800" b="1" dirty="0" err="1"/>
              <a:t>PrimeTime</a:t>
            </a:r>
            <a:r>
              <a:rPr lang="en-US" sz="2800" dirty="0"/>
              <a:t> for setup and hold time verification.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Verify if timing constraints are met.</a:t>
            </a:r>
          </a:p>
          <a:p>
            <a:r>
              <a:rPr lang="en-US" sz="2800" b="1" dirty="0"/>
              <a:t>Step 6: Formal Verification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Compare RTL and netlist using </a:t>
            </a:r>
            <a:r>
              <a:rPr lang="en-US" sz="2800" b="1" dirty="0"/>
              <a:t>Formality</a:t>
            </a:r>
            <a:r>
              <a:rPr lang="en-US" sz="2800" dirty="0"/>
              <a:t> to check equivalence.</a:t>
            </a:r>
          </a:p>
          <a:p>
            <a:r>
              <a:rPr lang="en-US" sz="2800" b="1" dirty="0"/>
              <a:t>Step 7: Final Netlist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Obtain a gate-level netlist for fabrication-ready implementation.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5285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767D8-A9AA-82C4-BB28-FDA3C80A9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3D53A8-475B-1829-AE0A-7FA0C7B6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Results and Discussions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FA8D96-5BD5-7A45-56D3-913FFAB2A27C}"/>
              </a:ext>
            </a:extLst>
          </p:cNvPr>
          <p:cNvSpPr txBox="1">
            <a:spLocks/>
          </p:cNvSpPr>
          <p:nvPr/>
        </p:nvSpPr>
        <p:spPr>
          <a:xfrm>
            <a:off x="838200" y="1533220"/>
            <a:ext cx="10515600" cy="49596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en-US" b="1" dirty="0"/>
              <a:t>Observations:</a:t>
            </a:r>
          </a:p>
          <a:p>
            <a:pPr>
              <a:lnSpc>
                <a:spcPct val="125000"/>
              </a:lnSpc>
            </a:pPr>
            <a:r>
              <a:rPr lang="en-US" dirty="0"/>
              <a:t>RTL simulations verified correct functionality.</a:t>
            </a:r>
          </a:p>
          <a:p>
            <a:pPr>
              <a:lnSpc>
                <a:spcPct val="125000"/>
              </a:lnSpc>
            </a:pPr>
            <a:r>
              <a:rPr lang="en-US" dirty="0"/>
              <a:t>Static timing analysis confirmed that all paths met timing constraints.</a:t>
            </a:r>
          </a:p>
          <a:p>
            <a:pPr>
              <a:lnSpc>
                <a:spcPct val="125000"/>
              </a:lnSpc>
            </a:pPr>
            <a:r>
              <a:rPr lang="en-US" dirty="0"/>
              <a:t>DFT implementation ensured high fault coverage.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b="1" dirty="0"/>
              <a:t>Challenges Faced:</a:t>
            </a:r>
          </a:p>
          <a:p>
            <a:pPr>
              <a:lnSpc>
                <a:spcPct val="125000"/>
              </a:lnSpc>
            </a:pPr>
            <a:r>
              <a:rPr lang="en-US" dirty="0"/>
              <a:t>Optimizing power while maintaining performance.</a:t>
            </a:r>
          </a:p>
          <a:p>
            <a:pPr>
              <a:lnSpc>
                <a:spcPct val="125000"/>
              </a:lnSpc>
            </a:pPr>
            <a:r>
              <a:rPr lang="en-US" dirty="0"/>
              <a:t>Meeting timing constraints in deep submicron technology.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7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475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Flama</vt:lpstr>
      <vt:lpstr>Gotham</vt:lpstr>
      <vt:lpstr>Office Theme</vt:lpstr>
      <vt:lpstr>Mentors  Dr./Mr./Ms.</vt:lpstr>
      <vt:lpstr>Project Team</vt:lpstr>
      <vt:lpstr>Outline of the Presentation</vt:lpstr>
      <vt:lpstr>Introduction</vt:lpstr>
      <vt:lpstr>Title and Aim </vt:lpstr>
      <vt:lpstr>Objectives</vt:lpstr>
      <vt:lpstr>Solution Methodology</vt:lpstr>
      <vt:lpstr>Solution Methodology</vt:lpstr>
      <vt:lpstr>Results and Discussions</vt:lpstr>
      <vt:lpstr> Results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Thanu</cp:lastModifiedBy>
  <cp:revision>151</cp:revision>
  <dcterms:created xsi:type="dcterms:W3CDTF">2021-10-27T08:40:39Z</dcterms:created>
  <dcterms:modified xsi:type="dcterms:W3CDTF">2025-01-31T10:44:36Z</dcterms:modified>
</cp:coreProperties>
</file>