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-Our project was about using data driven approach, utilising machine learning, to help banks run effective direct marketing campaigns by targeting the right potential customers.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87f35cf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87f35cf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87f35c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87f35c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87f35c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87f35c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56f24b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56f24b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87f35c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87f35c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87f35c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87f35c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Right in the middle of the 2009 European Debt Crisis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Portugal was one of those hardly hit (2nd after Greece)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Euribor rate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Bank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87f35cf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87f35c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87f35c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87f35c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87f35c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87f35c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56f24b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56f24b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56f24b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56f24b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-Overview of the problem statement and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-Who should be targeted and why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-When should customers be targeted and why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Recap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87f35c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87f35c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entire goal is to increase the ROI and revenue pontential and reduce campaign cost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87f35c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87f35c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to create a better pool of target clients, we can run surveys in different medias to 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target clients and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 touch points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87f35c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87f35c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target customers that have previously accepted our offers; this helps reduce the number of touchpoints further.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will further maximize our ROI for the campaigns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87f35c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87f35c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focus on the student, retired,  unemployed, etc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87f35cf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87f35cf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update your model to keep or improve the accuracy,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variables, and potentially drop other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56f24b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56f24b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87f35c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87f35c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56f24b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56f24b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Direct marketing campaigns can be extremely expensive so banks need to have confidence that the sample of potential customers they contact will yield a high number of new customers.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focus of this problem is getting customers to sign-up to term deposit accounts.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So, what is a term </a:t>
            </a:r>
            <a:r>
              <a:rPr lang="en"/>
              <a:t>deposit</a:t>
            </a:r>
            <a:r>
              <a:rPr lang="en"/>
              <a:t> account? A term deposit account is a personal short to medium term savings account - these accounts generally have a high interest rate compared to standard savings accounts.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-Generally banks try to recruit new term deposit customers by calling customers from an existing customer database with the aim of attempting to get these individuals to sign-up to an account.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56f24b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56f24b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Let’s talk about the good stuff - what about the data?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found the data on the UCI (University of California at </a:t>
            </a:r>
            <a:r>
              <a:rPr lang="en"/>
              <a:t>Irvine</a:t>
            </a:r>
            <a:r>
              <a:rPr lang="en"/>
              <a:t>) data </a:t>
            </a:r>
            <a:r>
              <a:rPr lang="en"/>
              <a:t>repository along with a published paper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 was collected between 2008 to 2010 in Portugal for a Portuguese bank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total of 41k customers targeted as part of a series of direct marketing campaigns - however, our analysis showed that very few customers contacted actually signed-up to a term deposit account.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dataset contains 21 variables including demographic information (for example - age, job status, education), campaign logistics (for example - day of the week, month) and economic indicators (for example - Euribor rate, employment rate, consumer confidence index)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56f24b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56f24b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did we discover?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By training and testing a Random Forest model we were able to predict whether a potential customer would sign-up to a term deposit account with an accuracy rate of 89% which we believe is a good solid result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two most important variables in the model were Age and the quarterly Euribor rate at the time of the campaign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It’s clear then that there are two key factors when deploying direct marketing campaigns: 1) who - what is/are the demographic profiles of a term deposit customer? 2) when - what is the best economic environment for delivering a successful campaign?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87f35c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87f35c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87f35c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87f35c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87f35c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87f35c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87f35c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87f35c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Data Driven Approach to Predict Success Of </a:t>
            </a:r>
            <a:r>
              <a:rPr lang="en"/>
              <a:t>Bank Outbound Campaign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Victoria, Cesar, Stela, Kaushik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Target: Other segments too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63" y="1245925"/>
            <a:ext cx="6470275" cy="3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Customers with an Administrative Job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3" y="1169475"/>
            <a:ext cx="8437675" cy="331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8257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Target: Customers who are Retired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12" y="941913"/>
            <a:ext cx="6312175" cy="3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those specific demographics?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</a:t>
            </a:r>
            <a:r>
              <a:rPr lang="en" sz="2400"/>
              <a:t>oncerned about their future finances, due to the market condition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Access to disposable income, due to their education and job prospects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Not as affected by the 2008 crash as other customer segments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When should we target?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Euribor Rate Was Lower than Normal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950" y="1272862"/>
            <a:ext cx="5672100" cy="35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Rate is not ideal 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0" y="4753800"/>
            <a:ext cx="9144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OECD (2018), Employment rate (indicator). doi: 10.1787/1de68a9b-en (Accessed on 07 August 2018)</a:t>
            </a:r>
            <a:endParaRPr sz="1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30" y="899425"/>
            <a:ext cx="7046741" cy="37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Confidence Index Was Close to Average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75" y="920475"/>
            <a:ext cx="7068850" cy="37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155850" y="4762450"/>
            <a:ext cx="88323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OECD (2018), Consumer confidence index (CCI) (indicator). doi: 10.1787/46434d78-en (Accessed on 07 August 2018)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Thursdays Are Better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38" y="1339700"/>
            <a:ext cx="6797925" cy="33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those economic indicators important?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Indicators should be viewed from all angles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Stable job prospects, at least for certain segments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Better income to expenses ratio</a:t>
            </a:r>
            <a:endParaRPr sz="2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exactly is the problem?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Overview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Ask and ye shall receive!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Who should we target?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those specific d</a:t>
            </a:r>
            <a:r>
              <a:rPr lang="en" sz="2000"/>
              <a:t>emographics?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should we target them?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are those economic indicators important?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else can we do?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Reiterate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else can we do</a:t>
            </a:r>
            <a:r>
              <a:rPr lang="en" sz="4500"/>
              <a:t>?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simple survey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75" y="1170125"/>
            <a:ext cx="5346850" cy="3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reduce number of touchpoints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12" y="1170125"/>
            <a:ext cx="6817175" cy="35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arget</a:t>
            </a: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/>
              <a:t>underserved customer segments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25" y="1461825"/>
            <a:ext cx="4248775" cy="28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50" y="1461825"/>
            <a:ext cx="4248775" cy="28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25" y="1162800"/>
            <a:ext cx="4396350" cy="35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Reiterate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Predict if customers will sign up for term deposits</a:t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89% success in predicting result!</a:t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Important attributes are: </a:t>
            </a:r>
            <a:endParaRPr sz="23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Age, </a:t>
            </a:r>
            <a:r>
              <a:rPr lang="en" sz="2300"/>
              <a:t>Education, Job</a:t>
            </a:r>
            <a:endParaRPr sz="23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Euribor rate, </a:t>
            </a:r>
            <a:r>
              <a:rPr lang="en" sz="2300"/>
              <a:t>Employment rate, Consumer Confidence Index</a:t>
            </a:r>
            <a:endParaRPr sz="2300"/>
          </a:p>
          <a:p>
            <a: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Targeting underserved segments, can improve success rate and increase revenue margins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557213"/>
            <a:ext cx="57054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/>
              <a:t>“With the data collected, can we predict the willingness of a </a:t>
            </a:r>
            <a:r>
              <a:rPr lang="en" sz="3500"/>
              <a:t>customer to open a term deposit account?”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verage"/>
              <a:buChar char="-"/>
            </a:pPr>
            <a:r>
              <a:rPr lang="en" sz="2300"/>
              <a:t>Source: [Moro et al., 2014] S. Moro, P. Cortez and P. Rita. A Data-Driven Approach to Predict the Success of Bank Telemarketing. Decision Support Systems, June 2014 - UCI Data Repository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verage"/>
              <a:buChar char="-"/>
            </a:pPr>
            <a:r>
              <a:rPr lang="en" sz="2300"/>
              <a:t>Data collected from 2008 - 2010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41k existing customers </a:t>
            </a:r>
            <a:r>
              <a:rPr lang="en" sz="2300"/>
              <a:t>targeted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21 attributes reviewed including personal demographics, economic indicators and campaign logistics </a:t>
            </a:r>
            <a:endParaRPr sz="23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P</a:t>
            </a:r>
            <a:r>
              <a:rPr lang="en" sz="2900"/>
              <a:t>rediction with </a:t>
            </a:r>
            <a:r>
              <a:rPr lang="en" sz="2900">
                <a:solidFill>
                  <a:schemeClr val="dk1"/>
                </a:solidFill>
              </a:rPr>
              <a:t>89% accuracy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Age and Euribor Rate are really important</a:t>
            </a:r>
            <a:endParaRPr sz="2900"/>
          </a:p>
          <a:p>
            <a:pPr indent="-412750" lvl="0" marL="457200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Focus on who to call</a:t>
            </a:r>
            <a:endParaRPr sz="2900"/>
          </a:p>
          <a:p>
            <a:pPr indent="-412750" lvl="0" marL="457200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Focus on when to call 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Who</a:t>
            </a:r>
            <a:r>
              <a:rPr lang="en" sz="4500"/>
              <a:t> should we target?</a:t>
            </a:r>
            <a:endParaRPr sz="4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Focus: </a:t>
            </a:r>
            <a:r>
              <a:rPr lang="en" sz="2700"/>
              <a:t>20 - 40 years of age</a:t>
            </a:r>
            <a:endParaRPr sz="27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62" y="1208125"/>
            <a:ext cx="6683676" cy="34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Target: 59 years &amp; Older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5" y="1170125"/>
            <a:ext cx="8130950" cy="34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Focus: </a:t>
            </a:r>
            <a:r>
              <a:rPr lang="en"/>
              <a:t>Customers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/>
              <a:t>with an University Degree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0075"/>
            <a:ext cx="8520601" cy="313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