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301" r:id="rId4"/>
    <p:sldId id="258" r:id="rId5"/>
    <p:sldId id="260" r:id="rId6"/>
    <p:sldId id="267" r:id="rId7"/>
    <p:sldId id="265" r:id="rId8"/>
    <p:sldId id="330" r:id="rId9"/>
    <p:sldId id="261" r:id="rId10"/>
    <p:sldId id="355" r:id="rId11"/>
    <p:sldId id="269" r:id="rId12"/>
    <p:sldId id="280" r:id="rId13"/>
    <p:sldId id="282" r:id="rId14"/>
    <p:sldId id="262" r:id="rId15"/>
    <p:sldId id="272" r:id="rId16"/>
    <p:sldId id="270" r:id="rId17"/>
    <p:sldId id="275" r:id="rId18"/>
    <p:sldId id="263" r:id="rId19"/>
    <p:sldId id="277" r:id="rId20"/>
    <p:sldId id="319" r:id="rId21"/>
    <p:sldId id="350" r:id="rId22"/>
    <p:sldId id="345" r:id="rId23"/>
    <p:sldId id="346" r:id="rId24"/>
    <p:sldId id="348" r:id="rId25"/>
    <p:sldId id="284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C7C"/>
    <a:srgbClr val="02B3C5"/>
    <a:srgbClr val="F07474"/>
    <a:srgbClr val="FFB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25"/>
        <p:guide pos="292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1182688" y="232727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P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2570163" y="232727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&amp;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956050" y="232727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H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5343525" y="232727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1574800" y="3659505"/>
            <a:ext cx="600075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66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Pneumonia and Heart analysis</a:t>
            </a:r>
            <a:endParaRPr lang="en-US" altLang="zh-CN" sz="66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5" name="文本框 32"/>
          <p:cNvSpPr txBox="1"/>
          <p:nvPr/>
        </p:nvSpPr>
        <p:spPr>
          <a:xfrm>
            <a:off x="2023110" y="5641975"/>
            <a:ext cx="4034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Through deep learning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4710430" y="6335713"/>
            <a:ext cx="20748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TEAM-29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33"/>
          <p:cNvSpPr txBox="1"/>
          <p:nvPr/>
        </p:nvSpPr>
        <p:spPr>
          <a:xfrm>
            <a:off x="45085" y="-7620"/>
            <a:ext cx="36271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Under the guidance of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D.RAMESH Assistant  Proffesor ,CSE  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DATA-SET Details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63975" y="1803400"/>
            <a:ext cx="4000500" cy="40005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新月形 4"/>
          <p:cNvSpPr>
            <a:spLocks noChangeArrowheads="1"/>
          </p:cNvSpPr>
          <p:nvPr/>
        </p:nvSpPr>
        <p:spPr bwMode="auto">
          <a:xfrm rot="20751297">
            <a:off x="4135438" y="2357438"/>
            <a:ext cx="1589088" cy="3178175"/>
          </a:xfrm>
          <a:prstGeom prst="moon">
            <a:avLst>
              <a:gd name="adj" fmla="val 1519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新月形 5"/>
          <p:cNvSpPr>
            <a:spLocks noChangeArrowheads="1"/>
          </p:cNvSpPr>
          <p:nvPr/>
        </p:nvSpPr>
        <p:spPr bwMode="auto">
          <a:xfrm rot="4551297">
            <a:off x="4948238" y="1322388"/>
            <a:ext cx="1589088" cy="3176588"/>
          </a:xfrm>
          <a:prstGeom prst="moon">
            <a:avLst>
              <a:gd name="adj" fmla="val 15190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新月形 6"/>
          <p:cNvSpPr>
            <a:spLocks noChangeArrowheads="1"/>
          </p:cNvSpPr>
          <p:nvPr/>
        </p:nvSpPr>
        <p:spPr bwMode="auto"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新月形 7"/>
          <p:cNvSpPr>
            <a:spLocks noChangeArrowheads="1"/>
          </p:cNvSpPr>
          <p:nvPr/>
        </p:nvSpPr>
        <p:spPr bwMode="auto">
          <a:xfrm rot="15351297">
            <a:off x="5184775" y="3160713"/>
            <a:ext cx="1589088" cy="3176588"/>
          </a:xfrm>
          <a:prstGeom prst="moon">
            <a:avLst>
              <a:gd name="adj" fmla="val 15190"/>
            </a:avLst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15" name="TextBox 11"/>
          <p:cNvSpPr/>
          <p:nvPr/>
        </p:nvSpPr>
        <p:spPr>
          <a:xfrm flipH="1">
            <a:off x="4789488" y="3663950"/>
            <a:ext cx="2112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CXR’s</a:t>
            </a:r>
            <a:endParaRPr lang="en-US" altLang="zh-CN" sz="24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直接连接符 24"/>
          <p:cNvSpPr>
            <a:spLocks noChangeShapeType="1"/>
          </p:cNvSpPr>
          <p:nvPr/>
        </p:nvSpPr>
        <p:spPr bwMode="auto">
          <a:xfrm flipH="1">
            <a:off x="3983038" y="5343525"/>
            <a:ext cx="1033463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18" name="TextBox 13"/>
          <p:cNvSpPr txBox="1"/>
          <p:nvPr/>
        </p:nvSpPr>
        <p:spPr>
          <a:xfrm>
            <a:off x="1066800" y="2806700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2.3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19" name="TextBox 13"/>
          <p:cNvSpPr txBox="1"/>
          <p:nvPr/>
        </p:nvSpPr>
        <p:spPr>
          <a:xfrm>
            <a:off x="553720" y="3167380"/>
            <a:ext cx="296227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THE DATA-SET whole size  is about 2.3 gigabytets of cxr’s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0" name="TextBox 13"/>
          <p:cNvSpPr txBox="1"/>
          <p:nvPr/>
        </p:nvSpPr>
        <p:spPr>
          <a:xfrm>
            <a:off x="7666038" y="1995488"/>
            <a:ext cx="125730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VAL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1" name="TextBox 13"/>
          <p:cNvSpPr txBox="1"/>
          <p:nvPr/>
        </p:nvSpPr>
        <p:spPr>
          <a:xfrm>
            <a:off x="7666038" y="2426018"/>
            <a:ext cx="238442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Consists of agumented data of about 18 images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2" name="TextBox 13"/>
          <p:cNvSpPr txBox="1"/>
          <p:nvPr/>
        </p:nvSpPr>
        <p:spPr>
          <a:xfrm>
            <a:off x="1853883" y="4912678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TRAIN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3" name="TextBox 13"/>
          <p:cNvSpPr txBox="1"/>
          <p:nvPr/>
        </p:nvSpPr>
        <p:spPr>
          <a:xfrm>
            <a:off x="1366838" y="5349875"/>
            <a:ext cx="2439987" cy="8305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Consists  of 2 diseases normal and diseased CXR’s of 5,218 images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4" name="TextBox 13"/>
          <p:cNvSpPr txBox="1"/>
          <p:nvPr/>
        </p:nvSpPr>
        <p:spPr>
          <a:xfrm>
            <a:off x="8599488" y="4241800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TEST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425" name="TextBox 13"/>
          <p:cNvSpPr txBox="1"/>
          <p:nvPr/>
        </p:nvSpPr>
        <p:spPr>
          <a:xfrm>
            <a:off x="8593138" y="4557713"/>
            <a:ext cx="234950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Consists of test data worth 624 CXR images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直接连接符 24"/>
          <p:cNvSpPr>
            <a:spLocks noChangeShapeType="1"/>
          </p:cNvSpPr>
          <p:nvPr/>
        </p:nvSpPr>
        <p:spPr bwMode="auto">
          <a:xfrm flipH="1">
            <a:off x="6427788" y="224155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直接连接符 24"/>
          <p:cNvSpPr>
            <a:spLocks noChangeShapeType="1"/>
          </p:cNvSpPr>
          <p:nvPr/>
        </p:nvSpPr>
        <p:spPr bwMode="auto">
          <a:xfrm flipH="1">
            <a:off x="7372350" y="4560888"/>
            <a:ext cx="1033463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DATA-SET INSIGHTS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2585" y="875665"/>
            <a:ext cx="8783955" cy="550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5"/>
          <p:cNvSpPr txBox="1"/>
          <p:nvPr/>
        </p:nvSpPr>
        <p:spPr>
          <a:xfrm>
            <a:off x="386080" y="295275"/>
            <a:ext cx="56845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CHALLENGES WITH THE DATASET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9"/>
          <p:cNvSpPr/>
          <p:nvPr/>
        </p:nvSpPr>
        <p:spPr>
          <a:xfrm>
            <a:off x="865188" y="5484813"/>
            <a:ext cx="711200" cy="715963"/>
          </a:xfrm>
          <a:prstGeom prst="ellipse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6"/>
          <p:cNvSpPr/>
          <p:nvPr/>
        </p:nvSpPr>
        <p:spPr>
          <a:xfrm>
            <a:off x="865188" y="4427538"/>
            <a:ext cx="711200" cy="715963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10"/>
          <p:cNvSpPr/>
          <p:nvPr/>
        </p:nvSpPr>
        <p:spPr>
          <a:xfrm>
            <a:off x="865188" y="3370263"/>
            <a:ext cx="711200" cy="715963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7" name="TextBox 13"/>
          <p:cNvSpPr txBox="1"/>
          <p:nvPr/>
        </p:nvSpPr>
        <p:spPr>
          <a:xfrm>
            <a:off x="1746250" y="3605213"/>
            <a:ext cx="14001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HUGE DATASET</a:t>
            </a:r>
            <a:endParaRPr lang="en-US" altLang="zh-CN" sz="16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539" name="TextBox 13"/>
          <p:cNvSpPr txBox="1"/>
          <p:nvPr/>
        </p:nvSpPr>
        <p:spPr>
          <a:xfrm>
            <a:off x="1746250" y="4597400"/>
            <a:ext cx="192341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MEMORY ISSUES</a:t>
            </a:r>
            <a:endParaRPr lang="en-US" altLang="zh-CN" sz="16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541" name="TextBox 13"/>
          <p:cNvSpPr txBox="1"/>
          <p:nvPr/>
        </p:nvSpPr>
        <p:spPr>
          <a:xfrm>
            <a:off x="1746250" y="5789295"/>
            <a:ext cx="246126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COMPUTATIONAL SPACE</a:t>
            </a:r>
            <a:endParaRPr lang="en-US" altLang="zh-CN" sz="16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1" name="Content Placeholder 40" descr="Screenshot_2023-02-19-21-12-47-54_1c337646f29875672b5a61192b9010f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06820" y="1788160"/>
            <a:ext cx="409003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441" name="文本框 15"/>
          <p:cNvSpPr txBox="1"/>
          <p:nvPr/>
        </p:nvSpPr>
        <p:spPr>
          <a:xfrm>
            <a:off x="4813300" y="2357438"/>
            <a:ext cx="2503488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PART</a:t>
            </a:r>
            <a:endParaRPr lang="en-US" altLang="zh-CN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0"/>
          <p:cNvSpPr/>
          <p:nvPr/>
        </p:nvSpPr>
        <p:spPr>
          <a:xfrm>
            <a:off x="6215063" y="3849688"/>
            <a:ext cx="3838575" cy="1720850"/>
          </a:xfrm>
          <a:prstGeom prst="roundRect">
            <a:avLst>
              <a:gd name="adj" fmla="val 10016"/>
            </a:avLst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모서리가 둥근 직사각형 17"/>
          <p:cNvSpPr/>
          <p:nvPr/>
        </p:nvSpPr>
        <p:spPr>
          <a:xfrm>
            <a:off x="2238375" y="1990725"/>
            <a:ext cx="3840163" cy="1720850"/>
          </a:xfrm>
          <a:prstGeom prst="roundRect">
            <a:avLst>
              <a:gd name="adj" fmla="val 7355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endParaRPr kumimoji="0" lang="ko-KR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모서리가 둥근 직사각형 18"/>
          <p:cNvSpPr/>
          <p:nvPr/>
        </p:nvSpPr>
        <p:spPr>
          <a:xfrm>
            <a:off x="6215063" y="1990725"/>
            <a:ext cx="3838575" cy="1720850"/>
          </a:xfrm>
          <a:prstGeom prst="roundRect">
            <a:avLst>
              <a:gd name="adj" fmla="val 5360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모서리가 둥근 직사각형 19"/>
          <p:cNvSpPr/>
          <p:nvPr/>
        </p:nvSpPr>
        <p:spPr>
          <a:xfrm>
            <a:off x="2238375" y="3849688"/>
            <a:ext cx="3840163" cy="1720850"/>
          </a:xfrm>
          <a:prstGeom prst="roundRect">
            <a:avLst>
              <a:gd name="adj" fmla="val 6690"/>
            </a:avLst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64100" y="2366963"/>
            <a:ext cx="2581275" cy="25828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모서리가 둥근 직사각형 21"/>
          <p:cNvSpPr/>
          <p:nvPr/>
        </p:nvSpPr>
        <p:spPr>
          <a:xfrm>
            <a:off x="2301875" y="1803400"/>
            <a:ext cx="3689350" cy="1908175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모서리가 둥근 직사각형 22"/>
          <p:cNvSpPr/>
          <p:nvPr/>
        </p:nvSpPr>
        <p:spPr>
          <a:xfrm>
            <a:off x="6403975" y="1803400"/>
            <a:ext cx="3689350" cy="1908175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모서리가 둥근 직사각형 23"/>
          <p:cNvSpPr/>
          <p:nvPr/>
        </p:nvSpPr>
        <p:spPr>
          <a:xfrm>
            <a:off x="2301875" y="3892550"/>
            <a:ext cx="3689350" cy="1908175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모서리가 둥근 직사각형 24"/>
          <p:cNvSpPr/>
          <p:nvPr/>
        </p:nvSpPr>
        <p:spPr>
          <a:xfrm>
            <a:off x="6403975" y="3892550"/>
            <a:ext cx="3689350" cy="1908175"/>
          </a:xfrm>
          <a:prstGeom prst="roundRect">
            <a:avLst>
              <a:gd name="adj" fmla="val 16667"/>
            </a:avLst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타원 25@|1FFC:0|FBC:0|LFC:16777215|LBC:16777215"/>
          <p:cNvSpPr/>
          <p:nvPr/>
        </p:nvSpPr>
        <p:spPr>
          <a:xfrm>
            <a:off x="5056188" y="2565400"/>
            <a:ext cx="2239963" cy="2239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원호 27@|1FFC:0|FBC:0|LFC:12566463|LBC:16777215"/>
          <p:cNvSpPr/>
          <p:nvPr/>
        </p:nvSpPr>
        <p:spPr>
          <a:xfrm>
            <a:off x="5281613" y="2776538"/>
            <a:ext cx="1806575" cy="1808163"/>
          </a:xfrm>
          <a:prstGeom prst="arc">
            <a:avLst>
              <a:gd name="adj1" fmla="val 16200000"/>
              <a:gd name="adj2" fmla="val 12086864"/>
            </a:avLst>
          </a:prstGeom>
          <a:noFill/>
          <a:ln w="63500" cap="flat" cmpd="sng" algn="ctr">
            <a:solidFill>
              <a:srgbClr val="FFBF53"/>
            </a:solidFill>
            <a:prstDash val="solid"/>
            <a:tailEnd type="triangle" w="lg" len="lg"/>
          </a:ln>
          <a:effec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252"/>
          <p:cNvSpPr>
            <a:spLocks noEditPoints="1"/>
          </p:cNvSpPr>
          <p:nvPr/>
        </p:nvSpPr>
        <p:spPr bwMode="auto">
          <a:xfrm>
            <a:off x="5643563" y="3221038"/>
            <a:ext cx="1036638" cy="982663"/>
          </a:xfrm>
          <a:custGeom>
            <a:avLst/>
            <a:gdLst>
              <a:gd name="T0" fmla="*/ 294 w 301"/>
              <a:gd name="T1" fmla="*/ 107 h 285"/>
              <a:gd name="T2" fmla="*/ 137 w 301"/>
              <a:gd name="T3" fmla="*/ 9 h 285"/>
              <a:gd name="T4" fmla="*/ 7 w 301"/>
              <a:gd name="T5" fmla="*/ 139 h 285"/>
              <a:gd name="T6" fmla="*/ 64 w 301"/>
              <a:gd name="T7" fmla="*/ 218 h 285"/>
              <a:gd name="T8" fmla="*/ 36 w 301"/>
              <a:gd name="T9" fmla="*/ 268 h 285"/>
              <a:gd name="T10" fmla="*/ 122 w 301"/>
              <a:gd name="T11" fmla="*/ 237 h 285"/>
              <a:gd name="T12" fmla="*/ 164 w 301"/>
              <a:gd name="T13" fmla="*/ 237 h 285"/>
              <a:gd name="T14" fmla="*/ 294 w 301"/>
              <a:gd name="T15" fmla="*/ 107 h 285"/>
              <a:gd name="T16" fmla="*/ 80 w 301"/>
              <a:gd name="T17" fmla="*/ 143 h 285"/>
              <a:gd name="T18" fmla="*/ 60 w 301"/>
              <a:gd name="T19" fmla="*/ 123 h 285"/>
              <a:gd name="T20" fmla="*/ 80 w 301"/>
              <a:gd name="T21" fmla="*/ 103 h 285"/>
              <a:gd name="T22" fmla="*/ 100 w 301"/>
              <a:gd name="T23" fmla="*/ 123 h 285"/>
              <a:gd name="T24" fmla="*/ 80 w 301"/>
              <a:gd name="T25" fmla="*/ 143 h 285"/>
              <a:gd name="T26" fmla="*/ 151 w 301"/>
              <a:gd name="T27" fmla="*/ 143 h 285"/>
              <a:gd name="T28" fmla="*/ 131 w 301"/>
              <a:gd name="T29" fmla="*/ 123 h 285"/>
              <a:gd name="T30" fmla="*/ 151 w 301"/>
              <a:gd name="T31" fmla="*/ 103 h 285"/>
              <a:gd name="T32" fmla="*/ 172 w 301"/>
              <a:gd name="T33" fmla="*/ 123 h 285"/>
              <a:gd name="T34" fmla="*/ 151 w 301"/>
              <a:gd name="T35" fmla="*/ 143 h 285"/>
              <a:gd name="T36" fmla="*/ 223 w 301"/>
              <a:gd name="T37" fmla="*/ 143 h 285"/>
              <a:gd name="T38" fmla="*/ 203 w 301"/>
              <a:gd name="T39" fmla="*/ 123 h 285"/>
              <a:gd name="T40" fmla="*/ 223 w 301"/>
              <a:gd name="T41" fmla="*/ 103 h 285"/>
              <a:gd name="T42" fmla="*/ 243 w 301"/>
              <a:gd name="T43" fmla="*/ 123 h 285"/>
              <a:gd name="T44" fmla="*/ 223 w 301"/>
              <a:gd name="T45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FFBF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352675" y="2543175"/>
            <a:ext cx="2703830" cy="6153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READING TRAIN,TEST,VAL DATA</a:t>
            </a:r>
            <a:endParaRPr lang="en-US" altLang="zh-CN" sz="20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2772728" y="4621530"/>
            <a:ext cx="1954212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NORMALIZATION</a:t>
            </a:r>
            <a:endParaRPr lang="en-US" altLang="zh-CN" sz="20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493318" y="2603500"/>
            <a:ext cx="2333625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RESIZE OF images </a:t>
            </a:r>
            <a:endParaRPr lang="en-US" altLang="zh-CN" sz="20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7625398" y="4621213"/>
            <a:ext cx="1952625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FLOAT16</a:t>
            </a:r>
            <a:endParaRPr lang="en-US" altLang="zh-CN" sz="20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310188" y="2252663"/>
            <a:ext cx="1584325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 flipV="1">
            <a:off x="5103813" y="3549650"/>
            <a:ext cx="1584325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959610" y="2649855"/>
            <a:ext cx="267144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2B3C5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APPEND THE LABEL</a:t>
            </a:r>
            <a:endParaRPr lang="en-US" altLang="zh-CN" sz="2000" b="1" dirty="0">
              <a:solidFill>
                <a:srgbClr val="02B3C5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7367905" y="3549650"/>
            <a:ext cx="309943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LOOP FOR DISEASED IMAGES</a:t>
            </a:r>
            <a:endParaRPr lang="en-US" altLang="zh-CN" sz="2000" b="1" dirty="0">
              <a:solidFill>
                <a:srgbClr val="FF0000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7320598" y="4169728"/>
            <a:ext cx="3770312" cy="11798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WE ARE GOING TO SEARCH FOR THE WHOLE IMAGES AND THEN APPEND IT BASED ON ITS CLASSIFICATION</a:t>
            </a:r>
            <a:endParaRPr lang="en-US" altLang="zh-CN" sz="1600" b="1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313055" y="3018155"/>
            <a:ext cx="4346575" cy="11798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WHEN A DISEASE IS FOUND OR NORMAL IMAGE IS FOUND APPEND IT TO THE ARRAY AND LABELS BASED ON THE CONDITIOON MENTIONED</a:t>
            </a:r>
            <a:endParaRPr lang="en-US" altLang="zh-CN" sz="1600" b="1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25"/>
          <p:cNvSpPr/>
          <p:nvPr/>
        </p:nvSpPr>
        <p:spPr bwMode="auto">
          <a:xfrm>
            <a:off x="1971675" y="3530600"/>
            <a:ext cx="842963" cy="1492250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25"/>
          <p:cNvSpPr/>
          <p:nvPr/>
        </p:nvSpPr>
        <p:spPr bwMode="auto">
          <a:xfrm rot="14549685">
            <a:off x="4375944" y="4526756"/>
            <a:ext cx="842963" cy="1492250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25"/>
          <p:cNvSpPr/>
          <p:nvPr/>
        </p:nvSpPr>
        <p:spPr bwMode="auto">
          <a:xfrm rot="7202387">
            <a:off x="4073525" y="1879600"/>
            <a:ext cx="842963" cy="1490663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아래쪽 화살표 461"/>
          <p:cNvSpPr/>
          <p:nvPr/>
        </p:nvSpPr>
        <p:spPr>
          <a:xfrm>
            <a:off x="8707438" y="4478338"/>
            <a:ext cx="533400" cy="323850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아래쪽 화살표 462"/>
          <p:cNvSpPr/>
          <p:nvPr/>
        </p:nvSpPr>
        <p:spPr>
          <a:xfrm>
            <a:off x="8707438" y="2874963"/>
            <a:ext cx="533400" cy="323850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모서리가 둥근 직사각형 236"/>
          <p:cNvSpPr/>
          <p:nvPr/>
        </p:nvSpPr>
        <p:spPr bwMode="auto">
          <a:xfrm>
            <a:off x="2330450" y="2336800"/>
            <a:ext cx="3078163" cy="3036888"/>
          </a:xfrm>
          <a:prstGeom prst="roundRect">
            <a:avLst>
              <a:gd name="adj" fmla="val 511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모서리가 둥근 직사각형 445"/>
          <p:cNvSpPr/>
          <p:nvPr/>
        </p:nvSpPr>
        <p:spPr bwMode="auto">
          <a:xfrm>
            <a:off x="7608888" y="3360738"/>
            <a:ext cx="2817813" cy="920750"/>
          </a:xfrm>
          <a:prstGeom prst="roundRect">
            <a:avLst>
              <a:gd name="adj" fmla="val 4658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모서리가 둥근 직사각형 450"/>
          <p:cNvSpPr/>
          <p:nvPr/>
        </p:nvSpPr>
        <p:spPr bwMode="auto">
          <a:xfrm>
            <a:off x="7608888" y="4972050"/>
            <a:ext cx="2817813" cy="920750"/>
          </a:xfrm>
          <a:prstGeom prst="roundRect">
            <a:avLst>
              <a:gd name="adj" fmla="val 4658"/>
            </a:avLst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모서리가 둥근 직사각형 438"/>
          <p:cNvSpPr/>
          <p:nvPr/>
        </p:nvSpPr>
        <p:spPr bwMode="auto">
          <a:xfrm>
            <a:off x="7608888" y="1735138"/>
            <a:ext cx="2817813" cy="922338"/>
          </a:xfrm>
          <a:prstGeom prst="roundRect">
            <a:avLst>
              <a:gd name="adj" fmla="val 4658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Freeform 49"/>
          <p:cNvSpPr/>
          <p:nvPr/>
        </p:nvSpPr>
        <p:spPr bwMode="auto">
          <a:xfrm rot="7202387">
            <a:off x="2534444" y="2086769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reeform 49"/>
          <p:cNvSpPr/>
          <p:nvPr/>
        </p:nvSpPr>
        <p:spPr bwMode="auto">
          <a:xfrm rot="14549685">
            <a:off x="4434681" y="3880644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Freeform 49"/>
          <p:cNvSpPr/>
          <p:nvPr/>
        </p:nvSpPr>
        <p:spPr bwMode="auto">
          <a:xfrm>
            <a:off x="1973263" y="4649788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직사각형 399"/>
          <p:cNvSpPr/>
          <p:nvPr/>
        </p:nvSpPr>
        <p:spPr bwMode="auto">
          <a:xfrm>
            <a:off x="2886075" y="3260090"/>
            <a:ext cx="22561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+mn-ea"/>
                <a:cs typeface="+mn-ea"/>
                <a:sym typeface="Arial" panose="020B0604020202020204" pitchFamily="34" charset="0"/>
              </a:rPr>
              <a:t>Pre-proccesing flow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6642" name="직사각형 400"/>
          <p:cNvSpPr/>
          <p:nvPr/>
        </p:nvSpPr>
        <p:spPr>
          <a:xfrm>
            <a:off x="2982913" y="3528536"/>
            <a:ext cx="1649412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Determines the properties of the model which is to be imolemented</a:t>
            </a:r>
            <a:endParaRPr lang="en-US" altLang="zh-CN" sz="1800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061325" y="2091055"/>
            <a:ext cx="191389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READING OF DATA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7875905" y="3702050"/>
            <a:ext cx="228346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RESIZE AND APPEND</a:t>
            </a:r>
            <a:endParaRPr lang="en-US" altLang="zh-CN" sz="20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7806690" y="5186045"/>
            <a:ext cx="242189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CONVERSION INTO NUMPY ARRAY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681" name="文本框 15"/>
          <p:cNvSpPr txBox="1"/>
          <p:nvPr/>
        </p:nvSpPr>
        <p:spPr>
          <a:xfrm>
            <a:off x="4813300" y="2357438"/>
            <a:ext cx="2503488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PART</a:t>
            </a:r>
            <a:endParaRPr lang="en-US" altLang="zh-CN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MODEL IMPLEMENTATION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3250" y="2093913"/>
            <a:ext cx="3262313" cy="326231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ardrop 3@|1FFC:2381804|FBC:16777215|LFC:16777215|LBC:16777215"/>
          <p:cNvSpPr/>
          <p:nvPr/>
        </p:nvSpPr>
        <p:spPr>
          <a:xfrm>
            <a:off x="4279900" y="3819525"/>
            <a:ext cx="1819275" cy="1817688"/>
          </a:xfrm>
          <a:prstGeom prst="teardrop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ardrop 9@|1FFC:1554685|FBC:16777215|LFC:16777215|LBC:16777215"/>
          <p:cNvSpPr/>
          <p:nvPr/>
        </p:nvSpPr>
        <p:spPr>
          <a:xfrm rot="16200000">
            <a:off x="6153150" y="3819525"/>
            <a:ext cx="1817688" cy="1817688"/>
          </a:xfrm>
          <a:prstGeom prst="teardrop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ardrop 11@|1FFC:14657585|FBC:16777215|LFC:16777215|LBC:16777215"/>
          <p:cNvSpPr/>
          <p:nvPr/>
        </p:nvSpPr>
        <p:spPr>
          <a:xfrm flipV="1">
            <a:off x="4274820" y="1963738"/>
            <a:ext cx="1819275" cy="1819275"/>
          </a:xfrm>
          <a:prstGeom prst="teardrop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ardrop 13@|1FFC:4308095|FBC:16777215|LFC:16777215|LBC:16777215"/>
          <p:cNvSpPr/>
          <p:nvPr/>
        </p:nvSpPr>
        <p:spPr>
          <a:xfrm rot="5400000" flipV="1">
            <a:off x="6152356" y="1964531"/>
            <a:ext cx="1819275" cy="1817688"/>
          </a:xfrm>
          <a:prstGeom prst="teardrop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Oval 5@|1FFC:10921638|FBC:16777215|LFC:16777215|LBC:16777215"/>
          <p:cNvSpPr/>
          <p:nvPr/>
        </p:nvSpPr>
        <p:spPr>
          <a:xfrm>
            <a:off x="5419725" y="3086100"/>
            <a:ext cx="1411288" cy="14112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19175" y="3738563"/>
            <a:ext cx="2863850" cy="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01713" y="2603500"/>
            <a:ext cx="3144838" cy="996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ADDED 16 filters of size 7*7 and used non-linear activation fiunction called RELU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9765" y="4333875"/>
            <a:ext cx="3487420" cy="13284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Converted the 4D output tensor into 2D and connected with 3 new nodes with the pretrained VGG-16 layer with SOFTMAX activation function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712" name="TextBox 13"/>
          <p:cNvSpPr txBox="1"/>
          <p:nvPr/>
        </p:nvSpPr>
        <p:spPr>
          <a:xfrm>
            <a:off x="1003300" y="2279650"/>
            <a:ext cx="19526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FFBF53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CUSTOM CNN</a:t>
            </a:r>
            <a:endParaRPr lang="en-US" altLang="zh-CN" sz="2400" b="1" dirty="0">
              <a:solidFill>
                <a:srgbClr val="FFBF53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9713" name="TextBox 13"/>
          <p:cNvSpPr txBox="1"/>
          <p:nvPr/>
        </p:nvSpPr>
        <p:spPr>
          <a:xfrm>
            <a:off x="819785" y="4004628"/>
            <a:ext cx="19526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6A3C7C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VGG-16</a:t>
            </a:r>
            <a:endParaRPr lang="en-US" altLang="zh-CN" sz="2400" b="1" dirty="0">
              <a:solidFill>
                <a:srgbClr val="6A3C7C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328025" y="3738563"/>
            <a:ext cx="2865438" cy="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183880" y="2454910"/>
            <a:ext cx="4008120" cy="13284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Transfer learning is a machine learning technique where a pre-trained model is used as a starting point for a new task or problem.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8025" y="4497388"/>
            <a:ext cx="3086100" cy="996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Followed the same technique as VGG-16 and used ADAM OPTIMIZER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717" name="TextBox 13"/>
          <p:cNvSpPr txBox="1"/>
          <p:nvPr/>
        </p:nvSpPr>
        <p:spPr>
          <a:xfrm>
            <a:off x="8355330" y="2146300"/>
            <a:ext cx="374523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F07474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TRANSFER LEARNING</a:t>
            </a:r>
            <a:endParaRPr lang="en-US" altLang="zh-CN" sz="2400" b="1" dirty="0">
              <a:solidFill>
                <a:srgbClr val="F07474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9718" name="TextBox 13"/>
          <p:cNvSpPr txBox="1"/>
          <p:nvPr/>
        </p:nvSpPr>
        <p:spPr>
          <a:xfrm>
            <a:off x="8355013" y="4054475"/>
            <a:ext cx="19526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02B3C5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RESNET-152</a:t>
            </a:r>
            <a:endParaRPr lang="en-US" altLang="zh-CN" sz="2400" b="1" dirty="0">
              <a:solidFill>
                <a:srgbClr val="02B3C5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wp4460313-rtx-2060-wallpap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-635"/>
            <a:ext cx="121989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Hardware elements playing crucial role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4" descr="wp5960700-rtx-2060-wallpapers-transfor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15" y="1764030"/>
            <a:ext cx="8477250" cy="4978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5900" y="1325880"/>
            <a:ext cx="3382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The GeForce RTX 2060 features 1,920 CUDA cores, 240 Tensor Cores that can deliver 52 teraflops of deep learning horsepower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6gb of vram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16gb ram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intel i9 10th gen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25" name="文本框 32"/>
          <p:cNvSpPr txBox="1"/>
          <p:nvPr/>
        </p:nvSpPr>
        <p:spPr>
          <a:xfrm>
            <a:off x="3354705" y="116205"/>
            <a:ext cx="4034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4710430" y="6335713"/>
            <a:ext cx="20748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TEAM-29</a:t>
            </a:r>
            <a:endParaRPr lang="en-US" altLang="zh-CN" sz="28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47320" y="1577975"/>
            <a:ext cx="76644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19K41A0506			VONTELA DHANUSH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19K41A0590			AMOGH VARSH RAJU AMBATI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19K41A05E3			SARDAR KAMALJEETH SINGH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19K41A05G3			MOHD AMAAN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19K41A05H2			THALLAPALLY VINAY PRAKASH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b="1"/>
              <a:t>COMPUTE CAPABILITY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77620"/>
            <a:ext cx="12192000" cy="5154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Results.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385445" y="755650"/>
          <a:ext cx="11647805" cy="579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95"/>
                <a:gridCol w="1612900"/>
                <a:gridCol w="1198880"/>
                <a:gridCol w="1077595"/>
                <a:gridCol w="1091565"/>
                <a:gridCol w="960120"/>
                <a:gridCol w="1009650"/>
                <a:gridCol w="1008380"/>
                <a:gridCol w="1005840"/>
                <a:gridCol w="1006475"/>
                <a:gridCol w="1005205"/>
              </a:tblGrid>
              <a:tr h="725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Model Used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24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Folders   &gt;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Train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Train 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Train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0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Custom CNN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0.7601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0.6617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0-0.94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1-0.96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2-0.68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0-0.99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1-0.80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2-0.48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0-0.99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1-0.10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0-0.47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1-0.15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2-0.65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9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VGG-16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0.8932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0.6474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1-0.97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2-0.83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0-0.991-0.522-0.62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1-0.002-0.88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1-0.61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2-0.99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0-0.38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1-0.51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2-0.99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9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RESNET 152</a:t>
                      </a:r>
                      <a:endParaRPr lang="en-US" sz="1800" b="1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0.7875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0.6762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0-1.83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1-0.80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2-0.76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0-0.88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1-0.64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2-0.61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0-0.80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2-1.00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0-0.99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1-0.36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2-0.91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0-0.51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1-0.44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2-0.98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0-1.00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1-0.00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292929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2-0.86</a:t>
                      </a:r>
                      <a:endParaRPr lang="en-US" sz="1800" b="0">
                        <a:solidFill>
                          <a:srgbClr val="292929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Output.</a:t>
            </a:r>
            <a:endParaRPr lang="en-US" altLang="zh-CN" sz="24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4799013" y="2320925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147"/>
          <p:cNvSpPr>
            <a:spLocks noChangeArrowheads="1"/>
          </p:cNvSpPr>
          <p:nvPr/>
        </p:nvSpPr>
        <p:spPr bwMode="auto">
          <a:xfrm>
            <a:off x="5016500" y="2934335"/>
            <a:ext cx="15208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Analysed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103563" y="3597275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2008188" y="1728788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103563" y="2339975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912813" y="2339975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912813" y="3597275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008188" y="4241800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008188" y="2984500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2463" y="2876550"/>
            <a:ext cx="4527550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We are able to succesfully potray the result of the disease present in the x-ray and the different classes of it along with the kernel output on the layer of which the model is able to see.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612" name="TextBox 13"/>
          <p:cNvSpPr txBox="1"/>
          <p:nvPr/>
        </p:nvSpPr>
        <p:spPr>
          <a:xfrm>
            <a:off x="7002463" y="2546350"/>
            <a:ext cx="275272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3 Classes diseas percentage</a:t>
            </a:r>
            <a:endParaRPr lang="en-US" altLang="zh-CN" sz="16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352675" y="2209800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379663" y="3454400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79663" y="4711700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171575" y="4067175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171575" y="2828925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3384550" y="2828925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3384550" y="4067175"/>
            <a:ext cx="85407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Output</a:t>
            </a:r>
            <a:endParaRPr lang="en-US" altLang="zh-CN" sz="1600" b="1" dirty="0">
              <a:solidFill>
                <a:srgbClr val="FFFFFF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9922298">
            <a:off x="4445000" y="3522663"/>
            <a:ext cx="446088" cy="342900"/>
          </a:xfrm>
          <a:prstGeom prst="rightArrow">
            <a:avLst/>
          </a:prstGeom>
          <a:solidFill>
            <a:srgbClr val="FFBF53"/>
          </a:solidFill>
          <a:ln>
            <a:noFill/>
          </a:ln>
        </p:spPr>
        <p:txBody>
          <a:bodyPr anchor="ctr"/>
          <a:lstStyle/>
          <a:p>
            <a:pPr marL="0" marR="0" lvl="0" indent="0" algn="l" defTabSz="914400" rtl="0" eaLnBrk="1" fontAlgn="ctr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/>
              <a:t>THE 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495" y="1278890"/>
            <a:ext cx="11183620" cy="538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1285558" y="2501583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822" name="文本框 33"/>
          <p:cNvSpPr txBox="1"/>
          <p:nvPr/>
        </p:nvSpPr>
        <p:spPr>
          <a:xfrm>
            <a:off x="2382203" y="4498658"/>
            <a:ext cx="20748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TEAM -29</a:t>
            </a:r>
            <a:endParaRPr lang="en-US" altLang="zh-CN" sz="24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613525" y="2871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INTRODUCTION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045200" y="29194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613525" y="351631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DATA-SET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5200" y="35623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37250" y="1949450"/>
            <a:ext cx="3451225" cy="769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CONTENTS</a:t>
            </a:r>
            <a:endParaRPr lang="zh-CN" alt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613525" y="4152900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PRE-PROCCESING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45200" y="41989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613525" y="479583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MODELS &amp; IMPLEMENTATION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045200" y="48434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椭圆 46"/>
          <p:cNvSpPr/>
          <p:nvPr/>
        </p:nvSpPr>
        <p:spPr>
          <a:xfrm>
            <a:off x="6045200" y="548608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文本框 45"/>
          <p:cNvSpPr txBox="1"/>
          <p:nvPr/>
        </p:nvSpPr>
        <p:spPr>
          <a:xfrm>
            <a:off x="6613525" y="543909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Result  &amp; Output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4813300" y="2357438"/>
            <a:ext cx="2503488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PART</a:t>
            </a:r>
            <a:endParaRPr lang="en-US" altLang="zh-CN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16"/>
          <p:cNvSpPr/>
          <p:nvPr/>
        </p:nvSpPr>
        <p:spPr bwMode="auto">
          <a:xfrm>
            <a:off x="5767388" y="3856038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4"/>
          <p:cNvSpPr/>
          <p:nvPr/>
        </p:nvSpPr>
        <p:spPr bwMode="auto">
          <a:xfrm>
            <a:off x="6357938" y="3744913"/>
            <a:ext cx="1466850" cy="115728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22"/>
          <p:cNvSpPr/>
          <p:nvPr/>
        </p:nvSpPr>
        <p:spPr bwMode="auto">
          <a:xfrm>
            <a:off x="5205413" y="2290763"/>
            <a:ext cx="973138" cy="1049338"/>
          </a:xfrm>
          <a:custGeom>
            <a:avLst/>
            <a:gdLst>
              <a:gd name="T0" fmla="*/ 62 w 81"/>
              <a:gd name="T1" fmla="*/ 84 h 87"/>
              <a:gd name="T2" fmla="*/ 71 w 81"/>
              <a:gd name="T3" fmla="*/ 45 h 87"/>
              <a:gd name="T4" fmla="*/ 27 w 81"/>
              <a:gd name="T5" fmla="*/ 6 h 87"/>
              <a:gd name="T6" fmla="*/ 8 w 81"/>
              <a:gd name="T7" fmla="*/ 29 h 87"/>
              <a:gd name="T8" fmla="*/ 62 w 81"/>
              <a:gd name="T9" fmla="*/ 8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4017963" y="2435225"/>
            <a:ext cx="1662113" cy="1049338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6102350" y="2919413"/>
            <a:ext cx="989013" cy="747713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>
            <a:off x="4152900" y="3532188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10248" name="直接箭头连接符 46"/>
          <p:cNvCxnSpPr/>
          <p:nvPr/>
        </p:nvCxnSpPr>
        <p:spPr>
          <a:xfrm flipV="1">
            <a:off x="6808788" y="2816225"/>
            <a:ext cx="1501775" cy="479425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49" name="直接箭头连接符 50"/>
          <p:cNvCxnSpPr/>
          <p:nvPr/>
        </p:nvCxnSpPr>
        <p:spPr>
          <a:xfrm flipV="1">
            <a:off x="5697538" y="1933575"/>
            <a:ext cx="1403350" cy="51593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0" name="直接箭头连接符 52"/>
          <p:cNvCxnSpPr/>
          <p:nvPr/>
        </p:nvCxnSpPr>
        <p:spPr>
          <a:xfrm flipH="1" flipV="1">
            <a:off x="3435350" y="2328863"/>
            <a:ext cx="1296988" cy="44450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1" name="直接箭头连接符 54"/>
          <p:cNvCxnSpPr/>
          <p:nvPr/>
        </p:nvCxnSpPr>
        <p:spPr>
          <a:xfrm flipH="1">
            <a:off x="3435350" y="4003675"/>
            <a:ext cx="1570038" cy="77628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2" name="直接箭头连接符 56"/>
          <p:cNvCxnSpPr/>
          <p:nvPr/>
        </p:nvCxnSpPr>
        <p:spPr>
          <a:xfrm>
            <a:off x="6789738" y="53482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sp>
        <p:nvSpPr>
          <p:cNvPr id="10253" name="TextBox 13"/>
          <p:cNvSpPr txBox="1"/>
          <p:nvPr/>
        </p:nvSpPr>
        <p:spPr>
          <a:xfrm>
            <a:off x="1729105" y="1725930"/>
            <a:ext cx="223710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CHEST-X-RAY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4" name="TextBox 13"/>
          <p:cNvSpPr txBox="1"/>
          <p:nvPr/>
        </p:nvSpPr>
        <p:spPr>
          <a:xfrm>
            <a:off x="1456690" y="2241550"/>
            <a:ext cx="239014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Transaprent image of the chest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5" name="TextBox 13"/>
          <p:cNvSpPr txBox="1"/>
          <p:nvPr/>
        </p:nvSpPr>
        <p:spPr>
          <a:xfrm>
            <a:off x="1729105" y="4656455"/>
            <a:ext cx="272669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FINAL OUTCOME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6" name="TextBox 13"/>
          <p:cNvSpPr txBox="1"/>
          <p:nvPr/>
        </p:nvSpPr>
        <p:spPr>
          <a:xfrm>
            <a:off x="1736725" y="5086985"/>
            <a:ext cx="169862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DEATH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7" name="TextBox 13"/>
          <p:cNvSpPr txBox="1"/>
          <p:nvPr/>
        </p:nvSpPr>
        <p:spPr>
          <a:xfrm>
            <a:off x="7165975" y="1579880"/>
            <a:ext cx="296354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MEDICAL USAGE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8" name="TextBox 13"/>
          <p:cNvSpPr txBox="1"/>
          <p:nvPr/>
        </p:nvSpPr>
        <p:spPr>
          <a:xfrm>
            <a:off x="7216775" y="1969135"/>
            <a:ext cx="2861310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Can be used by chest physians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9" name="TextBox 13"/>
          <p:cNvSpPr txBox="1"/>
          <p:nvPr/>
        </p:nvSpPr>
        <p:spPr>
          <a:xfrm>
            <a:off x="8445500" y="2570163"/>
            <a:ext cx="12795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Why?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0" name="TextBox 13"/>
          <p:cNvSpPr txBox="1"/>
          <p:nvPr/>
        </p:nvSpPr>
        <p:spPr>
          <a:xfrm>
            <a:off x="8638540" y="3004185"/>
            <a:ext cx="3476625" cy="9410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1. To reduce cost of patients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2.For easier analysis and guidance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3.Economical benifit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1" name="TextBox 13"/>
          <p:cNvSpPr txBox="1"/>
          <p:nvPr/>
        </p:nvSpPr>
        <p:spPr>
          <a:xfrm>
            <a:off x="8445500" y="5226050"/>
            <a:ext cx="247269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EFFECTS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8453755" y="5520055"/>
            <a:ext cx="252603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COUGH,Pain in chest, fever all th time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1"/>
          <p:nvPr/>
        </p:nvSpPr>
        <p:spPr>
          <a:xfrm>
            <a:off x="9085580" y="4003675"/>
            <a:ext cx="245745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PNEUMONIA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9093200" y="4297680"/>
            <a:ext cx="280352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Formation of puss inside the human lungs</a:t>
            </a:r>
            <a:endParaRPr lang="en-US" altLang="zh-CN" sz="1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10265" name="直接箭头连接符 56"/>
          <p:cNvCxnSpPr/>
          <p:nvPr/>
        </p:nvCxnSpPr>
        <p:spPr>
          <a:xfrm>
            <a:off x="7493000" y="43195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5763" y="295275"/>
            <a:ext cx="4252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123@|5FFC:0|FBC:0|LFC:16777215|LBC:16777215"/>
          <p:cNvSpPr/>
          <p:nvPr/>
        </p:nvSpPr>
        <p:spPr bwMode="auto">
          <a:xfrm>
            <a:off x="5564188" y="5264150"/>
            <a:ext cx="1014413" cy="131763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24@|5FFC:0|FBC:0|LFC:16777215|LBC:16777215"/>
          <p:cNvSpPr/>
          <p:nvPr/>
        </p:nvSpPr>
        <p:spPr bwMode="auto">
          <a:xfrm>
            <a:off x="5564188" y="5083175"/>
            <a:ext cx="1014413" cy="131763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125@|5FFC:0|FBC:0|LFC:16777215|LBC:16777215"/>
          <p:cNvSpPr/>
          <p:nvPr/>
        </p:nvSpPr>
        <p:spPr bwMode="auto">
          <a:xfrm>
            <a:off x="5651500" y="5449888"/>
            <a:ext cx="803275" cy="201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" y="0"/>
              </a:cxn>
              <a:cxn ang="0">
                <a:pos x="63" y="30"/>
              </a:cxn>
              <a:cxn ang="0">
                <a:pos x="0" y="0"/>
              </a:cxn>
            </a:cxnLst>
            <a:rect l="0" t="0" r="r" b="b"/>
            <a:pathLst>
              <a:path w="129" h="32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0" y="32"/>
                  <a:pt x="63" y="30"/>
                </a:cubicBezTo>
                <a:cubicBezTo>
                  <a:pt x="17" y="29"/>
                  <a:pt x="0" y="0"/>
                  <a:pt x="0" y="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eform 237@|5FFC:0|FBC:0|LFC:16777215|LBC:16777215"/>
          <p:cNvSpPr>
            <a:spLocks noEditPoints="1"/>
          </p:cNvSpPr>
          <p:nvPr/>
        </p:nvSpPr>
        <p:spPr bwMode="auto">
          <a:xfrm>
            <a:off x="5013325" y="2506663"/>
            <a:ext cx="2116138" cy="2495550"/>
          </a:xfrm>
          <a:custGeom>
            <a:avLst/>
            <a:gdLst/>
            <a:ahLst/>
            <a:cxnLst>
              <a:cxn ang="0">
                <a:pos x="175" y="0"/>
              </a:cxn>
              <a:cxn ang="0">
                <a:pos x="167" y="0"/>
              </a:cxn>
              <a:cxn ang="0">
                <a:pos x="6" y="165"/>
              </a:cxn>
              <a:cxn ang="0">
                <a:pos x="67" y="318"/>
              </a:cxn>
              <a:cxn ang="0">
                <a:pos x="90" y="396"/>
              </a:cxn>
              <a:cxn ang="0">
                <a:pos x="90" y="396"/>
              </a:cxn>
              <a:cxn ang="0">
                <a:pos x="99" y="401"/>
              </a:cxn>
              <a:cxn ang="0">
                <a:pos x="242" y="401"/>
              </a:cxn>
              <a:cxn ang="0">
                <a:pos x="251" y="396"/>
              </a:cxn>
              <a:cxn ang="0">
                <a:pos x="251" y="396"/>
              </a:cxn>
              <a:cxn ang="0">
                <a:pos x="274" y="318"/>
              </a:cxn>
              <a:cxn ang="0">
                <a:pos x="336" y="165"/>
              </a:cxn>
              <a:cxn ang="0">
                <a:pos x="175" y="0"/>
              </a:cxn>
              <a:cxn ang="0">
                <a:pos x="295" y="166"/>
              </a:cxn>
              <a:cxn ang="0">
                <a:pos x="249" y="282"/>
              </a:cxn>
              <a:cxn ang="0">
                <a:pos x="231" y="352"/>
              </a:cxn>
              <a:cxn ang="0">
                <a:pos x="231" y="352"/>
              </a:cxn>
              <a:cxn ang="0">
                <a:pos x="224" y="356"/>
              </a:cxn>
              <a:cxn ang="0">
                <a:pos x="117" y="356"/>
              </a:cxn>
              <a:cxn ang="0">
                <a:pos x="110" y="352"/>
              </a:cxn>
              <a:cxn ang="0">
                <a:pos x="110" y="352"/>
              </a:cxn>
              <a:cxn ang="0">
                <a:pos x="93" y="282"/>
              </a:cxn>
              <a:cxn ang="0">
                <a:pos x="47" y="166"/>
              </a:cxn>
              <a:cxn ang="0">
                <a:pos x="168" y="43"/>
              </a:cxn>
              <a:cxn ang="0">
                <a:pos x="174" y="43"/>
              </a:cxn>
              <a:cxn ang="0">
                <a:pos x="295" y="166"/>
              </a:cxn>
            </a:cxnLst>
            <a:rect l="0" t="0" r="r" b="b"/>
            <a:pathLst>
              <a:path w="341" h="401">
                <a:moveTo>
                  <a:pt x="175" y="0"/>
                </a:moveTo>
                <a:cubicBezTo>
                  <a:pt x="167" y="0"/>
                  <a:pt x="167" y="0"/>
                  <a:pt x="167" y="0"/>
                </a:cubicBezTo>
                <a:cubicBezTo>
                  <a:pt x="61" y="7"/>
                  <a:pt x="0" y="83"/>
                  <a:pt x="6" y="165"/>
                </a:cubicBezTo>
                <a:cubicBezTo>
                  <a:pt x="12" y="254"/>
                  <a:pt x="61" y="264"/>
                  <a:pt x="67" y="318"/>
                </a:cubicBezTo>
                <a:cubicBezTo>
                  <a:pt x="73" y="372"/>
                  <a:pt x="90" y="396"/>
                  <a:pt x="90" y="396"/>
                </a:cubicBezTo>
                <a:cubicBezTo>
                  <a:pt x="90" y="396"/>
                  <a:pt x="90" y="396"/>
                  <a:pt x="90" y="396"/>
                </a:cubicBezTo>
                <a:cubicBezTo>
                  <a:pt x="92" y="399"/>
                  <a:pt x="96" y="401"/>
                  <a:pt x="99" y="401"/>
                </a:cubicBezTo>
                <a:cubicBezTo>
                  <a:pt x="242" y="401"/>
                  <a:pt x="242" y="401"/>
                  <a:pt x="242" y="401"/>
                </a:cubicBezTo>
                <a:cubicBezTo>
                  <a:pt x="245" y="401"/>
                  <a:pt x="249" y="399"/>
                  <a:pt x="251" y="396"/>
                </a:cubicBezTo>
                <a:cubicBezTo>
                  <a:pt x="251" y="396"/>
                  <a:pt x="251" y="396"/>
                  <a:pt x="251" y="396"/>
                </a:cubicBezTo>
                <a:cubicBezTo>
                  <a:pt x="251" y="396"/>
                  <a:pt x="268" y="372"/>
                  <a:pt x="274" y="318"/>
                </a:cubicBezTo>
                <a:cubicBezTo>
                  <a:pt x="280" y="264"/>
                  <a:pt x="330" y="254"/>
                  <a:pt x="336" y="165"/>
                </a:cubicBezTo>
                <a:cubicBezTo>
                  <a:pt x="341" y="83"/>
                  <a:pt x="280" y="7"/>
                  <a:pt x="175" y="0"/>
                </a:cubicBezTo>
                <a:close/>
                <a:moveTo>
                  <a:pt x="295" y="166"/>
                </a:moveTo>
                <a:cubicBezTo>
                  <a:pt x="290" y="234"/>
                  <a:pt x="253" y="241"/>
                  <a:pt x="249" y="282"/>
                </a:cubicBezTo>
                <a:cubicBezTo>
                  <a:pt x="244" y="322"/>
                  <a:pt x="231" y="352"/>
                  <a:pt x="231" y="352"/>
                </a:cubicBezTo>
                <a:cubicBezTo>
                  <a:pt x="231" y="352"/>
                  <a:pt x="231" y="352"/>
                  <a:pt x="231" y="352"/>
                </a:cubicBezTo>
                <a:cubicBezTo>
                  <a:pt x="229" y="354"/>
                  <a:pt x="227" y="356"/>
                  <a:pt x="224" y="356"/>
                </a:cubicBezTo>
                <a:cubicBezTo>
                  <a:pt x="117" y="356"/>
                  <a:pt x="117" y="356"/>
                  <a:pt x="117" y="356"/>
                </a:cubicBezTo>
                <a:cubicBezTo>
                  <a:pt x="114" y="356"/>
                  <a:pt x="112" y="354"/>
                  <a:pt x="110" y="352"/>
                </a:cubicBezTo>
                <a:cubicBezTo>
                  <a:pt x="110" y="352"/>
                  <a:pt x="110" y="352"/>
                  <a:pt x="110" y="352"/>
                </a:cubicBezTo>
                <a:cubicBezTo>
                  <a:pt x="110" y="352"/>
                  <a:pt x="98" y="322"/>
                  <a:pt x="93" y="282"/>
                </a:cubicBezTo>
                <a:cubicBezTo>
                  <a:pt x="89" y="241"/>
                  <a:pt x="51" y="234"/>
                  <a:pt x="47" y="166"/>
                </a:cubicBezTo>
                <a:cubicBezTo>
                  <a:pt x="43" y="105"/>
                  <a:pt x="89" y="48"/>
                  <a:pt x="168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253" y="48"/>
                  <a:pt x="299" y="105"/>
                  <a:pt x="295" y="166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Oval 287"/>
          <p:cNvSpPr/>
          <p:nvPr/>
        </p:nvSpPr>
        <p:spPr>
          <a:xfrm>
            <a:off x="4148138" y="2736850"/>
            <a:ext cx="657225" cy="638175"/>
          </a:xfrm>
          <a:prstGeom prst="ellipse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3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Oval 291"/>
          <p:cNvSpPr/>
          <p:nvPr/>
        </p:nvSpPr>
        <p:spPr>
          <a:xfrm>
            <a:off x="4108450" y="3657600"/>
            <a:ext cx="657225" cy="639763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Oval 295"/>
          <p:cNvSpPr/>
          <p:nvPr/>
        </p:nvSpPr>
        <p:spPr>
          <a:xfrm>
            <a:off x="4492625" y="4503738"/>
            <a:ext cx="657225" cy="638175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Oval 299"/>
          <p:cNvSpPr/>
          <p:nvPr/>
        </p:nvSpPr>
        <p:spPr>
          <a:xfrm>
            <a:off x="6742113" y="1979613"/>
            <a:ext cx="657225" cy="639763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6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303"/>
          <p:cNvSpPr/>
          <p:nvPr/>
        </p:nvSpPr>
        <p:spPr>
          <a:xfrm>
            <a:off x="7399338" y="2736850"/>
            <a:ext cx="657225" cy="638175"/>
          </a:xfrm>
          <a:prstGeom prst="ellipse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7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Oval 307"/>
          <p:cNvSpPr/>
          <p:nvPr/>
        </p:nvSpPr>
        <p:spPr>
          <a:xfrm>
            <a:off x="7410450" y="3657600"/>
            <a:ext cx="658813" cy="639763"/>
          </a:xfrm>
          <a:prstGeom prst="ellipse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8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Oval 308"/>
          <p:cNvSpPr/>
          <p:nvPr/>
        </p:nvSpPr>
        <p:spPr>
          <a:xfrm>
            <a:off x="4749800" y="1982788"/>
            <a:ext cx="657225" cy="638175"/>
          </a:xfrm>
          <a:prstGeom prst="ellipse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4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Oval 309"/>
          <p:cNvSpPr/>
          <p:nvPr/>
        </p:nvSpPr>
        <p:spPr>
          <a:xfrm>
            <a:off x="5743575" y="1714500"/>
            <a:ext cx="657225" cy="638175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5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44"/>
          <p:cNvSpPr/>
          <p:nvPr/>
        </p:nvSpPr>
        <p:spPr>
          <a:xfrm>
            <a:off x="6992938" y="4503738"/>
            <a:ext cx="658813" cy="638175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9</a:t>
            </a: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79" name="TextBox 13"/>
          <p:cNvSpPr txBox="1"/>
          <p:nvPr/>
        </p:nvSpPr>
        <p:spPr>
          <a:xfrm>
            <a:off x="7478395" y="1818005"/>
            <a:ext cx="258826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RADIOLOGISTS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81" name="TextBox 13"/>
          <p:cNvSpPr txBox="1"/>
          <p:nvPr/>
        </p:nvSpPr>
        <p:spPr>
          <a:xfrm>
            <a:off x="8458200" y="2716213"/>
            <a:ext cx="1954213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MODELS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8458200" y="3706813"/>
            <a:ext cx="1954213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TRAINING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85" name="TextBox 13@|17FFC:16777215|FBC:16777215|LFC:16777215|LBC:16777215"/>
          <p:cNvSpPr txBox="1"/>
          <p:nvPr/>
        </p:nvSpPr>
        <p:spPr>
          <a:xfrm>
            <a:off x="7907338" y="4619625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VALIDATION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2713038" y="1885950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DATA-SET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89" name="TextBox 13"/>
          <p:cNvSpPr txBox="1"/>
          <p:nvPr/>
        </p:nvSpPr>
        <p:spPr>
          <a:xfrm>
            <a:off x="2306638" y="2716213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TARGET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0" name="TextBox 13"/>
          <p:cNvSpPr txBox="1"/>
          <p:nvPr/>
        </p:nvSpPr>
        <p:spPr>
          <a:xfrm>
            <a:off x="2306638" y="3706813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SOLUTION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1" name="TextBox 13@|17FFC:16777215|FBC:16777215|LFC:16777215|LBC:16777215"/>
          <p:cNvSpPr txBox="1"/>
          <p:nvPr/>
        </p:nvSpPr>
        <p:spPr>
          <a:xfrm>
            <a:off x="2648585" y="4652645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PROBLEM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5" name="TextBox 13"/>
          <p:cNvSpPr txBox="1"/>
          <p:nvPr/>
        </p:nvSpPr>
        <p:spPr>
          <a:xfrm>
            <a:off x="5364163" y="3446463"/>
            <a:ext cx="1373187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KEYS</a:t>
            </a:r>
            <a:endParaRPr lang="en-US" altLang="zh-CN" sz="20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1296" name="TextBox 13"/>
          <p:cNvSpPr txBox="1"/>
          <p:nvPr/>
        </p:nvSpPr>
        <p:spPr>
          <a:xfrm>
            <a:off x="5651500" y="1129348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CXR’s</a:t>
            </a:r>
            <a:endParaRPr lang="en-US" altLang="zh-CN" sz="28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09160" y="85090"/>
            <a:ext cx="4853940" cy="1325880"/>
          </a:xfrm>
        </p:spPr>
        <p:txBody>
          <a:bodyPr/>
          <a:p>
            <a:r>
              <a:rPr lang="en-US" b="1"/>
              <a:t>THE PROBLEM </a:t>
            </a:r>
            <a:endParaRPr lang="en-US" b="1"/>
          </a:p>
        </p:txBody>
      </p:sp>
      <p:sp>
        <p:nvSpPr>
          <p:cNvPr id="4" name="椭圆 3"/>
          <p:cNvSpPr/>
          <p:nvPr/>
        </p:nvSpPr>
        <p:spPr>
          <a:xfrm>
            <a:off x="7053898" y="3236913"/>
            <a:ext cx="922338" cy="92233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53580" y="1828165"/>
            <a:ext cx="922338" cy="92233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54215" y="4607878"/>
            <a:ext cx="922338" cy="92233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1" name="Group 41"/>
          <p:cNvGrpSpPr/>
          <p:nvPr/>
        </p:nvGrpSpPr>
        <p:grpSpPr>
          <a:xfrm>
            <a:off x="7287385" y="2141387"/>
            <a:ext cx="319457" cy="274267"/>
            <a:chOff x="10610850" y="8362950"/>
            <a:chExt cx="1762126" cy="1512888"/>
          </a:xfrm>
          <a:solidFill>
            <a:srgbClr val="FCC725"/>
          </a:solidFill>
        </p:grpSpPr>
        <p:sp>
          <p:nvSpPr>
            <p:cNvPr id="12" name="Freeform 379"/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80"/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81"/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382"/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383"/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60" tIns="30480" rIns="60960" bIns="3048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Freeform 358"/>
          <p:cNvSpPr>
            <a:spLocks noEditPoints="1"/>
          </p:cNvSpPr>
          <p:nvPr/>
        </p:nvSpPr>
        <p:spPr bwMode="auto">
          <a:xfrm>
            <a:off x="7486968" y="4920298"/>
            <a:ext cx="215900" cy="214313"/>
          </a:xfrm>
          <a:custGeom>
            <a:avLst/>
            <a:gdLst>
              <a:gd name="T0" fmla="*/ 0 w 325"/>
              <a:gd name="T1" fmla="*/ 217 h 325"/>
              <a:gd name="T2" fmla="*/ 0 w 325"/>
              <a:gd name="T3" fmla="*/ 325 h 325"/>
              <a:gd name="T4" fmla="*/ 108 w 325"/>
              <a:gd name="T5" fmla="*/ 325 h 325"/>
              <a:gd name="T6" fmla="*/ 325 w 325"/>
              <a:gd name="T7" fmla="*/ 108 h 325"/>
              <a:gd name="T8" fmla="*/ 217 w 325"/>
              <a:gd name="T9" fmla="*/ 0 h 325"/>
              <a:gd name="T10" fmla="*/ 0 w 325"/>
              <a:gd name="T11" fmla="*/ 217 h 325"/>
              <a:gd name="T12" fmla="*/ 95 w 325"/>
              <a:gd name="T13" fmla="*/ 292 h 325"/>
              <a:gd name="T14" fmla="*/ 67 w 325"/>
              <a:gd name="T15" fmla="*/ 292 h 325"/>
              <a:gd name="T16" fmla="*/ 67 w 325"/>
              <a:gd name="T17" fmla="*/ 258 h 325"/>
              <a:gd name="T18" fmla="*/ 33 w 325"/>
              <a:gd name="T19" fmla="*/ 258 h 325"/>
              <a:gd name="T20" fmla="*/ 33 w 325"/>
              <a:gd name="T21" fmla="*/ 230 h 325"/>
              <a:gd name="T22" fmla="*/ 57 w 325"/>
              <a:gd name="T23" fmla="*/ 207 h 325"/>
              <a:gd name="T24" fmla="*/ 118 w 325"/>
              <a:gd name="T25" fmla="*/ 268 h 325"/>
              <a:gd name="T26" fmla="*/ 95 w 325"/>
              <a:gd name="T27" fmla="*/ 292 h 325"/>
              <a:gd name="T28" fmla="*/ 225 w 325"/>
              <a:gd name="T29" fmla="*/ 44 h 325"/>
              <a:gd name="T30" fmla="*/ 231 w 325"/>
              <a:gd name="T31" fmla="*/ 50 h 325"/>
              <a:gd name="T32" fmla="*/ 229 w 325"/>
              <a:gd name="T33" fmla="*/ 54 h 325"/>
              <a:gd name="T34" fmla="*/ 88 w 325"/>
              <a:gd name="T35" fmla="*/ 195 h 325"/>
              <a:gd name="T36" fmla="*/ 83 w 325"/>
              <a:gd name="T37" fmla="*/ 197 h 325"/>
              <a:gd name="T38" fmla="*/ 78 w 325"/>
              <a:gd name="T39" fmla="*/ 191 h 325"/>
              <a:gd name="T40" fmla="*/ 80 w 325"/>
              <a:gd name="T41" fmla="*/ 187 h 325"/>
              <a:gd name="T42" fmla="*/ 221 w 325"/>
              <a:gd name="T43" fmla="*/ 46 h 325"/>
              <a:gd name="T44" fmla="*/ 225 w 325"/>
              <a:gd name="T45" fmla="*/ 44 h 325"/>
              <a:gd name="T46" fmla="*/ 225 w 325"/>
              <a:gd name="T47" fmla="*/ 44 h 325"/>
              <a:gd name="T48" fmla="*/ 225 w 325"/>
              <a:gd name="T49" fmla="*/ 4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5" h="325">
                <a:moveTo>
                  <a:pt x="0" y="217"/>
                </a:moveTo>
                <a:cubicBezTo>
                  <a:pt x="0" y="325"/>
                  <a:pt x="0" y="325"/>
                  <a:pt x="0" y="325"/>
                </a:cubicBezTo>
                <a:cubicBezTo>
                  <a:pt x="108" y="325"/>
                  <a:pt x="108" y="325"/>
                  <a:pt x="108" y="325"/>
                </a:cubicBezTo>
                <a:cubicBezTo>
                  <a:pt x="325" y="108"/>
                  <a:pt x="325" y="108"/>
                  <a:pt x="325" y="108"/>
                </a:cubicBezTo>
                <a:cubicBezTo>
                  <a:pt x="217" y="0"/>
                  <a:pt x="217" y="0"/>
                  <a:pt x="217" y="0"/>
                </a:cubicBezTo>
                <a:lnTo>
                  <a:pt x="0" y="217"/>
                </a:lnTo>
                <a:close/>
                <a:moveTo>
                  <a:pt x="95" y="292"/>
                </a:moveTo>
                <a:cubicBezTo>
                  <a:pt x="67" y="292"/>
                  <a:pt x="67" y="292"/>
                  <a:pt x="67" y="292"/>
                </a:cubicBezTo>
                <a:cubicBezTo>
                  <a:pt x="67" y="258"/>
                  <a:pt x="67" y="258"/>
                  <a:pt x="67" y="258"/>
                </a:cubicBezTo>
                <a:cubicBezTo>
                  <a:pt x="33" y="258"/>
                  <a:pt x="33" y="258"/>
                  <a:pt x="33" y="258"/>
                </a:cubicBezTo>
                <a:cubicBezTo>
                  <a:pt x="33" y="230"/>
                  <a:pt x="33" y="230"/>
                  <a:pt x="33" y="230"/>
                </a:cubicBezTo>
                <a:cubicBezTo>
                  <a:pt x="57" y="207"/>
                  <a:pt x="57" y="207"/>
                  <a:pt x="57" y="207"/>
                </a:cubicBezTo>
                <a:cubicBezTo>
                  <a:pt x="118" y="268"/>
                  <a:pt x="118" y="268"/>
                  <a:pt x="118" y="268"/>
                </a:cubicBezTo>
                <a:lnTo>
                  <a:pt x="95" y="292"/>
                </a:lnTo>
                <a:close/>
                <a:moveTo>
                  <a:pt x="225" y="44"/>
                </a:moveTo>
                <a:cubicBezTo>
                  <a:pt x="229" y="44"/>
                  <a:pt x="231" y="46"/>
                  <a:pt x="231" y="50"/>
                </a:cubicBezTo>
                <a:cubicBezTo>
                  <a:pt x="231" y="51"/>
                  <a:pt x="230" y="53"/>
                  <a:pt x="229" y="5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7" y="197"/>
                  <a:pt x="85" y="197"/>
                  <a:pt x="83" y="197"/>
                </a:cubicBezTo>
                <a:cubicBezTo>
                  <a:pt x="80" y="197"/>
                  <a:pt x="78" y="195"/>
                  <a:pt x="78" y="191"/>
                </a:cubicBezTo>
                <a:cubicBezTo>
                  <a:pt x="78" y="190"/>
                  <a:pt x="78" y="188"/>
                  <a:pt x="80" y="187"/>
                </a:cubicBezTo>
                <a:cubicBezTo>
                  <a:pt x="221" y="46"/>
                  <a:pt x="221" y="46"/>
                  <a:pt x="221" y="46"/>
                </a:cubicBezTo>
                <a:cubicBezTo>
                  <a:pt x="222" y="45"/>
                  <a:pt x="224" y="44"/>
                  <a:pt x="225" y="44"/>
                </a:cubicBezTo>
                <a:close/>
                <a:moveTo>
                  <a:pt x="225" y="44"/>
                </a:moveTo>
                <a:cubicBezTo>
                  <a:pt x="225" y="44"/>
                  <a:pt x="225" y="44"/>
                  <a:pt x="225" y="44"/>
                </a:cubicBezTo>
              </a:path>
            </a:pathLst>
          </a:custGeom>
          <a:solidFill>
            <a:srgbClr val="6A3C7C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359"/>
          <p:cNvSpPr>
            <a:spLocks noEditPoints="1"/>
          </p:cNvSpPr>
          <p:nvPr/>
        </p:nvSpPr>
        <p:spPr bwMode="auto">
          <a:xfrm>
            <a:off x="7355523" y="5081905"/>
            <a:ext cx="106363" cy="106363"/>
          </a:xfrm>
          <a:custGeom>
            <a:avLst/>
            <a:gdLst>
              <a:gd name="T0" fmla="*/ 151 w 161"/>
              <a:gd name="T1" fmla="*/ 71 h 161"/>
              <a:gd name="T2" fmla="*/ 90 w 161"/>
              <a:gd name="T3" fmla="*/ 10 h 161"/>
              <a:gd name="T4" fmla="*/ 66 w 161"/>
              <a:gd name="T5" fmla="*/ 0 h 161"/>
              <a:gd name="T6" fmla="*/ 43 w 161"/>
              <a:gd name="T7" fmla="*/ 10 h 161"/>
              <a:gd name="T8" fmla="*/ 0 w 161"/>
              <a:gd name="T9" fmla="*/ 53 h 161"/>
              <a:gd name="T10" fmla="*/ 108 w 161"/>
              <a:gd name="T11" fmla="*/ 161 h 161"/>
              <a:gd name="T12" fmla="*/ 151 w 161"/>
              <a:gd name="T13" fmla="*/ 118 h 161"/>
              <a:gd name="T14" fmla="*/ 161 w 161"/>
              <a:gd name="T15" fmla="*/ 95 h 161"/>
              <a:gd name="T16" fmla="*/ 151 w 161"/>
              <a:gd name="T17" fmla="*/ 71 h 161"/>
              <a:gd name="T18" fmla="*/ 151 w 161"/>
              <a:gd name="T19" fmla="*/ 71 h 161"/>
              <a:gd name="T20" fmla="*/ 151 w 161"/>
              <a:gd name="T21" fmla="*/ 7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" h="161">
                <a:moveTo>
                  <a:pt x="151" y="71"/>
                </a:moveTo>
                <a:cubicBezTo>
                  <a:pt x="90" y="10"/>
                  <a:pt x="90" y="10"/>
                  <a:pt x="90" y="10"/>
                </a:cubicBezTo>
                <a:cubicBezTo>
                  <a:pt x="83" y="3"/>
                  <a:pt x="76" y="0"/>
                  <a:pt x="66" y="0"/>
                </a:cubicBezTo>
                <a:cubicBezTo>
                  <a:pt x="57" y="0"/>
                  <a:pt x="49" y="3"/>
                  <a:pt x="43" y="10"/>
                </a:cubicBezTo>
                <a:cubicBezTo>
                  <a:pt x="0" y="53"/>
                  <a:pt x="0" y="53"/>
                  <a:pt x="0" y="53"/>
                </a:cubicBezTo>
                <a:cubicBezTo>
                  <a:pt x="108" y="161"/>
                  <a:pt x="108" y="161"/>
                  <a:pt x="108" y="161"/>
                </a:cubicBezTo>
                <a:cubicBezTo>
                  <a:pt x="151" y="118"/>
                  <a:pt x="151" y="118"/>
                  <a:pt x="151" y="118"/>
                </a:cubicBezTo>
                <a:cubicBezTo>
                  <a:pt x="158" y="112"/>
                  <a:pt x="161" y="104"/>
                  <a:pt x="161" y="95"/>
                </a:cubicBezTo>
                <a:cubicBezTo>
                  <a:pt x="161" y="86"/>
                  <a:pt x="158" y="78"/>
                  <a:pt x="151" y="71"/>
                </a:cubicBezTo>
                <a:close/>
                <a:moveTo>
                  <a:pt x="151" y="71"/>
                </a:moveTo>
                <a:cubicBezTo>
                  <a:pt x="151" y="71"/>
                  <a:pt x="151" y="71"/>
                  <a:pt x="151" y="71"/>
                </a:cubicBezTo>
              </a:path>
            </a:pathLst>
          </a:custGeom>
          <a:solidFill>
            <a:srgbClr val="6A3C7C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00" name="TextBox 13"/>
          <p:cNvSpPr txBox="1"/>
          <p:nvPr/>
        </p:nvSpPr>
        <p:spPr>
          <a:xfrm>
            <a:off x="2705100" y="3911600"/>
            <a:ext cx="1400175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ADD TITLE</a:t>
            </a:r>
            <a:endParaRPr lang="en-US" altLang="zh-CN" sz="16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302" name="TextBox 13"/>
          <p:cNvSpPr txBox="1"/>
          <p:nvPr/>
        </p:nvSpPr>
        <p:spPr>
          <a:xfrm>
            <a:off x="8113395" y="1925320"/>
            <a:ext cx="1400175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DATA</a:t>
            </a:r>
            <a:endParaRPr lang="en-US" altLang="zh-CN" sz="20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303" name="TextBox 13"/>
          <p:cNvSpPr txBox="1"/>
          <p:nvPr/>
        </p:nvSpPr>
        <p:spPr>
          <a:xfrm>
            <a:off x="8113395" y="2163445"/>
            <a:ext cx="4170680" cy="8305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800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The data suggests the amount of deaths is considerably declined yet it is still an mas problem</a:t>
            </a:r>
            <a:endParaRPr lang="en-US" altLang="zh-CN" sz="1800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304" name="TextBox 13"/>
          <p:cNvSpPr txBox="1"/>
          <p:nvPr/>
        </p:nvSpPr>
        <p:spPr>
          <a:xfrm>
            <a:off x="8113395" y="3621405"/>
            <a:ext cx="279654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MORTALITY RATE</a:t>
            </a:r>
            <a:endParaRPr lang="en-US" altLang="zh-CN" sz="20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306" name="TextBox 13"/>
          <p:cNvSpPr txBox="1"/>
          <p:nvPr/>
        </p:nvSpPr>
        <p:spPr>
          <a:xfrm>
            <a:off x="8113395" y="4881245"/>
            <a:ext cx="324739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Need of Effective diagnosis</a:t>
            </a:r>
            <a:endParaRPr lang="en-US" altLang="zh-CN" sz="2000" b="1" dirty="0">
              <a:solidFill>
                <a:srgbClr val="445469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" y="1410970"/>
            <a:ext cx="6814185" cy="4724400"/>
          </a:xfrm>
          <a:prstGeom prst="rect">
            <a:avLst/>
          </a:prstGeom>
        </p:spPr>
      </p:pic>
      <p:pic>
        <p:nvPicPr>
          <p:cNvPr id="19" name="Picture 18" descr="morta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3491865"/>
            <a:ext cx="375285" cy="37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813300" y="2357438"/>
            <a:ext cx="2503488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PART</a:t>
            </a:r>
            <a:endParaRPr lang="en-US" altLang="zh-CN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LITERATURE SURVEY</a:t>
            </a:r>
            <a:endParaRPr lang="en-US" b="1"/>
          </a:p>
        </p:txBody>
      </p:sp>
      <p:pic>
        <p:nvPicPr>
          <p:cNvPr id="4" name="Content Placeholder 3" descr="2021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3950" y="1397000"/>
            <a:ext cx="7048500" cy="528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3338</Words>
  <Application>WPS Presentation</Application>
  <PresentationFormat/>
  <Paragraphs>402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Gulim</vt:lpstr>
      <vt:lpstr>Malgun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PROBLEM </vt:lpstr>
      <vt:lpstr>PowerPoint 演示文稿</vt:lpstr>
      <vt:lpstr>LITERATURE SURVEY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Hardware elements playing crucial role</vt:lpstr>
      <vt:lpstr>COMPUTE CAPABILITY</vt:lpstr>
      <vt:lpstr>PowerPoint 演示文稿</vt:lpstr>
      <vt:lpstr>PowerPoint 演示文稿</vt:lpstr>
      <vt:lpstr>THE 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Amogh varsh Raju ambati</cp:lastModifiedBy>
  <cp:revision>165</cp:revision>
  <dcterms:created xsi:type="dcterms:W3CDTF">2015-07-04T02:09:00Z</dcterms:created>
  <dcterms:modified xsi:type="dcterms:W3CDTF">2023-04-26T04:36:32Z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1033-11.2.0.11536</vt:lpwstr>
  </property>
  <property fmtid="{D5CDD505-2E9C-101B-9397-08002B2CF9AE}" pid="3" name="ICV">
    <vt:lpwstr>5345EE05FF804387B49FAFB5ABF3FD5C</vt:lpwstr>
  </property>
</Properties>
</file>