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8" r:id="rId5"/>
    <p:sldId id="260" r:id="rId6"/>
    <p:sldId id="264" r:id="rId7"/>
    <p:sldId id="269" r:id="rId8"/>
    <p:sldId id="263" r:id="rId9"/>
    <p:sldId id="270" r:id="rId10"/>
    <p:sldId id="271" r:id="rId11"/>
    <p:sldId id="272" r:id="rId12"/>
    <p:sldId id="273" r:id="rId13"/>
    <p:sldId id="261" r:id="rId14"/>
    <p:sldId id="277" r:id="rId15"/>
    <p:sldId id="278" r:id="rId16"/>
    <p:sldId id="281" r:id="rId17"/>
    <p:sldId id="279" r:id="rId18"/>
    <p:sldId id="280" r:id="rId19"/>
    <p:sldId id="274" r:id="rId20"/>
    <p:sldId id="276" r:id="rId21"/>
    <p:sldId id="27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52B5-B064-4873-B326-601F63CAE349}" type="datetimeFigureOut">
              <a:rPr lang="en-AE" smtClean="0"/>
              <a:t>11/09/2022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7395-164C-4061-9028-82EFBFF0DA9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204449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52B5-B064-4873-B326-601F63CAE349}" type="datetimeFigureOut">
              <a:rPr lang="en-AE" smtClean="0"/>
              <a:t>11/09/2022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7395-164C-4061-9028-82EFBFF0DA9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391724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52B5-B064-4873-B326-601F63CAE349}" type="datetimeFigureOut">
              <a:rPr lang="en-AE" smtClean="0"/>
              <a:t>11/09/2022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7395-164C-4061-9028-82EFBFF0DA9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875682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52B5-B064-4873-B326-601F63CAE349}" type="datetimeFigureOut">
              <a:rPr lang="en-AE" smtClean="0"/>
              <a:t>11/09/2022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7395-164C-4061-9028-82EFBFF0DA9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606438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52B5-B064-4873-B326-601F63CAE349}" type="datetimeFigureOut">
              <a:rPr lang="en-AE" smtClean="0"/>
              <a:t>11/09/2022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7395-164C-4061-9028-82EFBFF0DA9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32038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52B5-B064-4873-B326-601F63CAE349}" type="datetimeFigureOut">
              <a:rPr lang="en-AE" smtClean="0"/>
              <a:t>11/09/2022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7395-164C-4061-9028-82EFBFF0DA9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41169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52B5-B064-4873-B326-601F63CAE349}" type="datetimeFigureOut">
              <a:rPr lang="en-AE" smtClean="0"/>
              <a:t>11/09/2022</a:t>
            </a:fld>
            <a:endParaRPr lang="en-A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7395-164C-4061-9028-82EFBFF0DA9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51729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52B5-B064-4873-B326-601F63CAE349}" type="datetimeFigureOut">
              <a:rPr lang="en-AE" smtClean="0"/>
              <a:t>11/09/2022</a:t>
            </a:fld>
            <a:endParaRPr lang="en-A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7395-164C-4061-9028-82EFBFF0DA9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66445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52B5-B064-4873-B326-601F63CAE349}" type="datetimeFigureOut">
              <a:rPr lang="en-AE" smtClean="0"/>
              <a:t>11/09/2022</a:t>
            </a:fld>
            <a:endParaRPr lang="en-A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7395-164C-4061-9028-82EFBFF0DA9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862356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52B5-B064-4873-B326-601F63CAE349}" type="datetimeFigureOut">
              <a:rPr lang="en-AE" smtClean="0"/>
              <a:t>11/09/2022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7395-164C-4061-9028-82EFBFF0DA9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040605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52B5-B064-4873-B326-601F63CAE349}" type="datetimeFigureOut">
              <a:rPr lang="en-AE" smtClean="0"/>
              <a:t>11/09/2022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7395-164C-4061-9028-82EFBFF0DA9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260020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F52B5-B064-4873-B326-601F63CAE349}" type="datetimeFigureOut">
              <a:rPr lang="en-AE" smtClean="0"/>
              <a:t>11/09/2022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C7395-164C-4061-9028-82EFBFF0DA9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679691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1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8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reeform: Shape 30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2D573A-25FA-AB47-C521-5CA0A0960A1C}"/>
              </a:ext>
            </a:extLst>
          </p:cNvPr>
          <p:cNvSpPr txBox="1"/>
          <p:nvPr/>
        </p:nvSpPr>
        <p:spPr>
          <a:xfrm>
            <a:off x="3204642" y="2353641"/>
            <a:ext cx="5782716" cy="215071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1"/>
              </a:spcAft>
            </a:pPr>
            <a:r>
              <a:rPr lang="en-US" sz="3600" b="1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Automotive door control system design</a:t>
            </a:r>
            <a:endParaRPr lang="en-US" sz="3600" kern="120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206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4F5012E-701E-05AC-B7D7-802DECA403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913939"/>
              </p:ext>
            </p:extLst>
          </p:nvPr>
        </p:nvGraphicFramePr>
        <p:xfrm>
          <a:off x="3674372" y="1140381"/>
          <a:ext cx="4843256" cy="449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930">
                  <a:extLst>
                    <a:ext uri="{9D8B030D-6E8A-4147-A177-3AD203B41FA5}">
                      <a16:colId xmlns:a16="http://schemas.microsoft.com/office/drawing/2014/main" val="666233804"/>
                    </a:ext>
                  </a:extLst>
                </a:gridCol>
                <a:gridCol w="1080698">
                  <a:extLst>
                    <a:ext uri="{9D8B030D-6E8A-4147-A177-3AD203B41FA5}">
                      <a16:colId xmlns:a16="http://schemas.microsoft.com/office/drawing/2014/main" val="2802780267"/>
                    </a:ext>
                  </a:extLst>
                </a:gridCol>
                <a:gridCol w="1210814">
                  <a:extLst>
                    <a:ext uri="{9D8B030D-6E8A-4147-A177-3AD203B41FA5}">
                      <a16:colId xmlns:a16="http://schemas.microsoft.com/office/drawing/2014/main" val="822390925"/>
                    </a:ext>
                  </a:extLst>
                </a:gridCol>
                <a:gridCol w="1210814">
                  <a:extLst>
                    <a:ext uri="{9D8B030D-6E8A-4147-A177-3AD203B41FA5}">
                      <a16:colId xmlns:a16="http://schemas.microsoft.com/office/drawing/2014/main" val="4180387812"/>
                    </a:ext>
                  </a:extLst>
                </a:gridCol>
              </a:tblGrid>
              <a:tr h="5624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API Name</a:t>
                      </a:r>
                      <a:endParaRPr lang="en-AE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b="1" dirty="0" err="1"/>
                        <a:t>BMC_Init</a:t>
                      </a:r>
                      <a:r>
                        <a:rPr lang="en-US" sz="1800" b="1" dirty="0"/>
                        <a:t>(void)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158038"/>
                  </a:ext>
                </a:extLst>
              </a:tr>
              <a:tr h="562415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Arguments</a:t>
                      </a:r>
                      <a:endParaRPr lang="en-AE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INPUTS</a:t>
                      </a:r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void</a:t>
                      </a:r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N/A</a:t>
                      </a:r>
                      <a:endParaRPr lang="en-A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0155314"/>
                  </a:ext>
                </a:extLst>
              </a:tr>
              <a:tr h="562415">
                <a:tc v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N/A</a:t>
                      </a:r>
                      <a:endParaRPr lang="en-A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666770"/>
                  </a:ext>
                </a:extLst>
              </a:tr>
              <a:tr h="562415">
                <a:tc vMerge="1"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OUTPUTS</a:t>
                      </a:r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Void</a:t>
                      </a:r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N/A</a:t>
                      </a:r>
                      <a:endParaRPr lang="en-AE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4932608"/>
                  </a:ext>
                </a:extLst>
              </a:tr>
              <a:tr h="562415">
                <a:tc vMerge="1"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N/A</a:t>
                      </a:r>
                      <a:endParaRPr lang="en-A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338455"/>
                  </a:ext>
                </a:extLst>
              </a:tr>
              <a:tr h="11248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Return</a:t>
                      </a:r>
                      <a:endParaRPr lang="en-AE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Void</a:t>
                      </a:r>
                      <a:endParaRPr lang="en-A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A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AE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4704474"/>
                  </a:ext>
                </a:extLst>
              </a:tr>
              <a:tr h="5624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  <a:endParaRPr lang="en-AE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Initialize Can Communication</a:t>
                      </a:r>
                      <a:endParaRPr lang="en-A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A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A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6342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4768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4F5012E-701E-05AC-B7D7-802DECA403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609919"/>
              </p:ext>
            </p:extLst>
          </p:nvPr>
        </p:nvGraphicFramePr>
        <p:xfrm>
          <a:off x="3356872" y="1140380"/>
          <a:ext cx="5478255" cy="4577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030">
                  <a:extLst>
                    <a:ext uri="{9D8B030D-6E8A-4147-A177-3AD203B41FA5}">
                      <a16:colId xmlns:a16="http://schemas.microsoft.com/office/drawing/2014/main" val="666233804"/>
                    </a:ext>
                  </a:extLst>
                </a:gridCol>
                <a:gridCol w="1164566">
                  <a:extLst>
                    <a:ext uri="{9D8B030D-6E8A-4147-A177-3AD203B41FA5}">
                      <a16:colId xmlns:a16="http://schemas.microsoft.com/office/drawing/2014/main" val="2802780267"/>
                    </a:ext>
                  </a:extLst>
                </a:gridCol>
                <a:gridCol w="1190445">
                  <a:extLst>
                    <a:ext uri="{9D8B030D-6E8A-4147-A177-3AD203B41FA5}">
                      <a16:colId xmlns:a16="http://schemas.microsoft.com/office/drawing/2014/main" val="822390925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834041733"/>
                    </a:ext>
                  </a:extLst>
                </a:gridCol>
                <a:gridCol w="1369564">
                  <a:extLst>
                    <a:ext uri="{9D8B030D-6E8A-4147-A177-3AD203B41FA5}">
                      <a16:colId xmlns:a16="http://schemas.microsoft.com/office/drawing/2014/main" val="4180387812"/>
                    </a:ext>
                  </a:extLst>
                </a:gridCol>
              </a:tblGrid>
              <a:tr h="5624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API Name</a:t>
                      </a:r>
                      <a:endParaRPr lang="en-AE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b="1" dirty="0" err="1"/>
                        <a:t>BMC_Send</a:t>
                      </a:r>
                      <a:r>
                        <a:rPr lang="en-US" sz="1800" b="1" dirty="0"/>
                        <a:t>(</a:t>
                      </a:r>
                      <a:r>
                        <a:rPr lang="en-US" sz="1800" b="1" dirty="0" err="1"/>
                        <a:t>Sensor_Statuse</a:t>
                      </a:r>
                      <a:r>
                        <a:rPr lang="en-US" sz="1800" b="1" dirty="0"/>
                        <a:t>  Message)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158038"/>
                  </a:ext>
                </a:extLst>
              </a:tr>
              <a:tr h="562415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Arguments</a:t>
                      </a:r>
                      <a:endParaRPr lang="en-AE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INPUTS</a:t>
                      </a:r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Message</a:t>
                      </a:r>
                      <a:endParaRPr lang="en-AE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dirty="0" err="1"/>
                        <a:t>Sensor_Statuse</a:t>
                      </a:r>
                      <a:r>
                        <a:rPr lang="en-US" sz="1800" b="1" dirty="0"/>
                        <a:t> </a:t>
                      </a:r>
                      <a:endParaRPr lang="en-A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800" b="1" dirty="0" err="1"/>
                        <a:t>Sensor_Statuse</a:t>
                      </a:r>
                      <a:r>
                        <a:rPr lang="en-US" sz="1800" b="1" dirty="0"/>
                        <a:t> </a:t>
                      </a:r>
                      <a:endParaRPr lang="en-A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0155314"/>
                  </a:ext>
                </a:extLst>
              </a:tr>
              <a:tr h="562415">
                <a:tc v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Timer name and Counts</a:t>
                      </a:r>
                      <a:endParaRPr lang="en-A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666770"/>
                  </a:ext>
                </a:extLst>
              </a:tr>
              <a:tr h="562415">
                <a:tc vMerge="1"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OUTPUTS</a:t>
                      </a:r>
                      <a:endParaRPr lang="en-AE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Void</a:t>
                      </a:r>
                      <a:endParaRPr lang="en-A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Void</a:t>
                      </a:r>
                      <a:endParaRPr lang="en-A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4932608"/>
                  </a:ext>
                </a:extLst>
              </a:tr>
              <a:tr h="562415">
                <a:tc vMerge="1"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N/A</a:t>
                      </a:r>
                      <a:endParaRPr lang="en-A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338455"/>
                  </a:ext>
                </a:extLst>
              </a:tr>
              <a:tr h="11248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Return</a:t>
                      </a:r>
                      <a:endParaRPr lang="en-AE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Void</a:t>
                      </a:r>
                      <a:endParaRPr lang="en-A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A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AE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4704474"/>
                  </a:ext>
                </a:extLst>
              </a:tr>
              <a:tr h="5624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  <a:endParaRPr lang="en-AE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Send Sensor Value and unique arbitration Number</a:t>
                      </a:r>
                      <a:endParaRPr lang="en-A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A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A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6342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09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4F5012E-701E-05AC-B7D7-802DECA403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911628"/>
              </p:ext>
            </p:extLst>
          </p:nvPr>
        </p:nvGraphicFramePr>
        <p:xfrm>
          <a:off x="3674372" y="1140381"/>
          <a:ext cx="4848193" cy="4577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930">
                  <a:extLst>
                    <a:ext uri="{9D8B030D-6E8A-4147-A177-3AD203B41FA5}">
                      <a16:colId xmlns:a16="http://schemas.microsoft.com/office/drawing/2014/main" val="666233804"/>
                    </a:ext>
                  </a:extLst>
                </a:gridCol>
                <a:gridCol w="1080698">
                  <a:extLst>
                    <a:ext uri="{9D8B030D-6E8A-4147-A177-3AD203B41FA5}">
                      <a16:colId xmlns:a16="http://schemas.microsoft.com/office/drawing/2014/main" val="2802780267"/>
                    </a:ext>
                  </a:extLst>
                </a:gridCol>
                <a:gridCol w="1210814">
                  <a:extLst>
                    <a:ext uri="{9D8B030D-6E8A-4147-A177-3AD203B41FA5}">
                      <a16:colId xmlns:a16="http://schemas.microsoft.com/office/drawing/2014/main" val="822390925"/>
                    </a:ext>
                  </a:extLst>
                </a:gridCol>
                <a:gridCol w="353443">
                  <a:extLst>
                    <a:ext uri="{9D8B030D-6E8A-4147-A177-3AD203B41FA5}">
                      <a16:colId xmlns:a16="http://schemas.microsoft.com/office/drawing/2014/main" val="4180387812"/>
                    </a:ext>
                  </a:extLst>
                </a:gridCol>
                <a:gridCol w="862308">
                  <a:extLst>
                    <a:ext uri="{9D8B030D-6E8A-4147-A177-3AD203B41FA5}">
                      <a16:colId xmlns:a16="http://schemas.microsoft.com/office/drawing/2014/main" val="3783811357"/>
                    </a:ext>
                  </a:extLst>
                </a:gridCol>
              </a:tblGrid>
              <a:tr h="5624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API Name</a:t>
                      </a:r>
                      <a:endParaRPr lang="en-AE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b="1" dirty="0" err="1"/>
                        <a:t>BMC_Recive</a:t>
                      </a:r>
                      <a:r>
                        <a:rPr lang="en-US" sz="1800" b="1" dirty="0"/>
                        <a:t>(uint8 </a:t>
                      </a:r>
                      <a:r>
                        <a:rPr lang="en-US" sz="1800" b="1" dirty="0" err="1"/>
                        <a:t>Sensor_Code</a:t>
                      </a:r>
                      <a:r>
                        <a:rPr lang="en-US" sz="1800" b="1" dirty="0"/>
                        <a:t>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158038"/>
                  </a:ext>
                </a:extLst>
              </a:tr>
              <a:tr h="562415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Arguments</a:t>
                      </a:r>
                      <a:endParaRPr lang="en-AE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INPUTS</a:t>
                      </a:r>
                      <a:endParaRPr lang="en-AE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dirty="0" err="1"/>
                        <a:t>Sensor_Code</a:t>
                      </a:r>
                      <a:endParaRPr lang="en-A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uint8</a:t>
                      </a:r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uint8</a:t>
                      </a:r>
                      <a:endParaRPr lang="en-A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0155314"/>
                  </a:ext>
                </a:extLst>
              </a:tr>
              <a:tr h="562415">
                <a:tc v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Sensor arbitration Code</a:t>
                      </a:r>
                      <a:endParaRPr lang="en-A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A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0666770"/>
                  </a:ext>
                </a:extLst>
              </a:tr>
              <a:tr h="562415">
                <a:tc vMerge="1"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OUTPUTS</a:t>
                      </a:r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Void</a:t>
                      </a:r>
                      <a:endParaRPr lang="en-AE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Void</a:t>
                      </a:r>
                      <a:endParaRPr lang="en-A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A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4932608"/>
                  </a:ext>
                </a:extLst>
              </a:tr>
              <a:tr h="562415">
                <a:tc vMerge="1"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N/A</a:t>
                      </a:r>
                      <a:endParaRPr lang="en-A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A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1338455"/>
                  </a:ext>
                </a:extLst>
              </a:tr>
              <a:tr h="11248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Return</a:t>
                      </a:r>
                      <a:endParaRPr lang="en-AE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Void</a:t>
                      </a:r>
                      <a:endParaRPr lang="en-A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A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AE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A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4704474"/>
                  </a:ext>
                </a:extLst>
              </a:tr>
              <a:tr h="5624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  <a:endParaRPr lang="en-AE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Get Sensor Value Using arbitration Code</a:t>
                      </a:r>
                      <a:endParaRPr lang="en-A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A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A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A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6342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49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12CAF5F-52B2-F0CC-5627-C725335E2953}"/>
              </a:ext>
            </a:extLst>
          </p:cNvPr>
          <p:cNvGrpSpPr/>
          <p:nvPr/>
        </p:nvGrpSpPr>
        <p:grpSpPr>
          <a:xfrm>
            <a:off x="1528301" y="601470"/>
            <a:ext cx="9135398" cy="5298996"/>
            <a:chOff x="1058176" y="601470"/>
            <a:chExt cx="9135398" cy="529899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A97F3CF-A9F6-71D8-D173-53EE4E117C23}"/>
                </a:ext>
              </a:extLst>
            </p:cNvPr>
            <p:cNvSpPr/>
            <p:nvPr/>
          </p:nvSpPr>
          <p:spPr>
            <a:xfrm>
              <a:off x="1058176" y="601470"/>
              <a:ext cx="5980980" cy="52989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E" sz="1801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9EB4401-413D-E2BE-0B75-843857CB8EF1}"/>
                </a:ext>
              </a:extLst>
            </p:cNvPr>
            <p:cNvSpPr/>
            <p:nvPr/>
          </p:nvSpPr>
          <p:spPr>
            <a:xfrm>
              <a:off x="2346386" y="4770406"/>
              <a:ext cx="3416060" cy="101791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E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7366D102-6E4D-99A0-F883-ABAE71B07645}"/>
                </a:ext>
              </a:extLst>
            </p:cNvPr>
            <p:cNvSpPr/>
            <p:nvPr/>
          </p:nvSpPr>
          <p:spPr>
            <a:xfrm>
              <a:off x="2329135" y="3567759"/>
              <a:ext cx="3416060" cy="1017917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E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CFD19D94-DCC8-0146-3DD9-61BD0C4E434D}"/>
                </a:ext>
              </a:extLst>
            </p:cNvPr>
            <p:cNvSpPr/>
            <p:nvPr/>
          </p:nvSpPr>
          <p:spPr>
            <a:xfrm rot="16200000">
              <a:off x="4047947" y="2911414"/>
              <a:ext cx="4735902" cy="1017917"/>
            </a:xfrm>
            <a:prstGeom prst="roundRect">
              <a:avLst/>
            </a:prstGeom>
            <a:solidFill>
              <a:srgbClr val="FFC00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en-AE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4A946724-C6F5-E044-6C9A-5E6E0F03CF77}"/>
                </a:ext>
              </a:extLst>
            </p:cNvPr>
            <p:cNvSpPr/>
            <p:nvPr/>
          </p:nvSpPr>
          <p:spPr>
            <a:xfrm rot="16200000">
              <a:off x="5456029" y="2106819"/>
              <a:ext cx="1919737" cy="38819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Common Macros</a:t>
              </a:r>
              <a:endParaRPr lang="en-AE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9A79892-C1CA-AE05-1EF7-0976A0486118}"/>
                </a:ext>
              </a:extLst>
            </p:cNvPr>
            <p:cNvSpPr/>
            <p:nvPr/>
          </p:nvSpPr>
          <p:spPr>
            <a:xfrm>
              <a:off x="2225621" y="2437699"/>
              <a:ext cx="3519574" cy="1017917"/>
            </a:xfrm>
            <a:prstGeom prst="rect">
              <a:avLst/>
            </a:prstGeom>
            <a:solidFill>
              <a:srgbClr val="FFC00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en-AE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8BDF0CBC-6161-53A7-3BD2-D7118E9580CB}"/>
                </a:ext>
              </a:extLst>
            </p:cNvPr>
            <p:cNvSpPr/>
            <p:nvPr/>
          </p:nvSpPr>
          <p:spPr>
            <a:xfrm rot="16200000">
              <a:off x="5723449" y="4706605"/>
              <a:ext cx="1382022" cy="38819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STD Types</a:t>
              </a:r>
              <a:endParaRPr lang="en-AE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FE13901D-AC75-C06B-3D6F-BA3EC54BE60D}"/>
                </a:ext>
              </a:extLst>
            </p:cNvPr>
            <p:cNvSpPr/>
            <p:nvPr/>
          </p:nvSpPr>
          <p:spPr>
            <a:xfrm>
              <a:off x="2447750" y="3759695"/>
              <a:ext cx="980535" cy="63404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Led</a:t>
              </a:r>
              <a:endParaRPr lang="en-AE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AA64A26D-2984-BF13-CF5C-CD6F49D1EDA1}"/>
                </a:ext>
              </a:extLst>
            </p:cNvPr>
            <p:cNvSpPr/>
            <p:nvPr/>
          </p:nvSpPr>
          <p:spPr>
            <a:xfrm rot="16200000">
              <a:off x="-651289" y="2911413"/>
              <a:ext cx="4735902" cy="101791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OS</a:t>
              </a:r>
              <a:endParaRPr lang="en-AE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1AB48B78-BE22-D11A-3CA4-E2687A057BAC}"/>
                </a:ext>
              </a:extLst>
            </p:cNvPr>
            <p:cNvSpPr/>
            <p:nvPr/>
          </p:nvSpPr>
          <p:spPr>
            <a:xfrm>
              <a:off x="2707978" y="2784910"/>
              <a:ext cx="2631773" cy="38819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Communication Manager</a:t>
              </a:r>
              <a:endParaRPr lang="en-AE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83644F1F-BCC3-7F6F-6CA4-B25FAA3C1F4C}"/>
                </a:ext>
              </a:extLst>
            </p:cNvPr>
            <p:cNvSpPr/>
            <p:nvPr/>
          </p:nvSpPr>
          <p:spPr>
            <a:xfrm>
              <a:off x="4610102" y="3759695"/>
              <a:ext cx="980535" cy="63404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Buzzer</a:t>
              </a:r>
              <a:endParaRPr lang="en-AE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99764369-EAB8-6701-0E17-923FE13C81E6}"/>
                </a:ext>
              </a:extLst>
            </p:cNvPr>
            <p:cNvSpPr/>
            <p:nvPr/>
          </p:nvSpPr>
          <p:spPr>
            <a:xfrm>
              <a:off x="2315834" y="1820174"/>
              <a:ext cx="3416060" cy="52387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E" dirty="0"/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37AA8322-6C5E-1C79-0F41-C7A508BE2475}"/>
                </a:ext>
              </a:extLst>
            </p:cNvPr>
            <p:cNvSpPr/>
            <p:nvPr/>
          </p:nvSpPr>
          <p:spPr>
            <a:xfrm>
              <a:off x="2315834" y="1176270"/>
              <a:ext cx="3416060" cy="523870"/>
            </a:xfrm>
            <a:prstGeom prst="roundRect">
              <a:avLst/>
            </a:prstGeom>
            <a:solidFill>
              <a:srgbClr val="92D05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APPLICATION</a:t>
              </a:r>
              <a:endParaRPr lang="en-AE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C508476C-9163-4673-96FB-ECEB9AB38B6E}"/>
                </a:ext>
              </a:extLst>
            </p:cNvPr>
            <p:cNvSpPr/>
            <p:nvPr/>
          </p:nvSpPr>
          <p:spPr>
            <a:xfrm>
              <a:off x="3189984" y="1885610"/>
              <a:ext cx="1632183" cy="38819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Initialization</a:t>
              </a:r>
              <a:endParaRPr lang="en-AE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10FC98E3-F8AF-2E0A-BD55-072618B20BFC}"/>
                </a:ext>
              </a:extLst>
            </p:cNvPr>
            <p:cNvSpPr/>
            <p:nvPr/>
          </p:nvSpPr>
          <p:spPr>
            <a:xfrm>
              <a:off x="7110330" y="1176270"/>
              <a:ext cx="2446309" cy="523870"/>
            </a:xfrm>
            <a:prstGeom prst="roundRect">
              <a:avLst/>
            </a:prstGeom>
            <a:solidFill>
              <a:srgbClr val="92D05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APPLICATION Layer</a:t>
              </a:r>
              <a:endParaRPr lang="en-AE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E3C7009B-1FF9-CD80-88EF-FB15565CB113}"/>
                </a:ext>
              </a:extLst>
            </p:cNvPr>
            <p:cNvSpPr/>
            <p:nvPr/>
          </p:nvSpPr>
          <p:spPr>
            <a:xfrm>
              <a:off x="7110330" y="1863304"/>
              <a:ext cx="2446309" cy="52387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Middleware</a:t>
              </a:r>
              <a:endParaRPr lang="en-AE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D2D6D60-B9AA-4E5C-506B-3A537677FED0}"/>
                </a:ext>
              </a:extLst>
            </p:cNvPr>
            <p:cNvSpPr/>
            <p:nvPr/>
          </p:nvSpPr>
          <p:spPr>
            <a:xfrm>
              <a:off x="7110331" y="2470046"/>
              <a:ext cx="2446309" cy="1017917"/>
            </a:xfrm>
            <a:prstGeom prst="rect">
              <a:avLst/>
            </a:prstGeom>
            <a:solidFill>
              <a:srgbClr val="FFC00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Operation System Layer</a:t>
              </a:r>
              <a:endParaRPr lang="en-AE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B73D8EF0-91A3-B6EA-6F02-3E104299B967}"/>
                </a:ext>
              </a:extLst>
            </p:cNvPr>
            <p:cNvSpPr/>
            <p:nvPr/>
          </p:nvSpPr>
          <p:spPr>
            <a:xfrm>
              <a:off x="7146271" y="4791969"/>
              <a:ext cx="2446309" cy="101791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MCAL </a:t>
              </a:r>
              <a:endParaRPr lang="en-AE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B2417374-D226-6401-8BEA-1C2D26FFBDAA}"/>
                </a:ext>
              </a:extLst>
            </p:cNvPr>
            <p:cNvSpPr/>
            <p:nvPr/>
          </p:nvSpPr>
          <p:spPr>
            <a:xfrm>
              <a:off x="7129020" y="3589322"/>
              <a:ext cx="2446309" cy="1017917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On Board</a:t>
              </a:r>
              <a:endParaRPr lang="en-AE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87F27678-2480-811A-C2E7-991696DF3470}"/>
                </a:ext>
              </a:extLst>
            </p:cNvPr>
            <p:cNvSpPr/>
            <p:nvPr/>
          </p:nvSpPr>
          <p:spPr>
            <a:xfrm rot="5400000">
              <a:off x="8849660" y="4444409"/>
              <a:ext cx="2199001" cy="48882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HAL</a:t>
              </a:r>
              <a:endParaRPr lang="en-AE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FC50E09-2E1A-5B46-CD4D-34733BFE3790}"/>
              </a:ext>
            </a:extLst>
          </p:cNvPr>
          <p:cNvSpPr txBox="1"/>
          <p:nvPr/>
        </p:nvSpPr>
        <p:spPr>
          <a:xfrm>
            <a:off x="2857490" y="648873"/>
            <a:ext cx="33254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ECU 2 Layers Architecture</a:t>
            </a:r>
            <a:endParaRPr lang="en-AE" sz="2000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8904887-D2C7-2F6C-BDD0-9C72CE3D8A2C}"/>
              </a:ext>
            </a:extLst>
          </p:cNvPr>
          <p:cNvSpPr/>
          <p:nvPr/>
        </p:nvSpPr>
        <p:spPr>
          <a:xfrm>
            <a:off x="3186731" y="5085269"/>
            <a:ext cx="837480" cy="38819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Timer</a:t>
            </a:r>
            <a:endParaRPr lang="en-AE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D426700-F0AF-6150-C25D-802C4D546BED}"/>
              </a:ext>
            </a:extLst>
          </p:cNvPr>
          <p:cNvSpPr/>
          <p:nvPr/>
        </p:nvSpPr>
        <p:spPr>
          <a:xfrm>
            <a:off x="4167266" y="5085269"/>
            <a:ext cx="837480" cy="38819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DIO</a:t>
            </a:r>
            <a:endParaRPr lang="en-AE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61C0EF8-ABDB-8154-4EDA-3B21318F66DF}"/>
              </a:ext>
            </a:extLst>
          </p:cNvPr>
          <p:cNvSpPr/>
          <p:nvPr/>
        </p:nvSpPr>
        <p:spPr>
          <a:xfrm>
            <a:off x="5125513" y="5085269"/>
            <a:ext cx="837480" cy="38819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BCM</a:t>
            </a:r>
            <a:endParaRPr lang="en-A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003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3F36B3-FAAC-41B9-A8C4-04895891F964}"/>
              </a:ext>
            </a:extLst>
          </p:cNvPr>
          <p:cNvSpPr txBox="1"/>
          <p:nvPr/>
        </p:nvSpPr>
        <p:spPr>
          <a:xfrm>
            <a:off x="575094" y="2828835"/>
            <a:ext cx="110418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200" b="1" dirty="0"/>
              <a:t>GPIO APIs</a:t>
            </a:r>
            <a:endParaRPr lang="en-AE" sz="7200" b="1" dirty="0"/>
          </a:p>
        </p:txBody>
      </p:sp>
    </p:spTree>
    <p:extLst>
      <p:ext uri="{BB962C8B-B14F-4D97-AF65-F5344CB8AC3E}">
        <p14:creationId xmlns:p14="http://schemas.microsoft.com/office/powerpoint/2010/main" val="1895744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BD4FD78-98AB-3C75-064A-41DAFE99C612}"/>
              </a:ext>
            </a:extLst>
          </p:cNvPr>
          <p:cNvGraphicFramePr>
            <a:graphicFrameLocks noGrp="1"/>
          </p:cNvGraphicFramePr>
          <p:nvPr/>
        </p:nvGraphicFramePr>
        <p:xfrm>
          <a:off x="3674372" y="1140381"/>
          <a:ext cx="4843256" cy="4577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930">
                  <a:extLst>
                    <a:ext uri="{9D8B030D-6E8A-4147-A177-3AD203B41FA5}">
                      <a16:colId xmlns:a16="http://schemas.microsoft.com/office/drawing/2014/main" val="666233804"/>
                    </a:ext>
                  </a:extLst>
                </a:gridCol>
                <a:gridCol w="1080698">
                  <a:extLst>
                    <a:ext uri="{9D8B030D-6E8A-4147-A177-3AD203B41FA5}">
                      <a16:colId xmlns:a16="http://schemas.microsoft.com/office/drawing/2014/main" val="2802780267"/>
                    </a:ext>
                  </a:extLst>
                </a:gridCol>
                <a:gridCol w="1210814">
                  <a:extLst>
                    <a:ext uri="{9D8B030D-6E8A-4147-A177-3AD203B41FA5}">
                      <a16:colId xmlns:a16="http://schemas.microsoft.com/office/drawing/2014/main" val="822390925"/>
                    </a:ext>
                  </a:extLst>
                </a:gridCol>
                <a:gridCol w="1210814">
                  <a:extLst>
                    <a:ext uri="{9D8B030D-6E8A-4147-A177-3AD203B41FA5}">
                      <a16:colId xmlns:a16="http://schemas.microsoft.com/office/drawing/2014/main" val="4180387812"/>
                    </a:ext>
                  </a:extLst>
                </a:gridCol>
              </a:tblGrid>
              <a:tr h="5624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API Name</a:t>
                      </a:r>
                      <a:endParaRPr lang="en-AE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b="1" dirty="0" err="1"/>
                        <a:t>GPIO_Init</a:t>
                      </a:r>
                      <a:r>
                        <a:rPr lang="en-AE" sz="1800" b="1" dirty="0"/>
                        <a:t>(</a:t>
                      </a:r>
                      <a:r>
                        <a:rPr lang="en-US" sz="1800" b="1" dirty="0" err="1"/>
                        <a:t>PortPinDir</a:t>
                      </a:r>
                      <a:r>
                        <a:rPr lang="en-US" sz="1800" b="1" dirty="0"/>
                        <a:t> </a:t>
                      </a:r>
                      <a:r>
                        <a:rPr lang="en-US" sz="1800" b="1" dirty="0" err="1"/>
                        <a:t>UsedPorts</a:t>
                      </a:r>
                      <a:r>
                        <a:rPr lang="en-AE" sz="1800" b="1" dirty="0"/>
                        <a:t>)</a:t>
                      </a:r>
                      <a:endParaRPr lang="en-US" sz="18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158038"/>
                  </a:ext>
                </a:extLst>
              </a:tr>
              <a:tr h="562415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Arguments</a:t>
                      </a:r>
                      <a:endParaRPr lang="en-AE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INPUTS</a:t>
                      </a:r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/>
                        <a:t>UsedPorts</a:t>
                      </a:r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/>
                        <a:t>PortPinDir</a:t>
                      </a:r>
                      <a:endParaRPr lang="en-A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0155314"/>
                  </a:ext>
                </a:extLst>
              </a:tr>
              <a:tr h="562415">
                <a:tc v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Struct has port number and pins Direction</a:t>
                      </a:r>
                      <a:endParaRPr lang="en-A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666770"/>
                  </a:ext>
                </a:extLst>
              </a:tr>
              <a:tr h="562415">
                <a:tc vMerge="1"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OUTPUTS</a:t>
                      </a:r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Void</a:t>
                      </a:r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Void</a:t>
                      </a:r>
                      <a:endParaRPr lang="en-A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4932608"/>
                  </a:ext>
                </a:extLst>
              </a:tr>
              <a:tr h="562415">
                <a:tc vMerge="1"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N/A</a:t>
                      </a:r>
                      <a:endParaRPr lang="en-A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338455"/>
                  </a:ext>
                </a:extLst>
              </a:tr>
              <a:tr h="11248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Return</a:t>
                      </a:r>
                      <a:endParaRPr lang="en-AE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Void</a:t>
                      </a:r>
                      <a:endParaRPr lang="en-A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A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AE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4704474"/>
                  </a:ext>
                </a:extLst>
              </a:tr>
              <a:tr h="5624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  <a:endParaRPr lang="en-AE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Initialize GPIO Pins</a:t>
                      </a:r>
                      <a:endParaRPr lang="en-A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A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A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6342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6647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B6F8BA0-4C9D-9E56-2071-2DF971A07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025035"/>
              </p:ext>
            </p:extLst>
          </p:nvPr>
        </p:nvGraphicFramePr>
        <p:xfrm>
          <a:off x="3353758" y="1140381"/>
          <a:ext cx="5484484" cy="4577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2413">
                  <a:extLst>
                    <a:ext uri="{9D8B030D-6E8A-4147-A177-3AD203B41FA5}">
                      <a16:colId xmlns:a16="http://schemas.microsoft.com/office/drawing/2014/main" val="666233804"/>
                    </a:ext>
                  </a:extLst>
                </a:gridCol>
                <a:gridCol w="1249829">
                  <a:extLst>
                    <a:ext uri="{9D8B030D-6E8A-4147-A177-3AD203B41FA5}">
                      <a16:colId xmlns:a16="http://schemas.microsoft.com/office/drawing/2014/main" val="2802780267"/>
                    </a:ext>
                  </a:extLst>
                </a:gridCol>
                <a:gridCol w="1371121">
                  <a:extLst>
                    <a:ext uri="{9D8B030D-6E8A-4147-A177-3AD203B41FA5}">
                      <a16:colId xmlns:a16="http://schemas.microsoft.com/office/drawing/2014/main" val="822390925"/>
                    </a:ext>
                  </a:extLst>
                </a:gridCol>
                <a:gridCol w="1371121">
                  <a:extLst>
                    <a:ext uri="{9D8B030D-6E8A-4147-A177-3AD203B41FA5}">
                      <a16:colId xmlns:a16="http://schemas.microsoft.com/office/drawing/2014/main" val="4180387812"/>
                    </a:ext>
                  </a:extLst>
                </a:gridCol>
              </a:tblGrid>
              <a:tr h="5624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API Name</a:t>
                      </a:r>
                      <a:endParaRPr lang="en-AE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b="1" dirty="0" err="1"/>
                        <a:t>GPIO_Write_Pin</a:t>
                      </a:r>
                      <a:r>
                        <a:rPr lang="en-US" sz="1800" b="1" dirty="0"/>
                        <a:t>( </a:t>
                      </a:r>
                      <a:r>
                        <a:rPr lang="en-US" sz="1800" b="1" dirty="0" err="1"/>
                        <a:t>SensorPin</a:t>
                      </a:r>
                      <a:r>
                        <a:rPr lang="en-US" sz="1800" b="1" dirty="0"/>
                        <a:t> </a:t>
                      </a:r>
                      <a:r>
                        <a:rPr lang="en-US" sz="1800" b="1" dirty="0" err="1"/>
                        <a:t>PinNumber</a:t>
                      </a:r>
                      <a:r>
                        <a:rPr lang="en-US" sz="1800" b="1" dirty="0"/>
                        <a:t>)</a:t>
                      </a:r>
                      <a:endParaRPr lang="en-A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158038"/>
                  </a:ext>
                </a:extLst>
              </a:tr>
              <a:tr h="562415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Arguments</a:t>
                      </a:r>
                      <a:endParaRPr lang="en-AE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INPUTS</a:t>
                      </a:r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/>
                        <a:t>PinNumber</a:t>
                      </a:r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/>
                        <a:t>SensorPin</a:t>
                      </a:r>
                      <a:endParaRPr lang="en-A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0155314"/>
                  </a:ext>
                </a:extLst>
              </a:tr>
              <a:tr h="562415">
                <a:tc v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Struct has a port and pin number</a:t>
                      </a:r>
                      <a:endParaRPr lang="en-A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666770"/>
                  </a:ext>
                </a:extLst>
              </a:tr>
              <a:tr h="562415">
                <a:tc vMerge="1"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OUTPUTS</a:t>
                      </a:r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Void</a:t>
                      </a:r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Void</a:t>
                      </a:r>
                      <a:endParaRPr lang="en-A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4932608"/>
                  </a:ext>
                </a:extLst>
              </a:tr>
              <a:tr h="562415">
                <a:tc vMerge="1"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N/A</a:t>
                      </a:r>
                      <a:endParaRPr lang="en-A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338455"/>
                  </a:ext>
                </a:extLst>
              </a:tr>
              <a:tr h="562415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Return</a:t>
                      </a:r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E_OK</a:t>
                      </a:r>
                      <a:endParaRPr lang="en-AE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A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A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4704474"/>
                  </a:ext>
                </a:extLst>
              </a:tr>
              <a:tr h="562415">
                <a:tc vMerge="1"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E_NOK</a:t>
                      </a:r>
                      <a:endParaRPr lang="en-AE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A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A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2210337"/>
                  </a:ext>
                </a:extLst>
              </a:tr>
              <a:tr h="5624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  <a:endParaRPr lang="en-AE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 To Write on specific GPIO Pin </a:t>
                      </a:r>
                      <a:endParaRPr lang="en-A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AE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A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6342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7037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3F36B3-FAAC-41B9-A8C4-04895891F964}"/>
              </a:ext>
            </a:extLst>
          </p:cNvPr>
          <p:cNvSpPr txBox="1"/>
          <p:nvPr/>
        </p:nvSpPr>
        <p:spPr>
          <a:xfrm>
            <a:off x="575094" y="2828835"/>
            <a:ext cx="110418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200" b="1" dirty="0"/>
              <a:t>Timer APIs</a:t>
            </a:r>
            <a:endParaRPr lang="en-AE" sz="7200" b="1" dirty="0"/>
          </a:p>
        </p:txBody>
      </p:sp>
    </p:spTree>
    <p:extLst>
      <p:ext uri="{BB962C8B-B14F-4D97-AF65-F5344CB8AC3E}">
        <p14:creationId xmlns:p14="http://schemas.microsoft.com/office/powerpoint/2010/main" val="2568733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4F5012E-701E-05AC-B7D7-802DECA403A3}"/>
              </a:ext>
            </a:extLst>
          </p:cNvPr>
          <p:cNvGraphicFramePr>
            <a:graphicFrameLocks noGrp="1"/>
          </p:cNvGraphicFramePr>
          <p:nvPr/>
        </p:nvGraphicFramePr>
        <p:xfrm>
          <a:off x="3674372" y="1140381"/>
          <a:ext cx="4843256" cy="4577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930">
                  <a:extLst>
                    <a:ext uri="{9D8B030D-6E8A-4147-A177-3AD203B41FA5}">
                      <a16:colId xmlns:a16="http://schemas.microsoft.com/office/drawing/2014/main" val="666233804"/>
                    </a:ext>
                  </a:extLst>
                </a:gridCol>
                <a:gridCol w="1080698">
                  <a:extLst>
                    <a:ext uri="{9D8B030D-6E8A-4147-A177-3AD203B41FA5}">
                      <a16:colId xmlns:a16="http://schemas.microsoft.com/office/drawing/2014/main" val="2802780267"/>
                    </a:ext>
                  </a:extLst>
                </a:gridCol>
                <a:gridCol w="1210814">
                  <a:extLst>
                    <a:ext uri="{9D8B030D-6E8A-4147-A177-3AD203B41FA5}">
                      <a16:colId xmlns:a16="http://schemas.microsoft.com/office/drawing/2014/main" val="822390925"/>
                    </a:ext>
                  </a:extLst>
                </a:gridCol>
                <a:gridCol w="1210814">
                  <a:extLst>
                    <a:ext uri="{9D8B030D-6E8A-4147-A177-3AD203B41FA5}">
                      <a16:colId xmlns:a16="http://schemas.microsoft.com/office/drawing/2014/main" val="4180387812"/>
                    </a:ext>
                  </a:extLst>
                </a:gridCol>
              </a:tblGrid>
              <a:tr h="5624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API Name</a:t>
                      </a:r>
                      <a:endParaRPr lang="en-AE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b="1" dirty="0" err="1"/>
                        <a:t>Timer_Init</a:t>
                      </a:r>
                      <a:r>
                        <a:rPr lang="en-US" sz="1800" b="1" dirty="0"/>
                        <a:t>(</a:t>
                      </a:r>
                      <a:r>
                        <a:rPr lang="en-US" sz="1800" b="1" dirty="0" err="1"/>
                        <a:t>TimerConf</a:t>
                      </a:r>
                      <a:r>
                        <a:rPr lang="en-US" sz="1800" b="1" dirty="0"/>
                        <a:t> timer)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158038"/>
                  </a:ext>
                </a:extLst>
              </a:tr>
              <a:tr h="562415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Arguments</a:t>
                      </a:r>
                      <a:endParaRPr lang="en-AE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INPUTS</a:t>
                      </a:r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timer</a:t>
                      </a:r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/>
                        <a:t>TimerConf</a:t>
                      </a:r>
                      <a:endParaRPr lang="en-A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0155314"/>
                  </a:ext>
                </a:extLst>
              </a:tr>
              <a:tr h="562415">
                <a:tc v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Timer name and Counts</a:t>
                      </a:r>
                      <a:endParaRPr lang="en-A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666770"/>
                  </a:ext>
                </a:extLst>
              </a:tr>
              <a:tr h="562415">
                <a:tc vMerge="1"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OUTPUTS</a:t>
                      </a:r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Void</a:t>
                      </a:r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Void</a:t>
                      </a:r>
                      <a:endParaRPr lang="en-A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4932608"/>
                  </a:ext>
                </a:extLst>
              </a:tr>
              <a:tr h="562415">
                <a:tc vMerge="1"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N/A</a:t>
                      </a:r>
                      <a:endParaRPr lang="en-A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338455"/>
                  </a:ext>
                </a:extLst>
              </a:tr>
              <a:tr h="11248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Return</a:t>
                      </a:r>
                      <a:endParaRPr lang="en-AE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Void</a:t>
                      </a:r>
                      <a:endParaRPr lang="en-A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A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AE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4704474"/>
                  </a:ext>
                </a:extLst>
              </a:tr>
              <a:tr h="5624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  <a:endParaRPr lang="en-AE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Initialize Timer To enter The ISR every Specific Time</a:t>
                      </a:r>
                      <a:endParaRPr lang="en-A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A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A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6342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24687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3F36B3-FAAC-41B9-A8C4-04895891F964}"/>
              </a:ext>
            </a:extLst>
          </p:cNvPr>
          <p:cNvSpPr txBox="1"/>
          <p:nvPr/>
        </p:nvSpPr>
        <p:spPr>
          <a:xfrm>
            <a:off x="575094" y="2828835"/>
            <a:ext cx="110418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200" b="1" dirty="0"/>
              <a:t>BMC APIs</a:t>
            </a:r>
            <a:endParaRPr lang="en-AE" sz="7200" b="1" dirty="0"/>
          </a:p>
        </p:txBody>
      </p:sp>
    </p:spTree>
    <p:extLst>
      <p:ext uri="{BB962C8B-B14F-4D97-AF65-F5344CB8AC3E}">
        <p14:creationId xmlns:p14="http://schemas.microsoft.com/office/powerpoint/2010/main" val="4023278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8D86BD1C-BA97-E518-BB46-4D528DCC8A57}"/>
              </a:ext>
            </a:extLst>
          </p:cNvPr>
          <p:cNvGrpSpPr/>
          <p:nvPr/>
        </p:nvGrpSpPr>
        <p:grpSpPr>
          <a:xfrm>
            <a:off x="555713" y="1200672"/>
            <a:ext cx="11061719" cy="1505481"/>
            <a:chOff x="529834" y="2235844"/>
            <a:chExt cx="11061719" cy="150548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367012B-5A62-3B52-8333-81F0668F678C}"/>
                </a:ext>
              </a:extLst>
            </p:cNvPr>
            <p:cNvGrpSpPr/>
            <p:nvPr/>
          </p:nvGrpSpPr>
          <p:grpSpPr>
            <a:xfrm>
              <a:off x="3473572" y="2510287"/>
              <a:ext cx="5244856" cy="940279"/>
              <a:chOff x="2447030" y="2510287"/>
              <a:chExt cx="5244856" cy="940279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A70AECC-2A76-3BE5-602A-85EC2383D672}"/>
                  </a:ext>
                </a:extLst>
              </p:cNvPr>
              <p:cNvSpPr/>
              <p:nvPr/>
            </p:nvSpPr>
            <p:spPr>
              <a:xfrm>
                <a:off x="2447030" y="2510287"/>
                <a:ext cx="1595886" cy="9402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1" dirty="0"/>
                  <a:t>ECU 1</a:t>
                </a:r>
                <a:endParaRPr lang="en-AE" sz="1801" dirty="0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F7AA6DE-594E-F705-16FF-FEC6E313641E}"/>
                  </a:ext>
                </a:extLst>
              </p:cNvPr>
              <p:cNvSpPr/>
              <p:nvPr/>
            </p:nvSpPr>
            <p:spPr>
              <a:xfrm>
                <a:off x="6096000" y="2510287"/>
                <a:ext cx="1595886" cy="9402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1" dirty="0"/>
                  <a:t>ECU 2</a:t>
                </a:r>
                <a:endParaRPr lang="en-AE" sz="1801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4D3E515-4848-41EB-DF5F-37E8D0E807F4}"/>
                </a:ext>
              </a:extLst>
            </p:cNvPr>
            <p:cNvSpPr txBox="1"/>
            <p:nvPr/>
          </p:nvSpPr>
          <p:spPr>
            <a:xfrm>
              <a:off x="5569786" y="2592492"/>
              <a:ext cx="1003541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1" dirty="0"/>
                <a:t>CAN Bus</a:t>
              </a:r>
              <a:endParaRPr lang="en-AE" sz="1801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602E55B-8F94-2FDF-AFDE-E35B79FA5090}"/>
                </a:ext>
              </a:extLst>
            </p:cNvPr>
            <p:cNvCxnSpPr>
              <a:stCxn id="2" idx="3"/>
              <a:endCxn id="4" idx="1"/>
            </p:cNvCxnSpPr>
            <p:nvPr/>
          </p:nvCxnSpPr>
          <p:spPr>
            <a:xfrm>
              <a:off x="5069458" y="2980427"/>
              <a:ext cx="2053084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C44D1C51-6FAC-EB5F-960E-CD6C79681F6E}"/>
                </a:ext>
              </a:extLst>
            </p:cNvPr>
            <p:cNvGrpSpPr/>
            <p:nvPr/>
          </p:nvGrpSpPr>
          <p:grpSpPr>
            <a:xfrm>
              <a:off x="946033" y="2235845"/>
              <a:ext cx="1595886" cy="1505479"/>
              <a:chOff x="946033" y="2235845"/>
              <a:chExt cx="1595886" cy="1505479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D34AA73-8925-79E2-8F86-7F41975851AC}"/>
                  </a:ext>
                </a:extLst>
              </p:cNvPr>
              <p:cNvSpPr/>
              <p:nvPr/>
            </p:nvSpPr>
            <p:spPr>
              <a:xfrm>
                <a:off x="946033" y="2235845"/>
                <a:ext cx="1595886" cy="36933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1" dirty="0"/>
                  <a:t>Door Sensor</a:t>
                </a:r>
                <a:endParaRPr lang="en-AE" sz="1801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81512D7-AB30-1A4E-E5F4-C0B030D6DBC9}"/>
                  </a:ext>
                </a:extLst>
              </p:cNvPr>
              <p:cNvSpPr/>
              <p:nvPr/>
            </p:nvSpPr>
            <p:spPr>
              <a:xfrm>
                <a:off x="946033" y="2803918"/>
                <a:ext cx="1595886" cy="36933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1" dirty="0"/>
                  <a:t>Light Sensor</a:t>
                </a:r>
                <a:endParaRPr lang="en-AE" sz="1801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88FB057-3EE7-0B36-3EF6-A787F1BCDBAA}"/>
                  </a:ext>
                </a:extLst>
              </p:cNvPr>
              <p:cNvSpPr/>
              <p:nvPr/>
            </p:nvSpPr>
            <p:spPr>
              <a:xfrm>
                <a:off x="946033" y="3371991"/>
                <a:ext cx="1595886" cy="36933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1" dirty="0"/>
                  <a:t>Speed Sensor</a:t>
                </a:r>
                <a:endParaRPr lang="en-AE" sz="1801" dirty="0"/>
              </a:p>
            </p:txBody>
          </p:sp>
        </p:grp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00577617-6CE0-19AE-5FC6-99B631274774}"/>
                </a:ext>
              </a:extLst>
            </p:cNvPr>
            <p:cNvCxnSpPr>
              <a:stCxn id="12" idx="3"/>
              <a:endCxn id="2" idx="1"/>
            </p:cNvCxnSpPr>
            <p:nvPr/>
          </p:nvCxnSpPr>
          <p:spPr>
            <a:xfrm>
              <a:off x="2541919" y="2420512"/>
              <a:ext cx="931653" cy="55991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35433BF4-9A47-F72A-ADE7-A55191768BDA}"/>
                </a:ext>
              </a:extLst>
            </p:cNvPr>
            <p:cNvCxnSpPr>
              <a:stCxn id="16" idx="3"/>
              <a:endCxn id="2" idx="1"/>
            </p:cNvCxnSpPr>
            <p:nvPr/>
          </p:nvCxnSpPr>
          <p:spPr>
            <a:xfrm flipV="1">
              <a:off x="2541919" y="2980427"/>
              <a:ext cx="931653" cy="57623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E2CD00C-E637-7B8C-DE6A-5BF8FF317AE0}"/>
                </a:ext>
              </a:extLst>
            </p:cNvPr>
            <p:cNvCxnSpPr>
              <a:stCxn id="14" idx="3"/>
              <a:endCxn id="2" idx="1"/>
            </p:cNvCxnSpPr>
            <p:nvPr/>
          </p:nvCxnSpPr>
          <p:spPr>
            <a:xfrm flipV="1">
              <a:off x="2541919" y="2980427"/>
              <a:ext cx="931653" cy="81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B2D8F00-B868-2A64-7DCD-89AC5A28815E}"/>
                </a:ext>
              </a:extLst>
            </p:cNvPr>
            <p:cNvSpPr txBox="1"/>
            <p:nvPr/>
          </p:nvSpPr>
          <p:spPr>
            <a:xfrm rot="16200000">
              <a:off x="212793" y="2781852"/>
              <a:ext cx="1003541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1" dirty="0"/>
                <a:t>INPUTS</a:t>
              </a:r>
              <a:endParaRPr lang="en-AE" sz="1801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3F80779-B341-1E2D-D4DA-40312BE120D0}"/>
                </a:ext>
              </a:extLst>
            </p:cNvPr>
            <p:cNvSpPr txBox="1"/>
            <p:nvPr/>
          </p:nvSpPr>
          <p:spPr>
            <a:xfrm rot="16200000">
              <a:off x="10855635" y="2781853"/>
              <a:ext cx="1102376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1" dirty="0"/>
                <a:t>OUTPUTS</a:t>
              </a:r>
              <a:endParaRPr lang="en-AE" sz="1801" dirty="0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619640F-D04C-97CD-F3A9-896F1F5C901C}"/>
                </a:ext>
              </a:extLst>
            </p:cNvPr>
            <p:cNvGrpSpPr/>
            <p:nvPr/>
          </p:nvGrpSpPr>
          <p:grpSpPr>
            <a:xfrm>
              <a:off x="9500556" y="2235844"/>
              <a:ext cx="1595886" cy="1505479"/>
              <a:chOff x="946033" y="2235845"/>
              <a:chExt cx="1595886" cy="1505479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58B43225-0DAD-BBF0-6415-0EA64B23454A}"/>
                  </a:ext>
                </a:extLst>
              </p:cNvPr>
              <p:cNvSpPr/>
              <p:nvPr/>
            </p:nvSpPr>
            <p:spPr>
              <a:xfrm>
                <a:off x="946033" y="2235845"/>
                <a:ext cx="1595886" cy="36933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1" dirty="0"/>
                  <a:t>Right Light</a:t>
                </a:r>
                <a:endParaRPr lang="en-AE" sz="1801" dirty="0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4053B339-96E4-5D85-5593-46B2E2955C72}"/>
                  </a:ext>
                </a:extLst>
              </p:cNvPr>
              <p:cNvSpPr/>
              <p:nvPr/>
            </p:nvSpPr>
            <p:spPr>
              <a:xfrm>
                <a:off x="946033" y="2803918"/>
                <a:ext cx="1595886" cy="36933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1" dirty="0"/>
                  <a:t>Left Light</a:t>
                </a:r>
                <a:endParaRPr lang="en-AE" sz="1801" dirty="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0DF33DA-327E-610A-CC8B-FB2286CBD60B}"/>
                  </a:ext>
                </a:extLst>
              </p:cNvPr>
              <p:cNvSpPr/>
              <p:nvPr/>
            </p:nvSpPr>
            <p:spPr>
              <a:xfrm>
                <a:off x="946033" y="3371991"/>
                <a:ext cx="1595886" cy="36933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1" dirty="0"/>
                  <a:t>Buzzer</a:t>
                </a:r>
                <a:endParaRPr lang="en-AE" sz="1801" dirty="0"/>
              </a:p>
            </p:txBody>
          </p:sp>
        </p:grp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B683ADD4-3241-9DF6-5BAE-8C34DC0BC762}"/>
                </a:ext>
              </a:extLst>
            </p:cNvPr>
            <p:cNvCxnSpPr>
              <a:stCxn id="4" idx="3"/>
              <a:endCxn id="31" idx="1"/>
            </p:cNvCxnSpPr>
            <p:nvPr/>
          </p:nvCxnSpPr>
          <p:spPr>
            <a:xfrm flipV="1">
              <a:off x="8718428" y="2420511"/>
              <a:ext cx="782128" cy="55991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or: Elbow 40">
              <a:extLst>
                <a:ext uri="{FF2B5EF4-FFF2-40B4-BE49-F238E27FC236}">
                  <a16:creationId xmlns:a16="http://schemas.microsoft.com/office/drawing/2014/main" id="{3282B102-C69C-1BB7-C1BF-4A81066623F0}"/>
                </a:ext>
              </a:extLst>
            </p:cNvPr>
            <p:cNvCxnSpPr>
              <a:stCxn id="4" idx="3"/>
              <a:endCxn id="33" idx="1"/>
            </p:cNvCxnSpPr>
            <p:nvPr/>
          </p:nvCxnSpPr>
          <p:spPr>
            <a:xfrm>
              <a:off x="8718428" y="2980427"/>
              <a:ext cx="782128" cy="57623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E2843A9-0AE5-D521-D62A-7B393E739689}"/>
                </a:ext>
              </a:extLst>
            </p:cNvPr>
            <p:cNvCxnSpPr>
              <a:stCxn id="32" idx="1"/>
              <a:endCxn id="4" idx="3"/>
            </p:cNvCxnSpPr>
            <p:nvPr/>
          </p:nvCxnSpPr>
          <p:spPr>
            <a:xfrm flipH="1" flipV="1">
              <a:off x="8718428" y="2980427"/>
              <a:ext cx="782128" cy="81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5C0EF4BD-22DC-8E44-7DDC-93AEE1BADFD3}"/>
              </a:ext>
            </a:extLst>
          </p:cNvPr>
          <p:cNvSpPr txBox="1"/>
          <p:nvPr/>
        </p:nvSpPr>
        <p:spPr>
          <a:xfrm>
            <a:off x="740442" y="3555684"/>
            <a:ext cx="1450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Drivers</a:t>
            </a:r>
            <a:endParaRPr lang="en-AE" sz="28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929F2B3-5B12-7757-5634-2F5FA038D02D}"/>
              </a:ext>
            </a:extLst>
          </p:cNvPr>
          <p:cNvSpPr txBox="1"/>
          <p:nvPr/>
        </p:nvSpPr>
        <p:spPr>
          <a:xfrm>
            <a:off x="740442" y="4078902"/>
            <a:ext cx="62555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3" indent="-285753">
              <a:buFont typeface="Arial" panose="020B0604020202020204" pitchFamily="34" charset="0"/>
              <a:buChar char="•"/>
            </a:pPr>
            <a:r>
              <a:rPr lang="en-US" sz="2000" dirty="0"/>
              <a:t> Basic Communication Module (BCM) For Can Bus</a:t>
            </a:r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en-US" sz="2000" dirty="0"/>
              <a:t>GPIO Driver For Reading sensors and Control Outputs</a:t>
            </a:r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en-US" sz="2000" dirty="0"/>
              <a:t>Timer For Periodic Tasks Like Sending the status</a:t>
            </a:r>
            <a:endParaRPr lang="en-AE" sz="2000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EBF1EE7-2A1C-B013-2D0F-B0D22D0D89F2}"/>
              </a:ext>
            </a:extLst>
          </p:cNvPr>
          <p:cNvCxnSpPr>
            <a:cxnSpLocks/>
          </p:cNvCxnSpPr>
          <p:nvPr/>
        </p:nvCxnSpPr>
        <p:spPr>
          <a:xfrm>
            <a:off x="534842" y="3433309"/>
            <a:ext cx="11122320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D1532EC-409B-9AEA-2EC4-AB436AAE821C}"/>
              </a:ext>
            </a:extLst>
          </p:cNvPr>
          <p:cNvSpPr txBox="1"/>
          <p:nvPr/>
        </p:nvSpPr>
        <p:spPr>
          <a:xfrm>
            <a:off x="749067" y="5216941"/>
            <a:ext cx="1623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Managers</a:t>
            </a:r>
            <a:endParaRPr lang="en-AE" sz="28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479849D-58B3-551E-9C77-A2CBF360B490}"/>
              </a:ext>
            </a:extLst>
          </p:cNvPr>
          <p:cNvSpPr txBox="1"/>
          <p:nvPr/>
        </p:nvSpPr>
        <p:spPr>
          <a:xfrm>
            <a:off x="749068" y="5673864"/>
            <a:ext cx="6255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3" indent="-285753">
              <a:buFont typeface="Arial" panose="020B0604020202020204" pitchFamily="34" charset="0"/>
              <a:buChar char="•"/>
            </a:pPr>
            <a:r>
              <a:rPr lang="en-US" sz="2000" dirty="0"/>
              <a:t>Communication Manager</a:t>
            </a:r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en-US" sz="2000" dirty="0"/>
              <a:t>control system Manager</a:t>
            </a:r>
            <a:endParaRPr lang="en-AE" sz="2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5D54B10-58BF-59D5-5AAF-8888A1DC4555}"/>
              </a:ext>
            </a:extLst>
          </p:cNvPr>
          <p:cNvSpPr txBox="1"/>
          <p:nvPr/>
        </p:nvSpPr>
        <p:spPr>
          <a:xfrm>
            <a:off x="5069460" y="306663"/>
            <a:ext cx="2053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Schematic</a:t>
            </a:r>
            <a:endParaRPr lang="en-A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3773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4F5012E-701E-05AC-B7D7-802DECA403A3}"/>
              </a:ext>
            </a:extLst>
          </p:cNvPr>
          <p:cNvGraphicFramePr>
            <a:graphicFrameLocks noGrp="1"/>
          </p:cNvGraphicFramePr>
          <p:nvPr/>
        </p:nvGraphicFramePr>
        <p:xfrm>
          <a:off x="3674372" y="1140381"/>
          <a:ext cx="4843256" cy="449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930">
                  <a:extLst>
                    <a:ext uri="{9D8B030D-6E8A-4147-A177-3AD203B41FA5}">
                      <a16:colId xmlns:a16="http://schemas.microsoft.com/office/drawing/2014/main" val="666233804"/>
                    </a:ext>
                  </a:extLst>
                </a:gridCol>
                <a:gridCol w="1080698">
                  <a:extLst>
                    <a:ext uri="{9D8B030D-6E8A-4147-A177-3AD203B41FA5}">
                      <a16:colId xmlns:a16="http://schemas.microsoft.com/office/drawing/2014/main" val="2802780267"/>
                    </a:ext>
                  </a:extLst>
                </a:gridCol>
                <a:gridCol w="1210814">
                  <a:extLst>
                    <a:ext uri="{9D8B030D-6E8A-4147-A177-3AD203B41FA5}">
                      <a16:colId xmlns:a16="http://schemas.microsoft.com/office/drawing/2014/main" val="822390925"/>
                    </a:ext>
                  </a:extLst>
                </a:gridCol>
                <a:gridCol w="1210814">
                  <a:extLst>
                    <a:ext uri="{9D8B030D-6E8A-4147-A177-3AD203B41FA5}">
                      <a16:colId xmlns:a16="http://schemas.microsoft.com/office/drawing/2014/main" val="4180387812"/>
                    </a:ext>
                  </a:extLst>
                </a:gridCol>
              </a:tblGrid>
              <a:tr h="5624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API Name</a:t>
                      </a:r>
                      <a:endParaRPr lang="en-AE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b="1" dirty="0" err="1"/>
                        <a:t>BMC_Init</a:t>
                      </a:r>
                      <a:r>
                        <a:rPr lang="en-US" sz="1800" b="1" dirty="0"/>
                        <a:t>(void)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158038"/>
                  </a:ext>
                </a:extLst>
              </a:tr>
              <a:tr h="562415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Arguments</a:t>
                      </a:r>
                      <a:endParaRPr lang="en-AE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INPUTS</a:t>
                      </a:r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void</a:t>
                      </a:r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N/A</a:t>
                      </a:r>
                      <a:endParaRPr lang="en-A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0155314"/>
                  </a:ext>
                </a:extLst>
              </a:tr>
              <a:tr h="562415">
                <a:tc v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N/A</a:t>
                      </a:r>
                      <a:endParaRPr lang="en-A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666770"/>
                  </a:ext>
                </a:extLst>
              </a:tr>
              <a:tr h="562415">
                <a:tc vMerge="1"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OUTPUTS</a:t>
                      </a:r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Void</a:t>
                      </a:r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N/A</a:t>
                      </a:r>
                      <a:endParaRPr lang="en-AE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4932608"/>
                  </a:ext>
                </a:extLst>
              </a:tr>
              <a:tr h="562415">
                <a:tc vMerge="1"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N/A</a:t>
                      </a:r>
                      <a:endParaRPr lang="en-A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338455"/>
                  </a:ext>
                </a:extLst>
              </a:tr>
              <a:tr h="11248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Return</a:t>
                      </a:r>
                      <a:endParaRPr lang="en-AE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Void</a:t>
                      </a:r>
                      <a:endParaRPr lang="en-A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A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AE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4704474"/>
                  </a:ext>
                </a:extLst>
              </a:tr>
              <a:tr h="5624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  <a:endParaRPr lang="en-AE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Initialize Can Communication</a:t>
                      </a:r>
                      <a:endParaRPr lang="en-A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A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A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6342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2277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4F5012E-701E-05AC-B7D7-802DECA403A3}"/>
              </a:ext>
            </a:extLst>
          </p:cNvPr>
          <p:cNvGraphicFramePr>
            <a:graphicFrameLocks noGrp="1"/>
          </p:cNvGraphicFramePr>
          <p:nvPr/>
        </p:nvGraphicFramePr>
        <p:xfrm>
          <a:off x="3674372" y="1140381"/>
          <a:ext cx="4848193" cy="4577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930">
                  <a:extLst>
                    <a:ext uri="{9D8B030D-6E8A-4147-A177-3AD203B41FA5}">
                      <a16:colId xmlns:a16="http://schemas.microsoft.com/office/drawing/2014/main" val="666233804"/>
                    </a:ext>
                  </a:extLst>
                </a:gridCol>
                <a:gridCol w="1080698">
                  <a:extLst>
                    <a:ext uri="{9D8B030D-6E8A-4147-A177-3AD203B41FA5}">
                      <a16:colId xmlns:a16="http://schemas.microsoft.com/office/drawing/2014/main" val="2802780267"/>
                    </a:ext>
                  </a:extLst>
                </a:gridCol>
                <a:gridCol w="1210814">
                  <a:extLst>
                    <a:ext uri="{9D8B030D-6E8A-4147-A177-3AD203B41FA5}">
                      <a16:colId xmlns:a16="http://schemas.microsoft.com/office/drawing/2014/main" val="822390925"/>
                    </a:ext>
                  </a:extLst>
                </a:gridCol>
                <a:gridCol w="353443">
                  <a:extLst>
                    <a:ext uri="{9D8B030D-6E8A-4147-A177-3AD203B41FA5}">
                      <a16:colId xmlns:a16="http://schemas.microsoft.com/office/drawing/2014/main" val="4180387812"/>
                    </a:ext>
                  </a:extLst>
                </a:gridCol>
                <a:gridCol w="862308">
                  <a:extLst>
                    <a:ext uri="{9D8B030D-6E8A-4147-A177-3AD203B41FA5}">
                      <a16:colId xmlns:a16="http://schemas.microsoft.com/office/drawing/2014/main" val="3783811357"/>
                    </a:ext>
                  </a:extLst>
                </a:gridCol>
              </a:tblGrid>
              <a:tr h="5624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API Name</a:t>
                      </a:r>
                      <a:endParaRPr lang="en-AE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b="1" dirty="0" err="1"/>
                        <a:t>BMC_Recive</a:t>
                      </a:r>
                      <a:r>
                        <a:rPr lang="en-US" sz="1800" b="1" dirty="0"/>
                        <a:t>(uint8 </a:t>
                      </a:r>
                      <a:r>
                        <a:rPr lang="en-US" sz="1800" b="1" dirty="0" err="1"/>
                        <a:t>Sensor_Code</a:t>
                      </a:r>
                      <a:r>
                        <a:rPr lang="en-US" sz="1800" b="1" dirty="0"/>
                        <a:t>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158038"/>
                  </a:ext>
                </a:extLst>
              </a:tr>
              <a:tr h="562415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Arguments</a:t>
                      </a:r>
                      <a:endParaRPr lang="en-AE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INPUTS</a:t>
                      </a:r>
                      <a:endParaRPr lang="en-AE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dirty="0" err="1"/>
                        <a:t>Sensor_Code</a:t>
                      </a:r>
                      <a:endParaRPr lang="en-A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uint8</a:t>
                      </a:r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uint8</a:t>
                      </a:r>
                      <a:endParaRPr lang="en-A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0155314"/>
                  </a:ext>
                </a:extLst>
              </a:tr>
              <a:tr h="562415">
                <a:tc v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Sensor arbitration Code</a:t>
                      </a:r>
                      <a:endParaRPr lang="en-A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A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0666770"/>
                  </a:ext>
                </a:extLst>
              </a:tr>
              <a:tr h="562415">
                <a:tc vMerge="1"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OUTPUTS</a:t>
                      </a:r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Void</a:t>
                      </a:r>
                      <a:endParaRPr lang="en-AE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Void</a:t>
                      </a:r>
                      <a:endParaRPr lang="en-A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A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4932608"/>
                  </a:ext>
                </a:extLst>
              </a:tr>
              <a:tr h="562415">
                <a:tc vMerge="1"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N/A</a:t>
                      </a:r>
                      <a:endParaRPr lang="en-A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A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1338455"/>
                  </a:ext>
                </a:extLst>
              </a:tr>
              <a:tr h="11248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Return</a:t>
                      </a:r>
                      <a:endParaRPr lang="en-AE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Void</a:t>
                      </a:r>
                      <a:endParaRPr lang="en-A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A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AE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A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4704474"/>
                  </a:ext>
                </a:extLst>
              </a:tr>
              <a:tr h="5624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  <a:endParaRPr lang="en-AE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Get Sensor Value Using arbitration Code</a:t>
                      </a:r>
                      <a:endParaRPr lang="en-A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A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A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A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6342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0547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1B735C44-23C6-60F3-1333-88CB630182C8}"/>
              </a:ext>
            </a:extLst>
          </p:cNvPr>
          <p:cNvGrpSpPr/>
          <p:nvPr/>
        </p:nvGrpSpPr>
        <p:grpSpPr>
          <a:xfrm>
            <a:off x="1536928" y="601470"/>
            <a:ext cx="9118145" cy="5298996"/>
            <a:chOff x="1058176" y="601470"/>
            <a:chExt cx="9118145" cy="529899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A97F3CF-A9F6-71D8-D173-53EE4E117C23}"/>
                </a:ext>
              </a:extLst>
            </p:cNvPr>
            <p:cNvSpPr/>
            <p:nvPr/>
          </p:nvSpPr>
          <p:spPr>
            <a:xfrm>
              <a:off x="1058176" y="601470"/>
              <a:ext cx="5980980" cy="52989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E" sz="1801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FC50E09-2E1A-5B46-CD4D-34733BFE3790}"/>
                </a:ext>
              </a:extLst>
            </p:cNvPr>
            <p:cNvSpPr txBox="1"/>
            <p:nvPr/>
          </p:nvSpPr>
          <p:spPr>
            <a:xfrm>
              <a:off x="2436960" y="656307"/>
              <a:ext cx="332548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/>
                <a:t>ECU 1 Layers Architecture</a:t>
              </a:r>
              <a:endParaRPr lang="en-AE" sz="2000" b="1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9EB4401-413D-E2BE-0B75-843857CB8EF1}"/>
                </a:ext>
              </a:extLst>
            </p:cNvPr>
            <p:cNvSpPr/>
            <p:nvPr/>
          </p:nvSpPr>
          <p:spPr>
            <a:xfrm>
              <a:off x="2346386" y="4770406"/>
              <a:ext cx="3416060" cy="101791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E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943106C1-D5A2-45B5-F6E5-17D669874834}"/>
                </a:ext>
              </a:extLst>
            </p:cNvPr>
            <p:cNvSpPr/>
            <p:nvPr/>
          </p:nvSpPr>
          <p:spPr>
            <a:xfrm>
              <a:off x="2707979" y="5085269"/>
              <a:ext cx="837480" cy="38819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Timer</a:t>
              </a:r>
              <a:endParaRPr lang="en-AE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5AC0D99-8114-6A17-3D91-92F5F258307B}"/>
                </a:ext>
              </a:extLst>
            </p:cNvPr>
            <p:cNvSpPr/>
            <p:nvPr/>
          </p:nvSpPr>
          <p:spPr>
            <a:xfrm>
              <a:off x="3688514" y="5085269"/>
              <a:ext cx="837480" cy="38819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DIO</a:t>
              </a:r>
              <a:endParaRPr lang="en-AE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B391B6BE-9DA6-2F74-051F-273CAD2D78B3}"/>
                </a:ext>
              </a:extLst>
            </p:cNvPr>
            <p:cNvSpPr/>
            <p:nvPr/>
          </p:nvSpPr>
          <p:spPr>
            <a:xfrm>
              <a:off x="4646761" y="5085269"/>
              <a:ext cx="837480" cy="38819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BCM</a:t>
              </a:r>
              <a:endParaRPr lang="en-AE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7366D102-6E4D-99A0-F883-ABAE71B07645}"/>
                </a:ext>
              </a:extLst>
            </p:cNvPr>
            <p:cNvSpPr/>
            <p:nvPr/>
          </p:nvSpPr>
          <p:spPr>
            <a:xfrm>
              <a:off x="2329135" y="3567759"/>
              <a:ext cx="3416060" cy="1017917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E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CFD19D94-DCC8-0146-3DD9-61BD0C4E434D}"/>
                </a:ext>
              </a:extLst>
            </p:cNvPr>
            <p:cNvSpPr/>
            <p:nvPr/>
          </p:nvSpPr>
          <p:spPr>
            <a:xfrm rot="16200000">
              <a:off x="4047947" y="2911414"/>
              <a:ext cx="4735902" cy="1017917"/>
            </a:xfrm>
            <a:prstGeom prst="roundRect">
              <a:avLst/>
            </a:prstGeom>
            <a:solidFill>
              <a:srgbClr val="FFC00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en-AE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4A946724-C6F5-E044-6C9A-5E6E0F03CF77}"/>
                </a:ext>
              </a:extLst>
            </p:cNvPr>
            <p:cNvSpPr/>
            <p:nvPr/>
          </p:nvSpPr>
          <p:spPr>
            <a:xfrm rot="16200000">
              <a:off x="5456029" y="2106819"/>
              <a:ext cx="1919737" cy="38819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Common Macros</a:t>
              </a:r>
              <a:endParaRPr lang="en-AE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9A79892-C1CA-AE05-1EF7-0976A0486118}"/>
                </a:ext>
              </a:extLst>
            </p:cNvPr>
            <p:cNvSpPr/>
            <p:nvPr/>
          </p:nvSpPr>
          <p:spPr>
            <a:xfrm>
              <a:off x="2225621" y="2437699"/>
              <a:ext cx="3519574" cy="1017917"/>
            </a:xfrm>
            <a:prstGeom prst="rect">
              <a:avLst/>
            </a:prstGeom>
            <a:solidFill>
              <a:srgbClr val="FFC00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en-AE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8BDF0CBC-6161-53A7-3BD2-D7118E9580CB}"/>
                </a:ext>
              </a:extLst>
            </p:cNvPr>
            <p:cNvSpPr/>
            <p:nvPr/>
          </p:nvSpPr>
          <p:spPr>
            <a:xfrm rot="16200000">
              <a:off x="5723449" y="4706605"/>
              <a:ext cx="1382022" cy="38819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STD Types</a:t>
              </a:r>
              <a:endParaRPr lang="en-AE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FE13901D-AC75-C06B-3D6F-BA3EC54BE60D}"/>
                </a:ext>
              </a:extLst>
            </p:cNvPr>
            <p:cNvSpPr/>
            <p:nvPr/>
          </p:nvSpPr>
          <p:spPr>
            <a:xfrm>
              <a:off x="2447750" y="3759695"/>
              <a:ext cx="980535" cy="63404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Door Sensor</a:t>
              </a:r>
              <a:endParaRPr lang="en-AE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D89D49F5-4665-FBE6-06FE-520CF509C787}"/>
                </a:ext>
              </a:extLst>
            </p:cNvPr>
            <p:cNvSpPr/>
            <p:nvPr/>
          </p:nvSpPr>
          <p:spPr>
            <a:xfrm>
              <a:off x="4681267" y="3759695"/>
              <a:ext cx="943874" cy="63404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Speed Sensor</a:t>
              </a:r>
              <a:endParaRPr lang="en-AE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AA64A26D-2984-BF13-CF5C-CD6F49D1EDA1}"/>
                </a:ext>
              </a:extLst>
            </p:cNvPr>
            <p:cNvSpPr/>
            <p:nvPr/>
          </p:nvSpPr>
          <p:spPr>
            <a:xfrm rot="16200000">
              <a:off x="-651289" y="2911413"/>
              <a:ext cx="4735902" cy="101791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OS</a:t>
              </a:r>
              <a:endParaRPr lang="en-AE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1AB48B78-BE22-D11A-3CA4-E2687A057BAC}"/>
                </a:ext>
              </a:extLst>
            </p:cNvPr>
            <p:cNvSpPr/>
            <p:nvPr/>
          </p:nvSpPr>
          <p:spPr>
            <a:xfrm>
              <a:off x="2707978" y="2784910"/>
              <a:ext cx="2631773" cy="38819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Communication Manager</a:t>
              </a:r>
              <a:endParaRPr lang="en-AE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83644F1F-BCC3-7F6F-6CA4-B25FAA3C1F4C}"/>
                </a:ext>
              </a:extLst>
            </p:cNvPr>
            <p:cNvSpPr/>
            <p:nvPr/>
          </p:nvSpPr>
          <p:spPr>
            <a:xfrm>
              <a:off x="3564509" y="3759695"/>
              <a:ext cx="980535" cy="63404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Light Sensor</a:t>
              </a:r>
              <a:endParaRPr lang="en-AE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99764369-EAB8-6701-0E17-923FE13C81E6}"/>
                </a:ext>
              </a:extLst>
            </p:cNvPr>
            <p:cNvSpPr/>
            <p:nvPr/>
          </p:nvSpPr>
          <p:spPr>
            <a:xfrm>
              <a:off x="2315834" y="1820174"/>
              <a:ext cx="3416060" cy="52387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E" dirty="0"/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37AA8322-6C5E-1C79-0F41-C7A508BE2475}"/>
                </a:ext>
              </a:extLst>
            </p:cNvPr>
            <p:cNvSpPr/>
            <p:nvPr/>
          </p:nvSpPr>
          <p:spPr>
            <a:xfrm>
              <a:off x="2315834" y="1176270"/>
              <a:ext cx="3416060" cy="523870"/>
            </a:xfrm>
            <a:prstGeom prst="roundRect">
              <a:avLst/>
            </a:prstGeom>
            <a:solidFill>
              <a:srgbClr val="92D05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APPLICATION</a:t>
              </a:r>
              <a:endParaRPr lang="en-AE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C508476C-9163-4673-96FB-ECEB9AB38B6E}"/>
                </a:ext>
              </a:extLst>
            </p:cNvPr>
            <p:cNvSpPr/>
            <p:nvPr/>
          </p:nvSpPr>
          <p:spPr>
            <a:xfrm>
              <a:off x="3189984" y="1885610"/>
              <a:ext cx="1632183" cy="38819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Initialization</a:t>
              </a:r>
              <a:endParaRPr lang="en-AE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10FC98E3-F8AF-2E0A-BD55-072618B20BFC}"/>
                </a:ext>
              </a:extLst>
            </p:cNvPr>
            <p:cNvSpPr/>
            <p:nvPr/>
          </p:nvSpPr>
          <p:spPr>
            <a:xfrm>
              <a:off x="7118950" y="1176270"/>
              <a:ext cx="2437682" cy="523870"/>
            </a:xfrm>
            <a:prstGeom prst="roundRect">
              <a:avLst/>
            </a:prstGeom>
            <a:solidFill>
              <a:srgbClr val="92D05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APPLICATION Layer</a:t>
              </a:r>
              <a:endParaRPr lang="en-AE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E3C7009B-1FF9-CD80-88EF-FB15565CB113}"/>
                </a:ext>
              </a:extLst>
            </p:cNvPr>
            <p:cNvSpPr/>
            <p:nvPr/>
          </p:nvSpPr>
          <p:spPr>
            <a:xfrm>
              <a:off x="7118950" y="1863304"/>
              <a:ext cx="2437682" cy="52387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Middleware</a:t>
              </a:r>
              <a:endParaRPr lang="en-AE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D2D6D60-B9AA-4E5C-506B-3A537677FED0}"/>
                </a:ext>
              </a:extLst>
            </p:cNvPr>
            <p:cNvSpPr/>
            <p:nvPr/>
          </p:nvSpPr>
          <p:spPr>
            <a:xfrm>
              <a:off x="7118951" y="2470046"/>
              <a:ext cx="2437682" cy="1017917"/>
            </a:xfrm>
            <a:prstGeom prst="rect">
              <a:avLst/>
            </a:prstGeom>
            <a:solidFill>
              <a:srgbClr val="FFC00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Operation System Layer</a:t>
              </a:r>
              <a:endParaRPr lang="en-AE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B73D8EF0-91A3-B6EA-6F02-3E104299B967}"/>
                </a:ext>
              </a:extLst>
            </p:cNvPr>
            <p:cNvSpPr/>
            <p:nvPr/>
          </p:nvSpPr>
          <p:spPr>
            <a:xfrm>
              <a:off x="7154891" y="4791969"/>
              <a:ext cx="2437682" cy="101791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MCAL </a:t>
              </a:r>
              <a:endParaRPr lang="en-AE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B2417374-D226-6401-8BEA-1C2D26FFBDAA}"/>
                </a:ext>
              </a:extLst>
            </p:cNvPr>
            <p:cNvSpPr/>
            <p:nvPr/>
          </p:nvSpPr>
          <p:spPr>
            <a:xfrm>
              <a:off x="7137640" y="3589322"/>
              <a:ext cx="2437682" cy="1017917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On Board</a:t>
              </a:r>
              <a:endParaRPr lang="en-AE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87F27678-2480-811A-C2E7-991696DF3470}"/>
                </a:ext>
              </a:extLst>
            </p:cNvPr>
            <p:cNvSpPr/>
            <p:nvPr/>
          </p:nvSpPr>
          <p:spPr>
            <a:xfrm rot="5400000">
              <a:off x="8832407" y="4444409"/>
              <a:ext cx="2199001" cy="48882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HAL</a:t>
              </a:r>
              <a:endParaRPr lang="en-A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6123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3F36B3-FAAC-41B9-A8C4-04895891F964}"/>
              </a:ext>
            </a:extLst>
          </p:cNvPr>
          <p:cNvSpPr txBox="1"/>
          <p:nvPr/>
        </p:nvSpPr>
        <p:spPr>
          <a:xfrm>
            <a:off x="575094" y="2828835"/>
            <a:ext cx="110418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200" b="1" dirty="0"/>
              <a:t>GPIO APIs</a:t>
            </a:r>
            <a:endParaRPr lang="en-AE" sz="7200" b="1" dirty="0"/>
          </a:p>
        </p:txBody>
      </p:sp>
    </p:spTree>
    <p:extLst>
      <p:ext uri="{BB962C8B-B14F-4D97-AF65-F5344CB8AC3E}">
        <p14:creationId xmlns:p14="http://schemas.microsoft.com/office/powerpoint/2010/main" val="2100511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BD4FD78-98AB-3C75-064A-41DAFE99C6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059191"/>
              </p:ext>
            </p:extLst>
          </p:nvPr>
        </p:nvGraphicFramePr>
        <p:xfrm>
          <a:off x="3674372" y="1140381"/>
          <a:ext cx="4843256" cy="4577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930">
                  <a:extLst>
                    <a:ext uri="{9D8B030D-6E8A-4147-A177-3AD203B41FA5}">
                      <a16:colId xmlns:a16="http://schemas.microsoft.com/office/drawing/2014/main" val="666233804"/>
                    </a:ext>
                  </a:extLst>
                </a:gridCol>
                <a:gridCol w="1080698">
                  <a:extLst>
                    <a:ext uri="{9D8B030D-6E8A-4147-A177-3AD203B41FA5}">
                      <a16:colId xmlns:a16="http://schemas.microsoft.com/office/drawing/2014/main" val="2802780267"/>
                    </a:ext>
                  </a:extLst>
                </a:gridCol>
                <a:gridCol w="1210814">
                  <a:extLst>
                    <a:ext uri="{9D8B030D-6E8A-4147-A177-3AD203B41FA5}">
                      <a16:colId xmlns:a16="http://schemas.microsoft.com/office/drawing/2014/main" val="822390925"/>
                    </a:ext>
                  </a:extLst>
                </a:gridCol>
                <a:gridCol w="1210814">
                  <a:extLst>
                    <a:ext uri="{9D8B030D-6E8A-4147-A177-3AD203B41FA5}">
                      <a16:colId xmlns:a16="http://schemas.microsoft.com/office/drawing/2014/main" val="4180387812"/>
                    </a:ext>
                  </a:extLst>
                </a:gridCol>
              </a:tblGrid>
              <a:tr h="5624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API Name</a:t>
                      </a:r>
                      <a:endParaRPr lang="en-AE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b="1" dirty="0" err="1"/>
                        <a:t>GPIO_Init</a:t>
                      </a:r>
                      <a:r>
                        <a:rPr lang="en-AE" sz="1800" b="1" dirty="0"/>
                        <a:t>(</a:t>
                      </a:r>
                      <a:r>
                        <a:rPr lang="en-US" sz="1800" b="1" dirty="0" err="1"/>
                        <a:t>PortPinDir</a:t>
                      </a:r>
                      <a:r>
                        <a:rPr lang="en-US" sz="1800" b="1" dirty="0"/>
                        <a:t> </a:t>
                      </a:r>
                      <a:r>
                        <a:rPr lang="en-US" sz="1800" b="1" dirty="0" err="1"/>
                        <a:t>UsedPorts</a:t>
                      </a:r>
                      <a:r>
                        <a:rPr lang="en-AE" sz="1800" b="1" dirty="0"/>
                        <a:t>)</a:t>
                      </a:r>
                      <a:endParaRPr lang="en-US" sz="18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158038"/>
                  </a:ext>
                </a:extLst>
              </a:tr>
              <a:tr h="562415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Arguments</a:t>
                      </a:r>
                      <a:endParaRPr lang="en-AE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INPUTS</a:t>
                      </a:r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/>
                        <a:t>UsedPorts</a:t>
                      </a:r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/>
                        <a:t>PortPinDir</a:t>
                      </a:r>
                      <a:endParaRPr lang="en-A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0155314"/>
                  </a:ext>
                </a:extLst>
              </a:tr>
              <a:tr h="562415">
                <a:tc v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Struct has port number and pins Direction</a:t>
                      </a:r>
                      <a:endParaRPr lang="en-A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666770"/>
                  </a:ext>
                </a:extLst>
              </a:tr>
              <a:tr h="562415">
                <a:tc vMerge="1"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OUTPUTS</a:t>
                      </a:r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Void</a:t>
                      </a:r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Void</a:t>
                      </a:r>
                      <a:endParaRPr lang="en-A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4932608"/>
                  </a:ext>
                </a:extLst>
              </a:tr>
              <a:tr h="562415">
                <a:tc vMerge="1"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N/A</a:t>
                      </a:r>
                      <a:endParaRPr lang="en-A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338455"/>
                  </a:ext>
                </a:extLst>
              </a:tr>
              <a:tr h="11248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Return</a:t>
                      </a:r>
                      <a:endParaRPr lang="en-AE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Void</a:t>
                      </a:r>
                      <a:endParaRPr lang="en-A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A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AE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4704474"/>
                  </a:ext>
                </a:extLst>
              </a:tr>
              <a:tr h="5624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  <a:endParaRPr lang="en-AE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Initialize GPIO Pins</a:t>
                      </a:r>
                      <a:endParaRPr lang="en-A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A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A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6342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2367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B6F8BA0-4C9D-9E56-2071-2DF971A07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73005"/>
              </p:ext>
            </p:extLst>
          </p:nvPr>
        </p:nvGraphicFramePr>
        <p:xfrm>
          <a:off x="3353758" y="1140381"/>
          <a:ext cx="5484484" cy="4577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2413">
                  <a:extLst>
                    <a:ext uri="{9D8B030D-6E8A-4147-A177-3AD203B41FA5}">
                      <a16:colId xmlns:a16="http://schemas.microsoft.com/office/drawing/2014/main" val="666233804"/>
                    </a:ext>
                  </a:extLst>
                </a:gridCol>
                <a:gridCol w="1249829">
                  <a:extLst>
                    <a:ext uri="{9D8B030D-6E8A-4147-A177-3AD203B41FA5}">
                      <a16:colId xmlns:a16="http://schemas.microsoft.com/office/drawing/2014/main" val="2802780267"/>
                    </a:ext>
                  </a:extLst>
                </a:gridCol>
                <a:gridCol w="1371121">
                  <a:extLst>
                    <a:ext uri="{9D8B030D-6E8A-4147-A177-3AD203B41FA5}">
                      <a16:colId xmlns:a16="http://schemas.microsoft.com/office/drawing/2014/main" val="822390925"/>
                    </a:ext>
                  </a:extLst>
                </a:gridCol>
                <a:gridCol w="1371121">
                  <a:extLst>
                    <a:ext uri="{9D8B030D-6E8A-4147-A177-3AD203B41FA5}">
                      <a16:colId xmlns:a16="http://schemas.microsoft.com/office/drawing/2014/main" val="4180387812"/>
                    </a:ext>
                  </a:extLst>
                </a:gridCol>
              </a:tblGrid>
              <a:tr h="5624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API Name</a:t>
                      </a:r>
                      <a:endParaRPr lang="en-AE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b="1" dirty="0" err="1"/>
                        <a:t>GPIO_Read_Pin</a:t>
                      </a:r>
                      <a:r>
                        <a:rPr lang="en-US" sz="1800" b="1" dirty="0"/>
                        <a:t>( </a:t>
                      </a:r>
                      <a:r>
                        <a:rPr lang="en-US" sz="1800" b="1" dirty="0" err="1"/>
                        <a:t>SensorPin</a:t>
                      </a:r>
                      <a:r>
                        <a:rPr lang="en-US" sz="1800" b="1" dirty="0"/>
                        <a:t> </a:t>
                      </a:r>
                      <a:r>
                        <a:rPr lang="en-US" sz="1800" b="1" dirty="0" err="1"/>
                        <a:t>PinNumber</a:t>
                      </a:r>
                      <a:r>
                        <a:rPr lang="en-US" sz="1800" b="1" dirty="0"/>
                        <a:t>)</a:t>
                      </a:r>
                      <a:endParaRPr lang="en-A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158038"/>
                  </a:ext>
                </a:extLst>
              </a:tr>
              <a:tr h="562415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Arguments</a:t>
                      </a:r>
                      <a:endParaRPr lang="en-AE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INPUTS</a:t>
                      </a:r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/>
                        <a:t>PinNumber</a:t>
                      </a:r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/>
                        <a:t>SensorPin</a:t>
                      </a:r>
                      <a:endParaRPr lang="en-A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0155314"/>
                  </a:ext>
                </a:extLst>
              </a:tr>
              <a:tr h="562415">
                <a:tc v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Struct has a port and pin number</a:t>
                      </a:r>
                      <a:endParaRPr lang="en-A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666770"/>
                  </a:ext>
                </a:extLst>
              </a:tr>
              <a:tr h="562415">
                <a:tc vMerge="1"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OUTPUTS</a:t>
                      </a:r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Void</a:t>
                      </a:r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Void</a:t>
                      </a:r>
                      <a:endParaRPr lang="en-A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4932608"/>
                  </a:ext>
                </a:extLst>
              </a:tr>
              <a:tr h="562415">
                <a:tc vMerge="1"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N/A</a:t>
                      </a:r>
                      <a:endParaRPr lang="en-A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338455"/>
                  </a:ext>
                </a:extLst>
              </a:tr>
              <a:tr h="562415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Return</a:t>
                      </a:r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E_OK</a:t>
                      </a:r>
                      <a:endParaRPr lang="en-AE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A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A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4704474"/>
                  </a:ext>
                </a:extLst>
              </a:tr>
              <a:tr h="562415">
                <a:tc vMerge="1"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E_NOK</a:t>
                      </a:r>
                      <a:endParaRPr lang="en-AE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A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A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2210337"/>
                  </a:ext>
                </a:extLst>
              </a:tr>
              <a:tr h="5624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  <a:endParaRPr lang="en-AE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 To read specific GPIO Pin </a:t>
                      </a:r>
                      <a:endParaRPr lang="en-A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AE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A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6342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6841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3F36B3-FAAC-41B9-A8C4-04895891F964}"/>
              </a:ext>
            </a:extLst>
          </p:cNvPr>
          <p:cNvSpPr txBox="1"/>
          <p:nvPr/>
        </p:nvSpPr>
        <p:spPr>
          <a:xfrm>
            <a:off x="575094" y="2828835"/>
            <a:ext cx="110418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200" b="1" dirty="0"/>
              <a:t>Timer APIs</a:t>
            </a:r>
            <a:endParaRPr lang="en-AE" sz="7200" b="1" dirty="0"/>
          </a:p>
        </p:txBody>
      </p:sp>
    </p:spTree>
    <p:extLst>
      <p:ext uri="{BB962C8B-B14F-4D97-AF65-F5344CB8AC3E}">
        <p14:creationId xmlns:p14="http://schemas.microsoft.com/office/powerpoint/2010/main" val="3626859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4F5012E-701E-05AC-B7D7-802DECA403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687381"/>
              </p:ext>
            </p:extLst>
          </p:nvPr>
        </p:nvGraphicFramePr>
        <p:xfrm>
          <a:off x="3674372" y="1140381"/>
          <a:ext cx="4843256" cy="4577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930">
                  <a:extLst>
                    <a:ext uri="{9D8B030D-6E8A-4147-A177-3AD203B41FA5}">
                      <a16:colId xmlns:a16="http://schemas.microsoft.com/office/drawing/2014/main" val="666233804"/>
                    </a:ext>
                  </a:extLst>
                </a:gridCol>
                <a:gridCol w="1080698">
                  <a:extLst>
                    <a:ext uri="{9D8B030D-6E8A-4147-A177-3AD203B41FA5}">
                      <a16:colId xmlns:a16="http://schemas.microsoft.com/office/drawing/2014/main" val="2802780267"/>
                    </a:ext>
                  </a:extLst>
                </a:gridCol>
                <a:gridCol w="1210814">
                  <a:extLst>
                    <a:ext uri="{9D8B030D-6E8A-4147-A177-3AD203B41FA5}">
                      <a16:colId xmlns:a16="http://schemas.microsoft.com/office/drawing/2014/main" val="822390925"/>
                    </a:ext>
                  </a:extLst>
                </a:gridCol>
                <a:gridCol w="1210814">
                  <a:extLst>
                    <a:ext uri="{9D8B030D-6E8A-4147-A177-3AD203B41FA5}">
                      <a16:colId xmlns:a16="http://schemas.microsoft.com/office/drawing/2014/main" val="4180387812"/>
                    </a:ext>
                  </a:extLst>
                </a:gridCol>
              </a:tblGrid>
              <a:tr h="5624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API Name</a:t>
                      </a:r>
                      <a:endParaRPr lang="en-AE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b="1" dirty="0" err="1"/>
                        <a:t>Timer_Init</a:t>
                      </a:r>
                      <a:r>
                        <a:rPr lang="en-US" sz="1800" b="1" dirty="0"/>
                        <a:t>(</a:t>
                      </a:r>
                      <a:r>
                        <a:rPr lang="en-US" sz="1800" b="1" dirty="0" err="1"/>
                        <a:t>TimerConf</a:t>
                      </a:r>
                      <a:r>
                        <a:rPr lang="en-US" sz="1800" b="1" dirty="0"/>
                        <a:t> timer)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158038"/>
                  </a:ext>
                </a:extLst>
              </a:tr>
              <a:tr h="562415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Arguments</a:t>
                      </a:r>
                      <a:endParaRPr lang="en-AE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INPUTS</a:t>
                      </a:r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timer</a:t>
                      </a:r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/>
                        <a:t>TimerConf</a:t>
                      </a:r>
                      <a:endParaRPr lang="en-A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0155314"/>
                  </a:ext>
                </a:extLst>
              </a:tr>
              <a:tr h="562415">
                <a:tc v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Timer name and Counts</a:t>
                      </a:r>
                      <a:endParaRPr lang="en-A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666770"/>
                  </a:ext>
                </a:extLst>
              </a:tr>
              <a:tr h="562415">
                <a:tc vMerge="1"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OUTPUTS</a:t>
                      </a:r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Void</a:t>
                      </a:r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Void</a:t>
                      </a:r>
                      <a:endParaRPr lang="en-A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4932608"/>
                  </a:ext>
                </a:extLst>
              </a:tr>
              <a:tr h="562415">
                <a:tc vMerge="1"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N/A</a:t>
                      </a:r>
                      <a:endParaRPr lang="en-A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338455"/>
                  </a:ext>
                </a:extLst>
              </a:tr>
              <a:tr h="11248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Return</a:t>
                      </a:r>
                      <a:endParaRPr lang="en-AE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Void</a:t>
                      </a:r>
                      <a:endParaRPr lang="en-A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A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AE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4704474"/>
                  </a:ext>
                </a:extLst>
              </a:tr>
              <a:tr h="5624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  <a:endParaRPr lang="en-AE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Initialize Timer To enter The ISR every Specific Time</a:t>
                      </a:r>
                      <a:endParaRPr lang="en-A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A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A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6342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1138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3F36B3-FAAC-41B9-A8C4-04895891F964}"/>
              </a:ext>
            </a:extLst>
          </p:cNvPr>
          <p:cNvSpPr txBox="1"/>
          <p:nvPr/>
        </p:nvSpPr>
        <p:spPr>
          <a:xfrm>
            <a:off x="575094" y="2828835"/>
            <a:ext cx="110418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200" b="1" dirty="0"/>
              <a:t>BMC APIs</a:t>
            </a:r>
            <a:endParaRPr lang="en-AE" sz="7200" b="1" dirty="0"/>
          </a:p>
        </p:txBody>
      </p:sp>
    </p:spTree>
    <p:extLst>
      <p:ext uri="{BB962C8B-B14F-4D97-AF65-F5344CB8AC3E}">
        <p14:creationId xmlns:p14="http://schemas.microsoft.com/office/powerpoint/2010/main" val="4090035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3032</TotalTime>
  <Words>523</Words>
  <Application>Microsoft Office PowerPoint</Application>
  <PresentationFormat>Widescreen</PresentationFormat>
  <Paragraphs>234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MOHAMMED SOBHY ABDELHALIM</dc:creator>
  <cp:lastModifiedBy>AHMED MOHAMMED SOBHY ABDELHALIM</cp:lastModifiedBy>
  <cp:revision>9</cp:revision>
  <dcterms:created xsi:type="dcterms:W3CDTF">2022-09-10T13:58:13Z</dcterms:created>
  <dcterms:modified xsi:type="dcterms:W3CDTF">2022-09-12T16:35:40Z</dcterms:modified>
</cp:coreProperties>
</file>