
<file path=[Content_Types].xml><?xml version="1.0" encoding="utf-8"?>
<Types xmlns="http://schemas.openxmlformats.org/package/2006/content-types">
  <Default ContentType="image/png" Extension="png"/>
  <Default ContentType="image/x-emf" Extension="emf"/>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7"/>
  </p:notesMasterIdLst>
  <p:sldIdLst>
    <p:sldId id="256" r:id="rId2"/>
    <p:sldId id="257" r:id="rId3"/>
    <p:sldId id="258" r:id="rId4"/>
    <p:sldId id="259" r:id="rId5"/>
    <p:sldId id="260" r:id="rId6"/>
    <p:sldId id="261" r:id="rId7"/>
    <p:sldId id="263" r:id="rId8"/>
    <p:sldId id="262" r:id="rId9"/>
    <p:sldId id="264" r:id="rId10"/>
    <p:sldId id="268" r:id="rId11"/>
    <p:sldId id="265" r:id="rId12"/>
    <p:sldId id="270" r:id="rId13"/>
    <p:sldId id="269" r:id="rId14"/>
    <p:sldId id="266" r:id="rId15"/>
    <p:sldId id="267"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1" autoAdjust="0"/>
    <p:restoredTop sz="95501" autoAdjust="0"/>
  </p:normalViewPr>
  <p:slideViewPr>
    <p:cSldViewPr snapToGrid="0">
      <p:cViewPr varScale="1">
        <p:scale>
          <a:sx n="92" d="100"/>
          <a:sy n="92"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42200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2" name="Google Shape;7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6191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07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073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34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10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71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72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007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88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ff926716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7ff926716b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75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852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55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63400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743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18519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DDF080-5E8C-48AD-84E5-6C08B304C14E}"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64871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53209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249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23409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59032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172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733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2330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5/5/2020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812040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arget="../media/image1.jpe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media/image6.jpeg" Type="http://schemas.openxmlformats.org/officeDocument/2006/relationships/image"/><Relationship Id="rId1" Target="../slideLayouts/slideLayout7.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7.jpeg" Type="http://schemas.openxmlformats.org/officeDocument/2006/relationships/image"/><Relationship Id="rId2" Target="../notesSlides/notesSlide10.xml" Type="http://schemas.openxmlformats.org/officeDocument/2006/relationships/notesSlide"/><Relationship Id="rId1" Target="../slideLayouts/slideLayout4.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9.jpeg" Type="http://schemas.openxmlformats.org/officeDocument/2006/relationships/image"/><Relationship Id="rId2" Target="../media/image8.jpeg" Type="http://schemas.openxmlformats.org/officeDocument/2006/relationships/image"/><Relationship Id="rId1" Target="../slideLayouts/slideLayout4.xml" Type="http://schemas.openxmlformats.org/officeDocument/2006/relationships/slideLayout"/></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arget="../media/image2.jpeg" Type="http://schemas.openxmlformats.org/officeDocument/2006/relationships/image"/><Relationship Id="rId2" Target="../notesSlides/notesSlide6.xml" Type="http://schemas.openxmlformats.org/officeDocument/2006/relationships/notesSlide"/><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3.jpeg" Type="http://schemas.openxmlformats.org/officeDocument/2006/relationships/image"/><Relationship Id="rId2" Target="../notesSlides/notesSlide7.xml" Type="http://schemas.openxmlformats.org/officeDocument/2006/relationships/notesSlide"/><Relationship Id="rId1" Target="../slideLayouts/slideLayout7.xml" Type="http://schemas.openxmlformats.org/officeDocument/2006/relationships/slideLayout"/></Relationships>
</file>

<file path=ppt/slides/_rels/slide8.xml.rels><?xml version="1.0" encoding="UTF-8" standalone="yes" ?><Relationships xmlns="http://schemas.openxmlformats.org/package/2006/relationships"><Relationship Id="rId3" Target="../media/image4.png" Type="http://schemas.openxmlformats.org/officeDocument/2006/relationships/image"/><Relationship Id="rId2" Target="../notesSlides/notesSlide8.xml" Type="http://schemas.openxmlformats.org/officeDocument/2006/relationships/notesSlide"/><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3" Target="../media/image5.jpeg" Type="http://schemas.openxmlformats.org/officeDocument/2006/relationships/image"/><Relationship Id="rId2" Target="../notesSlides/notesSlide9.xml" Type="http://schemas.openxmlformats.org/officeDocument/2006/relationships/notesSlide"/><Relationship Id="rId1" Target="../slideLayouts/slideLayout7.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a:spLocks noGrp="1"/>
          </p:cNvSpPr>
          <p:nvPr>
            <p:ph type="ctrTitle"/>
          </p:nvPr>
        </p:nvSpPr>
        <p:spPr>
          <a:xfrm>
            <a:off x="675616" y="1866008"/>
            <a:ext cx="7792763" cy="1249525"/>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None/>
            </a:pPr>
            <a:r>
              <a:rPr lang="en-US" sz="2800" b="1" dirty="0">
                <a:solidFill>
                  <a:schemeClr val="tx1"/>
                </a:solidFill>
                <a:latin typeface="Times New Roman" panose="02020603050405020304" pitchFamily="18" charset="0"/>
                <a:ea typeface="Times New Roman"/>
                <a:cs typeface="Times New Roman" panose="02020603050405020304" pitchFamily="18" charset="0"/>
                <a:sym typeface="Times New Roman"/>
              </a:rPr>
              <a:t>ARDUINO  BASED WEATHER STATION</a:t>
            </a:r>
            <a:endParaRPr sz="28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161" name="Google Shape;161;p1"/>
          <p:cNvSpPr txBox="1">
            <a:spLocks noGrp="1"/>
          </p:cNvSpPr>
          <p:nvPr>
            <p:ph type="subTitle" idx="1"/>
          </p:nvPr>
        </p:nvSpPr>
        <p:spPr>
          <a:xfrm>
            <a:off x="1535100" y="2914633"/>
            <a:ext cx="6073800" cy="2486041"/>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640"/>
              </a:spcBef>
              <a:spcAft>
                <a:spcPts val="0"/>
              </a:spcAft>
              <a:buClr>
                <a:schemeClr val="lt1"/>
              </a:buClr>
              <a:buSzPts val="3200"/>
              <a:buNone/>
            </a:pPr>
            <a:r>
              <a:rPr lang="en-US" sz="2000" b="1" dirty="0">
                <a:solidFill>
                  <a:srgbClr val="000000"/>
                </a:solidFill>
                <a:latin typeface="Times New Roman"/>
                <a:ea typeface="Times New Roman"/>
                <a:cs typeface="Times New Roman"/>
                <a:sym typeface="Times New Roman"/>
              </a:rPr>
              <a:t>BE IT</a:t>
            </a:r>
            <a:endParaRPr sz="2000" b="1" dirty="0">
              <a:solidFill>
                <a:srgbClr val="000000"/>
              </a:solidFill>
              <a:latin typeface="Times New Roman"/>
              <a:ea typeface="Times New Roman"/>
              <a:cs typeface="Times New Roman"/>
              <a:sym typeface="Times New Roman"/>
            </a:endParaRPr>
          </a:p>
          <a:p>
            <a:pPr marL="0" lvl="0" indent="0" rtl="0">
              <a:lnSpc>
                <a:spcPct val="100000"/>
              </a:lnSpc>
              <a:spcBef>
                <a:spcPts val="640"/>
              </a:spcBef>
              <a:spcAft>
                <a:spcPts val="0"/>
              </a:spcAft>
              <a:buClr>
                <a:schemeClr val="lt1"/>
              </a:buClr>
              <a:buSzPts val="3200"/>
              <a:buNone/>
            </a:pPr>
            <a:r>
              <a:rPr lang="en-US" sz="2000" b="1" dirty="0">
                <a:solidFill>
                  <a:srgbClr val="000000"/>
                </a:solidFill>
                <a:latin typeface="Times New Roman"/>
                <a:ea typeface="Times New Roman"/>
                <a:cs typeface="Times New Roman"/>
                <a:sym typeface="Times New Roman"/>
              </a:rPr>
              <a:t>IoE Project</a:t>
            </a:r>
            <a:endParaRPr sz="2000" b="1" dirty="0">
              <a:solidFill>
                <a:srgbClr val="000000"/>
              </a:solidFill>
              <a:latin typeface="Times New Roman"/>
              <a:ea typeface="Times New Roman"/>
              <a:cs typeface="Times New Roman"/>
              <a:sym typeface="Times New Roman"/>
            </a:endParaRPr>
          </a:p>
          <a:p>
            <a:pPr marL="0" lvl="0" indent="0" rtl="0">
              <a:lnSpc>
                <a:spcPct val="100000"/>
              </a:lnSpc>
              <a:spcBef>
                <a:spcPts val="640"/>
              </a:spcBef>
              <a:spcAft>
                <a:spcPts val="0"/>
              </a:spcAft>
              <a:buClr>
                <a:schemeClr val="lt1"/>
              </a:buClr>
              <a:buSzPts val="3200"/>
              <a:buNone/>
            </a:pPr>
            <a:r>
              <a:rPr lang="en-US" sz="2000" b="1" dirty="0" err="1">
                <a:solidFill>
                  <a:srgbClr val="000000"/>
                </a:solidFill>
                <a:latin typeface="Times New Roman"/>
                <a:ea typeface="Times New Roman"/>
                <a:cs typeface="Times New Roman"/>
                <a:sym typeface="Times New Roman"/>
              </a:rPr>
              <a:t>Yashashree</a:t>
            </a:r>
            <a:r>
              <a:rPr lang="en-US" sz="2000" b="1" dirty="0">
                <a:solidFill>
                  <a:srgbClr val="000000"/>
                </a:solidFill>
                <a:latin typeface="Times New Roman"/>
                <a:ea typeface="Times New Roman"/>
                <a:cs typeface="Times New Roman"/>
                <a:sym typeface="Times New Roman"/>
              </a:rPr>
              <a:t>  Gore     (17204009) </a:t>
            </a:r>
            <a:endParaRPr sz="2000" b="1" dirty="0">
              <a:solidFill>
                <a:srgbClr val="000000"/>
              </a:solidFill>
              <a:latin typeface="Times New Roman"/>
              <a:ea typeface="Times New Roman"/>
              <a:cs typeface="Times New Roman"/>
              <a:sym typeface="Times New Roman"/>
            </a:endParaRPr>
          </a:p>
          <a:p>
            <a:pPr marL="0" lvl="0" indent="0" rtl="0">
              <a:lnSpc>
                <a:spcPct val="100000"/>
              </a:lnSpc>
              <a:spcBef>
                <a:spcPts val="640"/>
              </a:spcBef>
              <a:spcAft>
                <a:spcPts val="0"/>
              </a:spcAft>
              <a:buClr>
                <a:schemeClr val="lt1"/>
              </a:buClr>
              <a:buSzPts val="3200"/>
              <a:buNone/>
            </a:pPr>
            <a:r>
              <a:rPr lang="en-US" sz="2000" b="1" dirty="0">
                <a:solidFill>
                  <a:srgbClr val="000000"/>
                </a:solidFill>
                <a:latin typeface="Times New Roman"/>
                <a:ea typeface="Times New Roman"/>
                <a:cs typeface="Times New Roman"/>
                <a:sym typeface="Times New Roman"/>
              </a:rPr>
              <a:t>Amol  Beldar             (16104070) </a:t>
            </a:r>
            <a:endParaRPr sz="2000" b="1" dirty="0">
              <a:solidFill>
                <a:srgbClr val="000000"/>
              </a:solidFill>
              <a:latin typeface="Times New Roman"/>
              <a:ea typeface="Times New Roman"/>
              <a:cs typeface="Times New Roman"/>
              <a:sym typeface="Times New Roman"/>
            </a:endParaRPr>
          </a:p>
          <a:p>
            <a:pPr marL="0" lvl="0" indent="0" rtl="0">
              <a:lnSpc>
                <a:spcPct val="100000"/>
              </a:lnSpc>
              <a:spcBef>
                <a:spcPts val="640"/>
              </a:spcBef>
              <a:spcAft>
                <a:spcPts val="0"/>
              </a:spcAft>
              <a:buClr>
                <a:schemeClr val="lt1"/>
              </a:buClr>
              <a:buSzPts val="3200"/>
              <a:buNone/>
            </a:pPr>
            <a:r>
              <a:rPr lang="en-US" sz="2000" b="1" dirty="0" err="1">
                <a:solidFill>
                  <a:srgbClr val="000000"/>
                </a:solidFill>
                <a:latin typeface="Times New Roman"/>
                <a:ea typeface="Times New Roman"/>
                <a:cs typeface="Times New Roman"/>
                <a:sym typeface="Times New Roman"/>
              </a:rPr>
              <a:t>Sanjog</a:t>
            </a:r>
            <a:r>
              <a:rPr lang="en-US" sz="2000" b="1" dirty="0">
                <a:solidFill>
                  <a:srgbClr val="000000"/>
                </a:solidFill>
                <a:latin typeface="Times New Roman"/>
                <a:ea typeface="Times New Roman"/>
                <a:cs typeface="Times New Roman"/>
                <a:sym typeface="Times New Roman"/>
              </a:rPr>
              <a:t>  </a:t>
            </a:r>
            <a:r>
              <a:rPr lang="en-US" sz="2000" b="1" dirty="0" err="1">
                <a:solidFill>
                  <a:srgbClr val="000000"/>
                </a:solidFill>
                <a:latin typeface="Times New Roman"/>
                <a:ea typeface="Times New Roman"/>
                <a:cs typeface="Times New Roman"/>
                <a:sym typeface="Times New Roman"/>
              </a:rPr>
              <a:t>Mhasde</a:t>
            </a:r>
            <a:r>
              <a:rPr lang="en-US" sz="2000" b="1" dirty="0">
                <a:solidFill>
                  <a:srgbClr val="000000"/>
                </a:solidFill>
                <a:latin typeface="Times New Roman"/>
                <a:ea typeface="Times New Roman"/>
                <a:cs typeface="Times New Roman"/>
                <a:sym typeface="Times New Roman"/>
              </a:rPr>
              <a:t>        (15204006)</a:t>
            </a:r>
            <a:endParaRPr sz="2000" b="1" dirty="0">
              <a:solidFill>
                <a:srgbClr val="000000"/>
              </a:solidFill>
              <a:latin typeface="Times New Roman"/>
              <a:ea typeface="Times New Roman"/>
              <a:cs typeface="Times New Roman"/>
              <a:sym typeface="Times New Roman"/>
            </a:endParaRPr>
          </a:p>
        </p:txBody>
      </p:sp>
      <p:pic>
        <p:nvPicPr>
          <p:cNvPr id="162" name="Google Shape;162;p1"/>
          <p:cNvPicPr preferRelativeResize="0"/>
          <p:nvPr/>
        </p:nvPicPr>
        <p:blipFill rotWithShape="1">
          <a:blip r:embed="rId3">
            <a:alphaModFix/>
          </a:blip>
          <a:srcRect/>
          <a:stretch/>
        </p:blipFill>
        <p:spPr>
          <a:xfrm>
            <a:off x="423963" y="425667"/>
            <a:ext cx="8296071" cy="1641240"/>
          </a:xfrm>
          <a:prstGeom prst="rect">
            <a:avLst/>
          </a:prstGeom>
          <a:noFill/>
          <a:ln>
            <a:noFill/>
          </a:ln>
        </p:spPr>
      </p:pic>
      <p:sp>
        <p:nvSpPr>
          <p:cNvPr id="163" name="Google Shape;163;p1"/>
          <p:cNvSpPr txBox="1"/>
          <p:nvPr/>
        </p:nvSpPr>
        <p:spPr>
          <a:xfrm>
            <a:off x="1695449" y="5026500"/>
            <a:ext cx="5753100" cy="12219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300"/>
              <a:buFont typeface="Arial"/>
              <a:buNone/>
            </a:pPr>
            <a:r>
              <a:rPr lang="en-US" sz="2300" b="1" i="0" u="none" strike="noStrike" cap="none" dirty="0">
                <a:solidFill>
                  <a:schemeClr val="dk1"/>
                </a:solidFill>
                <a:latin typeface="Times New Roman"/>
                <a:ea typeface="Times New Roman"/>
                <a:cs typeface="Times New Roman"/>
                <a:sym typeface="Times New Roman"/>
              </a:rPr>
              <a:t>Under the guidance of</a:t>
            </a:r>
            <a:endParaRPr sz="23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2300"/>
              <a:buFont typeface="Arial"/>
              <a:buNone/>
            </a:pPr>
            <a:r>
              <a:rPr lang="en-US" sz="2300" b="0" i="0" u="none" strike="noStrike" cap="none" dirty="0">
                <a:solidFill>
                  <a:schemeClr val="dk1"/>
                </a:solidFill>
                <a:latin typeface="Times New Roman"/>
                <a:ea typeface="Times New Roman"/>
                <a:cs typeface="Times New Roman"/>
                <a:sym typeface="Times New Roman"/>
              </a:rPr>
              <a:t>Prof. </a:t>
            </a:r>
            <a:r>
              <a:rPr lang="en-US" sz="2300" b="0" i="0" u="none" strike="noStrike" cap="none" dirty="0" err="1">
                <a:solidFill>
                  <a:schemeClr val="dk1"/>
                </a:solidFill>
                <a:latin typeface="Times New Roman"/>
                <a:ea typeface="Times New Roman"/>
                <a:cs typeface="Times New Roman"/>
                <a:sym typeface="Times New Roman"/>
              </a:rPr>
              <a:t>Kaushiki</a:t>
            </a:r>
            <a:r>
              <a:rPr lang="en-US" sz="2300" b="0" i="0" u="none" strike="noStrike" cap="none" dirty="0">
                <a:solidFill>
                  <a:schemeClr val="dk1"/>
                </a:solidFill>
                <a:latin typeface="Times New Roman"/>
                <a:ea typeface="Times New Roman"/>
                <a:cs typeface="Times New Roman"/>
                <a:sym typeface="Times New Roman"/>
              </a:rPr>
              <a:t> </a:t>
            </a:r>
            <a:r>
              <a:rPr lang="en-US" sz="2300" b="0" i="0" u="none" strike="noStrike" cap="none" dirty="0" err="1">
                <a:solidFill>
                  <a:schemeClr val="dk1"/>
                </a:solidFill>
                <a:latin typeface="Times New Roman"/>
                <a:ea typeface="Times New Roman"/>
                <a:cs typeface="Times New Roman"/>
                <a:sym typeface="Times New Roman"/>
              </a:rPr>
              <a:t>Upadhaya</a:t>
            </a:r>
            <a:r>
              <a:rPr lang="en-US" sz="2300" b="0" i="0" u="none" strike="noStrike" cap="none" dirty="0">
                <a:solidFill>
                  <a:schemeClr val="dk1"/>
                </a:solidFill>
                <a:latin typeface="Times New Roman"/>
                <a:ea typeface="Times New Roman"/>
                <a:cs typeface="Times New Roman"/>
                <a:sym typeface="Times New Roman"/>
              </a:rPr>
              <a:t> </a:t>
            </a:r>
            <a:endParaRPr sz="23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398" y="1304925"/>
            <a:ext cx="4295775" cy="369332"/>
          </a:xfrm>
          <a:prstGeom prst="rect">
            <a:avLst/>
          </a:prstGeom>
          <a:noFill/>
        </p:spPr>
        <p:txBody>
          <a:bodyPr wrap="square" rtlCol="0">
            <a:spAutoFit/>
          </a:bodyPr>
          <a:lstStyle/>
          <a:p>
            <a:r>
              <a:rPr lang="en-US" sz="1800" b="1" dirty="0" smtClean="0"/>
              <a:t>Temperature and Humidity Readings</a:t>
            </a:r>
            <a:endParaRPr lang="en-IN" sz="1800" b="1" dirty="0"/>
          </a:p>
        </p:txBody>
      </p:sp>
      <p:pic>
        <p:nvPicPr>
          <p:cNvPr id="3" name="Picture 2"/>
          <p:cNvPicPr>
            <a:picLocks noChangeAspect="1"/>
          </p:cNvPicPr>
          <p:nvPr/>
        </p:nvPicPr>
        <p:blipFill>
          <a:blip r:embed="rId2"/>
          <a:stretch>
            <a:fillRect/>
          </a:stretch>
        </p:blipFill>
        <p:spPr>
          <a:xfrm>
            <a:off x="601034" y="2121970"/>
            <a:ext cx="7970501" cy="3088205"/>
          </a:xfrm>
          <a:prstGeom prst="rect">
            <a:avLst/>
          </a:prstGeom>
        </p:spPr>
      </p:pic>
    </p:spTree>
    <p:extLst>
      <p:ext uri="{BB962C8B-B14F-4D97-AF65-F5344CB8AC3E}">
        <p14:creationId xmlns:p14="http://schemas.microsoft.com/office/powerpoint/2010/main" val="58701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704849" y="323040"/>
            <a:ext cx="7886700" cy="112871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alibri"/>
              <a:buNone/>
            </a:pPr>
            <a:r>
              <a:rPr lang="en-US" sz="3400" dirty="0">
                <a:latin typeface="Times New Roman"/>
                <a:ea typeface="Times New Roman"/>
                <a:cs typeface="Times New Roman"/>
                <a:sym typeface="Times New Roman"/>
              </a:rPr>
              <a:t>Hardware and Software Requirements</a:t>
            </a:r>
            <a:endParaRPr sz="3400" dirty="0">
              <a:latin typeface="Times New Roman"/>
              <a:ea typeface="Times New Roman"/>
              <a:cs typeface="Times New Roman"/>
              <a:sym typeface="Times New Roman"/>
            </a:endParaRPr>
          </a:p>
        </p:txBody>
      </p:sp>
      <p:sp>
        <p:nvSpPr>
          <p:cNvPr id="144" name="Google Shape;144;p11"/>
          <p:cNvSpPr txBox="1">
            <a:spLocks noGrp="1"/>
          </p:cNvSpPr>
          <p:nvPr>
            <p:ph sz="half" idx="1"/>
          </p:nvPr>
        </p:nvSpPr>
        <p:spPr>
          <a:xfrm>
            <a:off x="457200" y="1385079"/>
            <a:ext cx="8382000" cy="4953000"/>
          </a:xfrm>
          <a:prstGeom prst="rect">
            <a:avLst/>
          </a:prstGeom>
          <a:noFill/>
          <a:ln>
            <a:noFill/>
          </a:ln>
        </p:spPr>
        <p:txBody>
          <a:bodyPr spcFirstLastPara="1" wrap="square" lIns="91425" tIns="45700" rIns="91425" bIns="45700" anchor="t" anchorCtr="0">
            <a:normAutofit/>
          </a:bodyPr>
          <a:lstStyle/>
          <a:p>
            <a:pPr marL="50800" lvl="0" indent="0">
              <a:lnSpc>
                <a:spcPct val="115000"/>
              </a:lnSpc>
              <a:spcBef>
                <a:spcPts val="0"/>
              </a:spcBef>
              <a:buClr>
                <a:srgbClr val="000000"/>
              </a:buClr>
              <a:buSzPts val="2000"/>
              <a:buNone/>
            </a:pPr>
            <a:r>
              <a:rPr lang="en-IN" sz="2000" b="1" dirty="0" smtClean="0"/>
              <a:t>A) Hardware </a:t>
            </a:r>
            <a:r>
              <a:rPr lang="en-IN" sz="2000" b="1" dirty="0"/>
              <a:t>Requirements :- </a:t>
            </a:r>
            <a:endParaRPr lang="en-IN" sz="2000" b="1" dirty="0" smtClean="0"/>
          </a:p>
          <a:p>
            <a:pPr marL="50800" lvl="0" indent="0">
              <a:lnSpc>
                <a:spcPct val="115000"/>
              </a:lnSpc>
              <a:spcBef>
                <a:spcPts val="0"/>
              </a:spcBef>
              <a:buClr>
                <a:srgbClr val="000000"/>
              </a:buClr>
              <a:buSzPts val="2000"/>
              <a:buNone/>
            </a:pPr>
            <a:endParaRPr lang="en-IN" sz="2000" b="1" dirty="0"/>
          </a:p>
          <a:p>
            <a:pPr marL="342900" indent="-342900">
              <a:buAutoNum type="arabicParenR"/>
            </a:pPr>
            <a:r>
              <a:rPr lang="en-IN" sz="1800" dirty="0" smtClean="0"/>
              <a:t>Breadboard :-</a:t>
            </a:r>
          </a:p>
          <a:p>
            <a:pPr marL="0" indent="0">
              <a:buNone/>
            </a:pPr>
            <a:endParaRPr lang="en-IN" sz="1800" dirty="0"/>
          </a:p>
          <a:p>
            <a:pPr marL="50800" lvl="0" indent="0">
              <a:lnSpc>
                <a:spcPct val="115000"/>
              </a:lnSpc>
              <a:spcBef>
                <a:spcPts val="0"/>
              </a:spcBef>
              <a:buClr>
                <a:srgbClr val="000000"/>
              </a:buClr>
              <a:buSzPts val="2000"/>
              <a:buNone/>
            </a:pPr>
            <a:endParaRPr sz="1700" dirty="0">
              <a:solidFill>
                <a:srgbClr val="000000"/>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943417" y="2771834"/>
            <a:ext cx="7409563" cy="29440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322241"/>
            <a:ext cx="7886700" cy="3311345"/>
          </a:xfrm>
        </p:spPr>
        <p:txBody>
          <a:bodyPr>
            <a:normAutofit/>
          </a:bodyPr>
          <a:lstStyle/>
          <a:p>
            <a:r>
              <a:rPr lang="en-IN" sz="1800" dirty="0" smtClean="0">
                <a:latin typeface="+mn-lt"/>
              </a:rPr>
              <a:t/>
            </a:r>
            <a:br>
              <a:rPr lang="en-IN" sz="1800" dirty="0" smtClean="0">
                <a:latin typeface="+mn-lt"/>
              </a:rPr>
            </a:br>
            <a:r>
              <a:rPr lang="en-IN" sz="1800" dirty="0" smtClean="0">
                <a:latin typeface="+mn-lt"/>
              </a:rPr>
              <a:t>3</a:t>
            </a:r>
            <a:r>
              <a:rPr lang="en-IN" sz="1800" dirty="0">
                <a:latin typeface="+mn-lt"/>
              </a:rPr>
              <a:t>) Humidity and Temperature Sensor (DHT11) </a:t>
            </a:r>
            <a:r>
              <a:rPr lang="en-IN" sz="1800" dirty="0" smtClean="0">
                <a:latin typeface="+mn-lt"/>
              </a:rPr>
              <a:t>:-</a:t>
            </a:r>
            <a:br>
              <a:rPr lang="en-IN" sz="1800" dirty="0" smtClean="0">
                <a:latin typeface="+mn-lt"/>
              </a:rPr>
            </a:br>
            <a:r>
              <a:rPr lang="en-IN" sz="1800" dirty="0">
                <a:latin typeface="+mn-lt"/>
              </a:rPr>
              <a:t/>
            </a:r>
            <a:br>
              <a:rPr lang="en-IN" sz="1800" dirty="0">
                <a:latin typeface="+mn-lt"/>
              </a:rPr>
            </a:br>
            <a:endParaRPr lang="en-IN" sz="1800" dirty="0">
              <a:latin typeface="+mn-lt"/>
            </a:endParaRPr>
          </a:p>
        </p:txBody>
      </p:sp>
      <p:sp>
        <p:nvSpPr>
          <p:cNvPr id="4" name="Content Placeholder 3"/>
          <p:cNvSpPr>
            <a:spLocks noGrp="1"/>
          </p:cNvSpPr>
          <p:nvPr>
            <p:ph sz="half" idx="2"/>
          </p:nvPr>
        </p:nvSpPr>
        <p:spPr>
          <a:xfrm>
            <a:off x="485775" y="289357"/>
            <a:ext cx="7886700" cy="4351338"/>
          </a:xfrm>
        </p:spPr>
        <p:txBody>
          <a:bodyPr/>
          <a:lstStyle/>
          <a:p>
            <a:pPr marL="0" indent="0">
              <a:buNone/>
            </a:pPr>
            <a:endParaRPr lang="en-IN" sz="1800" dirty="0" smtClean="0"/>
          </a:p>
          <a:p>
            <a:pPr marL="0" indent="0">
              <a:buNone/>
            </a:pPr>
            <a:r>
              <a:rPr lang="en-IN" sz="1800" dirty="0" smtClean="0"/>
              <a:t>2</a:t>
            </a:r>
            <a:r>
              <a:rPr lang="en-IN" sz="1800" dirty="0"/>
              <a:t>) Arduino Uno </a:t>
            </a:r>
            <a:r>
              <a:rPr lang="en-IN" sz="1800" dirty="0" smtClean="0"/>
              <a:t>:-</a:t>
            </a:r>
          </a:p>
          <a:p>
            <a:pPr marL="0" indent="0">
              <a:buNone/>
            </a:pPr>
            <a:endParaRPr lang="en-IN" dirty="0"/>
          </a:p>
          <a:p>
            <a:endParaRPr lang="en-IN" dirty="0"/>
          </a:p>
        </p:txBody>
      </p:sp>
      <p:pic>
        <p:nvPicPr>
          <p:cNvPr id="5" name="Picture 4"/>
          <p:cNvPicPr>
            <a:picLocks noChangeAspect="1"/>
          </p:cNvPicPr>
          <p:nvPr/>
        </p:nvPicPr>
        <p:blipFill>
          <a:blip r:embed="rId2"/>
          <a:stretch>
            <a:fillRect/>
          </a:stretch>
        </p:blipFill>
        <p:spPr>
          <a:xfrm>
            <a:off x="2884395" y="676743"/>
            <a:ext cx="3089460" cy="2879977"/>
          </a:xfrm>
          <a:prstGeom prst="rect">
            <a:avLst/>
          </a:prstGeom>
        </p:spPr>
      </p:pic>
      <p:pic>
        <p:nvPicPr>
          <p:cNvPr id="6" name="Picture 5"/>
          <p:cNvPicPr>
            <a:picLocks noChangeAspect="1"/>
          </p:cNvPicPr>
          <p:nvPr/>
        </p:nvPicPr>
        <p:blipFill>
          <a:blip r:embed="rId3"/>
          <a:stretch>
            <a:fillRect/>
          </a:stretch>
        </p:blipFill>
        <p:spPr>
          <a:xfrm>
            <a:off x="3475336" y="4131977"/>
            <a:ext cx="2702925" cy="2499618"/>
          </a:xfrm>
          <a:prstGeom prst="rect">
            <a:avLst/>
          </a:prstGeom>
        </p:spPr>
      </p:pic>
    </p:spTree>
    <p:extLst>
      <p:ext uri="{BB962C8B-B14F-4D97-AF65-F5344CB8AC3E}">
        <p14:creationId xmlns:p14="http://schemas.microsoft.com/office/powerpoint/2010/main" val="334515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05294" y="786535"/>
            <a:ext cx="7569778" cy="543502"/>
          </a:xfrm>
        </p:spPr>
        <p:txBody>
          <a:bodyPr/>
          <a:lstStyle/>
          <a:p>
            <a:pPr marL="0" indent="0">
              <a:buNone/>
            </a:pPr>
            <a:r>
              <a:rPr lang="en-US" sz="2000" b="1" dirty="0" smtClean="0"/>
              <a:t>B) Software Requirements :-</a:t>
            </a:r>
          </a:p>
          <a:p>
            <a:pPr marL="0" indent="0">
              <a:buNone/>
            </a:pPr>
            <a:endParaRPr lang="en-US" sz="2000" b="1" dirty="0"/>
          </a:p>
          <a:p>
            <a:pPr marL="0" indent="0">
              <a:buNone/>
            </a:pPr>
            <a:endParaRPr lang="en-IN" sz="2000" b="1" dirty="0" smtClean="0"/>
          </a:p>
          <a:p>
            <a:endParaRPr lang="en-IN" dirty="0"/>
          </a:p>
        </p:txBody>
      </p:sp>
      <p:sp>
        <p:nvSpPr>
          <p:cNvPr id="5" name="Rectangle 4"/>
          <p:cNvSpPr/>
          <p:nvPr/>
        </p:nvSpPr>
        <p:spPr>
          <a:xfrm>
            <a:off x="1023504" y="1058286"/>
            <a:ext cx="4725680" cy="4801314"/>
          </a:xfrm>
          <a:prstGeom prst="rect">
            <a:avLst/>
          </a:prstGeom>
        </p:spPr>
        <p:txBody>
          <a:bodyPr wrap="square">
            <a:spAutoFit/>
          </a:bodyPr>
          <a:lstStyle/>
          <a:p>
            <a:endParaRPr lang="en-US" sz="1100" dirty="0" smtClean="0">
              <a:latin typeface="Times New Roman" panose="02020603050405020304" pitchFamily="18" charset="0"/>
            </a:endParaRPr>
          </a:p>
          <a:p>
            <a:endParaRPr lang="en-IN" sz="1100" dirty="0">
              <a:latin typeface="Times New Roman" panose="02020603050405020304" pitchFamily="18" charset="0"/>
            </a:endParaRPr>
          </a:p>
          <a:p>
            <a:pPr marL="342900" indent="-342900">
              <a:buAutoNum type="arabicParenR"/>
            </a:pPr>
            <a:r>
              <a:rPr lang="en-IN" sz="1800" b="1" dirty="0" smtClean="0">
                <a:latin typeface="+mn-lt"/>
              </a:rPr>
              <a:t>Arduino IDE</a:t>
            </a: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pPr marL="342900" indent="-342900">
              <a:buAutoNum type="arabicParenR"/>
            </a:pPr>
            <a:endParaRPr lang="en-IN" dirty="0">
              <a:latin typeface="Times New Roman" panose="02020603050405020304" pitchFamily="18" charset="0"/>
            </a:endParaRPr>
          </a:p>
          <a:p>
            <a:pPr marL="342900" indent="-342900">
              <a:buAutoNum type="arabicParenR"/>
            </a:pPr>
            <a:endParaRPr lang="en-IN" dirty="0" smtClean="0">
              <a:latin typeface="Times New Roman" panose="02020603050405020304" pitchFamily="18" charset="0"/>
            </a:endParaRPr>
          </a:p>
          <a:p>
            <a:r>
              <a:rPr lang="en-IN" dirty="0" smtClean="0">
                <a:latin typeface="Times New Roman" panose="02020603050405020304" pitchFamily="18" charset="0"/>
              </a:rPr>
              <a:t> </a:t>
            </a:r>
            <a:endParaRPr lang="en-IN" dirty="0">
              <a:latin typeface="Times New Roman" panose="02020603050405020304" pitchFamily="18" charset="0"/>
            </a:endParaRPr>
          </a:p>
        </p:txBody>
      </p:sp>
      <p:pic>
        <p:nvPicPr>
          <p:cNvPr id="1026" name="Picture 2" descr="File:Arduino Logo.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13" y="2289429"/>
            <a:ext cx="3436939" cy="233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817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descr="Image result for internet of things image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12"/>
          <p:cNvSpPr txBox="1"/>
          <p:nvPr/>
        </p:nvSpPr>
        <p:spPr>
          <a:xfrm>
            <a:off x="3147299" y="559486"/>
            <a:ext cx="3154200" cy="6155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dirty="0">
                <a:latin typeface="Times New Roman"/>
                <a:ea typeface="Times New Roman"/>
                <a:cs typeface="Times New Roman"/>
                <a:sym typeface="Times New Roman"/>
              </a:rPr>
              <a:t>Conclusion</a:t>
            </a:r>
            <a:endParaRPr sz="3400" dirty="0">
              <a:latin typeface="Times New Roman"/>
              <a:ea typeface="Times New Roman"/>
              <a:cs typeface="Times New Roman"/>
              <a:sym typeface="Times New Roman"/>
            </a:endParaRPr>
          </a:p>
        </p:txBody>
      </p:sp>
      <p:sp>
        <p:nvSpPr>
          <p:cNvPr id="151" name="Google Shape;151;p12"/>
          <p:cNvSpPr txBox="1"/>
          <p:nvPr/>
        </p:nvSpPr>
        <p:spPr>
          <a:xfrm>
            <a:off x="730827" y="1523999"/>
            <a:ext cx="7987145" cy="4247276"/>
          </a:xfrm>
          <a:prstGeom prst="rect">
            <a:avLst/>
          </a:prstGeom>
          <a:noFill/>
          <a:ln>
            <a:noFill/>
          </a:ln>
        </p:spPr>
        <p:txBody>
          <a:bodyPr spcFirstLastPara="1" wrap="square" lIns="91425" tIns="45700" rIns="91425" bIns="45700" anchor="t" anchorCtr="0">
            <a:spAutoFit/>
          </a:bodyPr>
          <a:lstStyle/>
          <a:p>
            <a:pPr lvl="0" algn="just">
              <a:lnSpc>
                <a:spcPct val="150000"/>
              </a:lnSpc>
            </a:pPr>
            <a:r>
              <a:rPr lang="en-IN" sz="1800" dirty="0">
                <a:latin typeface="+mn-lt"/>
              </a:rPr>
              <a:t>This concludes that the present work was a success and it will provide a competent method for recording real time weather readings and help farmers whose livelihood depends on the weather in a country like India to produce better quality crops. It can be used to gather information about the requirements for each area over the years. The gathered information is used to determine the optimal conditions for plants to grow and the farmer can modify the environment suitable for the growth of the plant. This, in turn will have a huge impact on agriculture and also on farmers throughout the world. In future, sensors to </a:t>
            </a:r>
            <a:r>
              <a:rPr lang="en-IN" sz="1800" dirty="0" err="1">
                <a:latin typeface="+mn-lt"/>
              </a:rPr>
              <a:t>analyze</a:t>
            </a:r>
            <a:r>
              <a:rPr lang="en-IN" sz="1800" dirty="0">
                <a:latin typeface="+mn-lt"/>
              </a:rPr>
              <a:t> air quality </a:t>
            </a:r>
            <a:r>
              <a:rPr lang="en-IN" sz="1800" dirty="0" err="1">
                <a:latin typeface="+mn-lt"/>
              </a:rPr>
              <a:t>usinggas</a:t>
            </a:r>
            <a:r>
              <a:rPr lang="en-IN" sz="1800" dirty="0">
                <a:latin typeface="+mn-lt"/>
              </a:rPr>
              <a:t> detectors could be included and a web interface or service to feed the data directly to Internet could also be built. </a:t>
            </a:r>
            <a:endParaRPr sz="1600" dirty="0">
              <a:latin typeface="+mn-lt"/>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p:nvPr/>
        </p:nvSpPr>
        <p:spPr>
          <a:xfrm>
            <a:off x="3450987" y="545632"/>
            <a:ext cx="2241900" cy="6155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dirty="0">
                <a:latin typeface="Times New Roman"/>
                <a:ea typeface="Times New Roman"/>
                <a:cs typeface="Times New Roman"/>
                <a:sym typeface="Times New Roman"/>
              </a:rPr>
              <a:t>References</a:t>
            </a:r>
            <a:endParaRPr sz="3400" dirty="0">
              <a:latin typeface="Times New Roman"/>
              <a:ea typeface="Times New Roman"/>
              <a:cs typeface="Times New Roman"/>
              <a:sym typeface="Times New Roman"/>
            </a:endParaRPr>
          </a:p>
        </p:txBody>
      </p:sp>
      <p:sp>
        <p:nvSpPr>
          <p:cNvPr id="157" name="Google Shape;157;p13"/>
          <p:cNvSpPr txBox="1"/>
          <p:nvPr/>
        </p:nvSpPr>
        <p:spPr>
          <a:xfrm>
            <a:off x="479650" y="1447800"/>
            <a:ext cx="8184573" cy="4893607"/>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mj-lt"/>
              <a:buAutoNum type="arabicParenR"/>
            </a:pPr>
            <a:r>
              <a:rPr lang="en-IN" sz="1600" dirty="0" smtClean="0">
                <a:latin typeface="+mn-lt"/>
              </a:rPr>
              <a:t>Satoh</a:t>
            </a:r>
            <a:r>
              <a:rPr lang="en-IN" sz="1600" dirty="0">
                <a:latin typeface="+mn-lt"/>
              </a:rPr>
              <a:t>. F, </a:t>
            </a:r>
            <a:r>
              <a:rPr lang="en-IN" sz="1600" dirty="0" err="1">
                <a:latin typeface="+mn-lt"/>
              </a:rPr>
              <a:t>Itakura</a:t>
            </a:r>
            <a:r>
              <a:rPr lang="en-IN" sz="1600" dirty="0">
                <a:latin typeface="+mn-lt"/>
              </a:rPr>
              <a:t>. M, “Cloud-based Infrastructure for Managing and </a:t>
            </a:r>
            <a:r>
              <a:rPr lang="en-IN" sz="1600" dirty="0" err="1">
                <a:latin typeface="+mn-lt"/>
              </a:rPr>
              <a:t>Analyzing</a:t>
            </a:r>
            <a:r>
              <a:rPr lang="en-IN" sz="1600" dirty="0">
                <a:latin typeface="+mn-lt"/>
              </a:rPr>
              <a:t> Environmental Resources”, SRII Global Conference, pp.325- 334, 201. </a:t>
            </a:r>
            <a:endParaRPr lang="en-IN" sz="1600" dirty="0" smtClean="0">
              <a:latin typeface="+mn-lt"/>
            </a:endParaRPr>
          </a:p>
          <a:p>
            <a:pPr marL="342900" indent="-342900" algn="just">
              <a:lnSpc>
                <a:spcPct val="150000"/>
              </a:lnSpc>
              <a:buFont typeface="+mj-lt"/>
              <a:buAutoNum type="arabicParenR"/>
            </a:pPr>
            <a:r>
              <a:rPr lang="en-IN" sz="1600" dirty="0" err="1" smtClean="0">
                <a:latin typeface="+mn-lt"/>
              </a:rPr>
              <a:t>Kurschl</a:t>
            </a:r>
            <a:r>
              <a:rPr lang="en-IN" sz="1600" dirty="0">
                <a:latin typeface="+mn-lt"/>
              </a:rPr>
              <a:t>. W, Beer W, “Combining cloud computing and wireless sensor networks”, International Conference on Information Integration and Web- based Applications and Services, pp.512-518, </a:t>
            </a:r>
            <a:r>
              <a:rPr lang="en-IN" sz="1600" dirty="0" smtClean="0">
                <a:latin typeface="+mn-lt"/>
              </a:rPr>
              <a:t>2009.</a:t>
            </a:r>
            <a:endParaRPr lang="en-IN" sz="1600" dirty="0">
              <a:latin typeface="+mn-lt"/>
            </a:endParaRPr>
          </a:p>
          <a:p>
            <a:pPr marL="342900" indent="-342900" algn="just">
              <a:lnSpc>
                <a:spcPct val="150000"/>
              </a:lnSpc>
              <a:buFont typeface="+mj-lt"/>
              <a:buAutoNum type="arabicParenR"/>
            </a:pPr>
            <a:r>
              <a:rPr lang="en-IN" sz="1600" dirty="0" err="1">
                <a:latin typeface="+mn-lt"/>
              </a:rPr>
              <a:t>Zhengtong</a:t>
            </a:r>
            <a:r>
              <a:rPr lang="en-IN" sz="1600" dirty="0">
                <a:latin typeface="+mn-lt"/>
              </a:rPr>
              <a:t>. Y, </a:t>
            </a:r>
            <a:r>
              <a:rPr lang="en-IN" sz="1600" dirty="0" err="1">
                <a:latin typeface="+mn-lt"/>
              </a:rPr>
              <a:t>Wenfeng</a:t>
            </a:r>
            <a:r>
              <a:rPr lang="en-IN" sz="1600" dirty="0">
                <a:latin typeface="+mn-lt"/>
              </a:rPr>
              <a:t>. Z, “The research </a:t>
            </a:r>
            <a:r>
              <a:rPr lang="en-IN" sz="1600" dirty="0" err="1">
                <a:latin typeface="+mn-lt"/>
              </a:rPr>
              <a:t>ofenvironmental</a:t>
            </a:r>
            <a:r>
              <a:rPr lang="en-IN" sz="1600" dirty="0">
                <a:latin typeface="+mn-lt"/>
              </a:rPr>
              <a:t> pollution examination system based on the Cloud Computing”, International Conference on Communication Software and Networks, pp.514516, 2011. </a:t>
            </a:r>
          </a:p>
          <a:p>
            <a:pPr marL="342900" indent="-342900" algn="just">
              <a:lnSpc>
                <a:spcPct val="150000"/>
              </a:lnSpc>
              <a:buFont typeface="+mj-lt"/>
              <a:buAutoNum type="arabicParenR"/>
            </a:pPr>
            <a:r>
              <a:rPr lang="en-IN" sz="1600" dirty="0" smtClean="0">
                <a:latin typeface="+mn-lt"/>
              </a:rPr>
              <a:t>Montgomery</a:t>
            </a:r>
            <a:r>
              <a:rPr lang="en-IN" sz="1600" dirty="0">
                <a:latin typeface="+mn-lt"/>
              </a:rPr>
              <a:t>. K, Chiang. K, “A New Paradigm for Integrated Environmental Monitoring”, ACM International Conference Proceeding Series, 2010. </a:t>
            </a:r>
          </a:p>
          <a:p>
            <a:pPr marL="342900" indent="-342900" algn="just">
              <a:lnSpc>
                <a:spcPct val="150000"/>
              </a:lnSpc>
              <a:buFont typeface="+mj-lt"/>
              <a:buAutoNum type="arabicParenR"/>
            </a:pPr>
            <a:r>
              <a:rPr lang="en-IN" sz="1600" dirty="0">
                <a:latin typeface="+mn-lt"/>
              </a:rPr>
              <a:t>Wei. Q, </a:t>
            </a:r>
            <a:r>
              <a:rPr lang="en-IN" sz="1600" dirty="0" err="1">
                <a:latin typeface="+mn-lt"/>
              </a:rPr>
              <a:t>Jin</a:t>
            </a:r>
            <a:r>
              <a:rPr lang="en-IN" sz="1600" dirty="0">
                <a:latin typeface="+mn-lt"/>
              </a:rPr>
              <a:t>. N, Lou X, Ma. R, Xu. J, “Software design for water environment remote monitoring system based on mobile devices”, Applied Mechanics and Materials, pp. 2027-2032, 2011.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sz="3400" dirty="0">
                <a:latin typeface="Times New Roman"/>
                <a:ea typeface="Times New Roman"/>
                <a:cs typeface="Times New Roman"/>
                <a:sym typeface="Times New Roman"/>
              </a:rPr>
              <a:t>Introduction</a:t>
            </a:r>
            <a:endParaRPr sz="3400" dirty="0">
              <a:latin typeface="Times New Roman"/>
              <a:ea typeface="Times New Roman"/>
              <a:cs typeface="Times New Roman"/>
              <a:sym typeface="Times New Roman"/>
            </a:endParaRPr>
          </a:p>
        </p:txBody>
      </p:sp>
      <p:sp>
        <p:nvSpPr>
          <p:cNvPr id="166" name="Google Shape;166;p2"/>
          <p:cNvSpPr txBox="1">
            <a:spLocks noGrp="1"/>
          </p:cNvSpPr>
          <p:nvPr>
            <p:ph type="body" orient="vert" idx="1"/>
          </p:nvPr>
        </p:nvSpPr>
        <p:spPr>
          <a:xfrm rot="16200000">
            <a:off x="1785432" y="67612"/>
            <a:ext cx="5573136" cy="8007640"/>
          </a:xfrm>
          <a:prstGeom prst="rect">
            <a:avLst/>
          </a:prstGeom>
          <a:noFill/>
          <a:ln>
            <a:noFill/>
          </a:ln>
        </p:spPr>
        <p:txBody>
          <a:bodyPr spcFirstLastPara="1" wrap="square" lIns="91425" tIns="45700" rIns="91425" bIns="45700" anchor="t" anchorCtr="0">
            <a:normAutofit/>
          </a:bodyPr>
          <a:lstStyle/>
          <a:p>
            <a:pPr marL="457200" lvl="0" indent="-323850" algn="just" rtl="0">
              <a:lnSpc>
                <a:spcPct val="150000"/>
              </a:lnSpc>
              <a:spcBef>
                <a:spcPts val="640"/>
              </a:spcBef>
              <a:spcAft>
                <a:spcPts val="0"/>
              </a:spcAft>
              <a:buClr>
                <a:srgbClr val="000000"/>
              </a:buClr>
              <a:buSzPts val="1500"/>
              <a:buFont typeface="Times New Roman"/>
              <a:buChar char="●"/>
            </a:pPr>
            <a:r>
              <a:rPr lang="en-US" sz="1500" dirty="0" smtClean="0">
                <a:solidFill>
                  <a:srgbClr val="000000"/>
                </a:solidFill>
                <a:latin typeface="Times New Roman"/>
                <a:ea typeface="Times New Roman"/>
                <a:cs typeface="Times New Roman"/>
                <a:sym typeface="Times New Roman"/>
              </a:rPr>
              <a:t>Weather  forecasting  is  the  application  of  science  and  technology  to  predict  the  state of  the  atmosphere  for  a  given  location.  Human  beings  have  attempted  to  predict  the weather  informally  for  millennium  and  formally  since  the  nineteenth  century. Weather  forecasts  are  made  by  collecting  quantitative  data  about  the  current  state  of the  atmosphere  on  a  given  place  and  using  scientific  understanding  of  atmospheric processes  to  project  how  the  atmosphere  will  evolve  on  that  place.  Using  Internet  of Things  (IOT),  we  can  control  any  electronic  equipment  in  homes  and  industries. Moreover,  you  can  read  a  data  from  any  sensor  and  </a:t>
            </a:r>
            <a:r>
              <a:rPr lang="en-US" sz="1500" dirty="0" err="1" smtClean="0">
                <a:solidFill>
                  <a:srgbClr val="000000"/>
                </a:solidFill>
                <a:latin typeface="Times New Roman"/>
                <a:ea typeface="Times New Roman"/>
                <a:cs typeface="Times New Roman"/>
                <a:sym typeface="Times New Roman"/>
              </a:rPr>
              <a:t>analyse</a:t>
            </a:r>
            <a:r>
              <a:rPr lang="en-US" sz="1500" dirty="0" smtClean="0">
                <a:solidFill>
                  <a:srgbClr val="000000"/>
                </a:solidFill>
                <a:latin typeface="Times New Roman"/>
                <a:ea typeface="Times New Roman"/>
                <a:cs typeface="Times New Roman"/>
                <a:sym typeface="Times New Roman"/>
              </a:rPr>
              <a:t>  it  graphically  from anywhere  in  the  world.</a:t>
            </a:r>
            <a:endParaRPr sz="1500" dirty="0" smtClean="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Char char="●"/>
            </a:pPr>
            <a:r>
              <a:rPr lang="en-US" sz="1500" dirty="0" smtClean="0">
                <a:solidFill>
                  <a:srgbClr val="000000"/>
                </a:solidFill>
                <a:latin typeface="Times New Roman"/>
                <a:ea typeface="Times New Roman"/>
                <a:cs typeface="Times New Roman"/>
                <a:sym typeface="Times New Roman"/>
              </a:rPr>
              <a:t>Here,  we  can  read  temperature  and  humidity  data  from DHT11  sensor  and  upload  it  to  a  </a:t>
            </a:r>
            <a:r>
              <a:rPr lang="en-US" sz="1500" dirty="0" err="1" smtClean="0">
                <a:solidFill>
                  <a:srgbClr val="000000"/>
                </a:solidFill>
                <a:latin typeface="Times New Roman"/>
                <a:ea typeface="Times New Roman"/>
                <a:cs typeface="Times New Roman"/>
                <a:sym typeface="Times New Roman"/>
              </a:rPr>
              <a:t>ThingSpeak</a:t>
            </a:r>
            <a:r>
              <a:rPr lang="en-US" sz="1500" dirty="0" smtClean="0">
                <a:solidFill>
                  <a:srgbClr val="000000"/>
                </a:solidFill>
                <a:latin typeface="Times New Roman"/>
                <a:ea typeface="Times New Roman"/>
                <a:cs typeface="Times New Roman"/>
                <a:sym typeface="Times New Roman"/>
              </a:rPr>
              <a:t>  cloud  using  Arduino  Uno  and ESP8266-02  module.  Arduino  Uno  is  MCU,  it  fetch  a  data  of  humidity  and temperature  from  DHT11  sensor  and  Process  it  and  give  it  to  a  ESP8266 Module.ESP8266  is  a  </a:t>
            </a:r>
            <a:r>
              <a:rPr lang="en-US" sz="1500" dirty="0" err="1" smtClean="0">
                <a:solidFill>
                  <a:srgbClr val="000000"/>
                </a:solidFill>
                <a:latin typeface="Times New Roman"/>
                <a:ea typeface="Times New Roman"/>
                <a:cs typeface="Times New Roman"/>
                <a:sym typeface="Times New Roman"/>
              </a:rPr>
              <a:t>WiFi</a:t>
            </a:r>
            <a:r>
              <a:rPr lang="en-US" sz="1500" dirty="0" smtClean="0">
                <a:solidFill>
                  <a:srgbClr val="000000"/>
                </a:solidFill>
                <a:latin typeface="Times New Roman"/>
                <a:ea typeface="Times New Roman"/>
                <a:cs typeface="Times New Roman"/>
                <a:sym typeface="Times New Roman"/>
              </a:rPr>
              <a:t>  module,  it  is  one  of  the  leading  platform  for  Internet  of Things.  It  can  transfer  a  data  to  IOT  cloud.</a:t>
            </a:r>
            <a:endParaRPr sz="1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
          <p:cNvSpPr txBox="1">
            <a:spLocks noGrp="1"/>
          </p:cNvSpPr>
          <p:nvPr>
            <p:ph type="title"/>
          </p:nvPr>
        </p:nvSpPr>
        <p:spPr>
          <a:xfrm>
            <a:off x="297750" y="1018019"/>
            <a:ext cx="8520600" cy="7635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sz="3400">
                <a:latin typeface="Times New Roman"/>
                <a:ea typeface="Times New Roman"/>
                <a:cs typeface="Times New Roman"/>
                <a:sym typeface="Times New Roman"/>
              </a:rPr>
              <a:t>Problem Statement </a:t>
            </a:r>
            <a:endParaRPr sz="3400">
              <a:latin typeface="Times New Roman"/>
              <a:ea typeface="Times New Roman"/>
              <a:cs typeface="Times New Roman"/>
              <a:sym typeface="Times New Roman"/>
            </a:endParaRPr>
          </a:p>
        </p:txBody>
      </p:sp>
      <p:sp>
        <p:nvSpPr>
          <p:cNvPr id="169" name="Google Shape;169;p3"/>
          <p:cNvSpPr txBox="1"/>
          <p:nvPr/>
        </p:nvSpPr>
        <p:spPr>
          <a:xfrm>
            <a:off x="576600" y="2102427"/>
            <a:ext cx="7962900" cy="1015622"/>
          </a:xfrm>
          <a:prstGeom prst="rect">
            <a:avLst/>
          </a:prstGeom>
          <a:noFill/>
          <a:ln>
            <a:noFill/>
          </a:ln>
        </p:spPr>
        <p:txBody>
          <a:bodyPr spcFirstLastPara="1" wrap="square" lIns="91425" tIns="45700" rIns="91425" bIns="45700" anchor="t" anchorCtr="0">
            <a:spAutoFit/>
          </a:bodyPr>
          <a:lstStyle/>
          <a:p>
            <a:pPr marL="457200" marR="0" lvl="0" indent="-355600" algn="just" rtl="0">
              <a:lnSpc>
                <a:spcPct val="150000"/>
              </a:lnSpc>
              <a:spcBef>
                <a:spcPts val="0"/>
              </a:spcBef>
              <a:spcAft>
                <a:spcPts val="0"/>
              </a:spcAft>
              <a:buClr>
                <a:srgbClr val="000000"/>
              </a:buClr>
              <a:buSzPts val="2000"/>
              <a:buFont typeface="Times New Roman"/>
              <a:buChar char="●"/>
            </a:pPr>
            <a:r>
              <a:rPr lang="en-US" sz="2000" dirty="0">
                <a:latin typeface="Times New Roman"/>
                <a:ea typeface="Times New Roman"/>
                <a:cs typeface="Times New Roman"/>
                <a:sym typeface="Times New Roman"/>
              </a:rPr>
              <a:t>To  design  a  weather  station  using  Arduino  Uno    which  shows  </a:t>
            </a:r>
            <a:r>
              <a:rPr lang="en-US" sz="2000" dirty="0" err="1">
                <a:latin typeface="Times New Roman"/>
                <a:ea typeface="Times New Roman"/>
                <a:cs typeface="Times New Roman"/>
                <a:sym typeface="Times New Roman"/>
              </a:rPr>
              <a:t>humdity</a:t>
            </a:r>
            <a:r>
              <a:rPr lang="en-US" sz="2000" dirty="0">
                <a:latin typeface="Times New Roman"/>
                <a:ea typeface="Times New Roman"/>
                <a:cs typeface="Times New Roman"/>
                <a:sym typeface="Times New Roman"/>
              </a:rPr>
              <a:t>  and  temperature  on </a:t>
            </a:r>
            <a:r>
              <a:rPr lang="en-US" sz="2000" dirty="0" err="1">
                <a:latin typeface="Times New Roman"/>
                <a:ea typeface="Times New Roman"/>
                <a:cs typeface="Times New Roman"/>
                <a:sym typeface="Times New Roman"/>
              </a:rPr>
              <a:t>thingspeak</a:t>
            </a:r>
            <a:r>
              <a:rPr lang="en-US" sz="2000" dirty="0">
                <a:latin typeface="Times New Roman"/>
                <a:ea typeface="Times New Roman"/>
                <a:cs typeface="Times New Roman"/>
                <a:sym typeface="Times New Roman"/>
              </a:rPr>
              <a:t>  screen.</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628650" y="811979"/>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sz="3400" dirty="0">
                <a:latin typeface="Times New Roman"/>
                <a:ea typeface="Times New Roman"/>
                <a:cs typeface="Times New Roman"/>
                <a:sym typeface="Times New Roman"/>
              </a:rPr>
              <a:t>Objective</a:t>
            </a:r>
            <a:endParaRPr sz="3400" dirty="0">
              <a:latin typeface="Times New Roman"/>
              <a:ea typeface="Times New Roman"/>
              <a:cs typeface="Times New Roman"/>
              <a:sym typeface="Times New Roman"/>
            </a:endParaRPr>
          </a:p>
        </p:txBody>
      </p:sp>
      <p:sp>
        <p:nvSpPr>
          <p:cNvPr id="172" name="Google Shape;172;p4"/>
          <p:cNvSpPr txBox="1"/>
          <p:nvPr/>
        </p:nvSpPr>
        <p:spPr>
          <a:xfrm>
            <a:off x="284850" y="2137542"/>
            <a:ext cx="8574300" cy="2097600"/>
          </a:xfrm>
          <a:prstGeom prst="rect">
            <a:avLst/>
          </a:prstGeom>
          <a:noFill/>
          <a:ln>
            <a:noFill/>
          </a:ln>
        </p:spPr>
        <p:txBody>
          <a:bodyPr spcFirstLastPara="1" wrap="square" lIns="91425" tIns="45700" rIns="91425" bIns="45700" anchor="t" anchorCtr="0">
            <a:spAutoFit/>
          </a:bodyPr>
          <a:lstStyle/>
          <a:p>
            <a:pPr marL="457200" marR="0" lvl="0" indent="-355600" algn="just" rtl="0">
              <a:lnSpc>
                <a:spcPct val="150000"/>
              </a:lnSpc>
              <a:spcBef>
                <a:spcPts val="0"/>
              </a:spcBef>
              <a:spcAft>
                <a:spcPts val="0"/>
              </a:spcAft>
              <a:buClr>
                <a:srgbClr val="000000"/>
              </a:buClr>
              <a:buSzPts val="2000"/>
              <a:buFont typeface="Times New Roman"/>
              <a:buChar char="●"/>
            </a:pPr>
            <a:r>
              <a:rPr lang="en-US" sz="2000" dirty="0">
                <a:latin typeface="Times New Roman"/>
                <a:ea typeface="Times New Roman"/>
                <a:cs typeface="Times New Roman"/>
                <a:sym typeface="Times New Roman"/>
              </a:rPr>
              <a:t>Using  the  DHT11  sensor  temperature  &amp;  humidity  of  environment  is  detected  and  this received  data  will  be  sent  to  an  android  app  via  ESP8266-02  </a:t>
            </a:r>
            <a:r>
              <a:rPr lang="en-US" sz="2000" dirty="0" err="1">
                <a:latin typeface="Times New Roman"/>
                <a:ea typeface="Times New Roman"/>
                <a:cs typeface="Times New Roman"/>
                <a:sym typeface="Times New Roman"/>
              </a:rPr>
              <a:t>wifi</a:t>
            </a:r>
            <a:r>
              <a:rPr lang="en-US" sz="2000" dirty="0">
                <a:latin typeface="Times New Roman"/>
                <a:ea typeface="Times New Roman"/>
                <a:cs typeface="Times New Roman"/>
                <a:sym typeface="Times New Roman"/>
              </a:rPr>
              <a:t>  module.</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346896" y="788348"/>
            <a:ext cx="8346300" cy="990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2800"/>
              <a:buFont typeface="Calibri"/>
              <a:buNone/>
            </a:pPr>
            <a:r>
              <a:rPr lang="en-US" sz="3400" b="0" dirty="0">
                <a:latin typeface="Times New Roman"/>
                <a:ea typeface="Times New Roman"/>
                <a:cs typeface="Times New Roman"/>
                <a:sym typeface="Times New Roman"/>
              </a:rPr>
              <a:t>Application Areas</a:t>
            </a:r>
            <a:endParaRPr sz="3400" b="0" dirty="0">
              <a:latin typeface="Times New Roman"/>
              <a:ea typeface="Times New Roman"/>
              <a:cs typeface="Times New Roman"/>
              <a:sym typeface="Times New Roman"/>
            </a:endParaRPr>
          </a:p>
        </p:txBody>
      </p:sp>
      <p:sp>
        <p:nvSpPr>
          <p:cNvPr id="175" name="Google Shape;175;p5"/>
          <p:cNvSpPr txBox="1">
            <a:spLocks noGrp="1"/>
          </p:cNvSpPr>
          <p:nvPr>
            <p:ph type="body" sz="half" idx="2"/>
          </p:nvPr>
        </p:nvSpPr>
        <p:spPr>
          <a:xfrm>
            <a:off x="457200" y="2006400"/>
            <a:ext cx="7755300" cy="2845200"/>
          </a:xfrm>
          <a:prstGeom prst="rect">
            <a:avLst/>
          </a:prstGeom>
          <a:noFill/>
          <a:ln>
            <a:noFill/>
          </a:ln>
        </p:spPr>
        <p:txBody>
          <a:bodyPr spcFirstLastPara="1" wrap="square" lIns="91425" tIns="45700" rIns="91425" bIns="45700" anchor="t" anchorCtr="0">
            <a:normAutofit/>
          </a:bodyPr>
          <a:lstStyle/>
          <a:p>
            <a:pPr marL="457200" lvl="0" indent="-355600" algn="just" rtl="0">
              <a:lnSpc>
                <a:spcPct val="200000"/>
              </a:lnSpc>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To ensure the weather quality using arduino system.</a:t>
            </a:r>
            <a:endParaRPr sz="2000">
              <a:solidFill>
                <a:srgbClr val="000000"/>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To check the quality of weather in the building or residential area which cannot be checked manually from time to time.</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p:nvPr/>
        </p:nvSpPr>
        <p:spPr>
          <a:xfrm>
            <a:off x="2286000" y="654627"/>
            <a:ext cx="4919400" cy="6155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0" i="0" u="none" strike="noStrike" cap="none" dirty="0" smtClean="0">
                <a:solidFill>
                  <a:srgbClr val="000000"/>
                </a:solidFill>
                <a:latin typeface="Times New Roman"/>
                <a:ea typeface="Times New Roman"/>
                <a:cs typeface="Times New Roman"/>
                <a:sym typeface="Times New Roman"/>
              </a:rPr>
              <a:t>Block Diagram</a:t>
            </a:r>
            <a:endParaRPr sz="3400" b="0" i="0" u="none" strike="noStrike" cap="none" dirty="0">
              <a:solidFill>
                <a:srgbClr val="000000"/>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1286965" y="1686593"/>
            <a:ext cx="6917470" cy="4184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7ff926716b_0_83"/>
          <p:cNvSpPr txBox="1"/>
          <p:nvPr/>
        </p:nvSpPr>
        <p:spPr>
          <a:xfrm>
            <a:off x="375363" y="513457"/>
            <a:ext cx="84174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400" dirty="0" smtClean="0">
                <a:latin typeface="Times New Roman"/>
                <a:ea typeface="Times New Roman"/>
                <a:cs typeface="Times New Roman"/>
                <a:sym typeface="Times New Roman"/>
              </a:rPr>
              <a:t>Circuit Diagram</a:t>
            </a:r>
            <a:endParaRPr sz="3400" dirty="0">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402588" y="1407307"/>
            <a:ext cx="8362950" cy="47915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p:nvPr/>
        </p:nvSpPr>
        <p:spPr>
          <a:xfrm>
            <a:off x="2237167" y="484775"/>
            <a:ext cx="4693800" cy="6155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dirty="0" smtClean="0">
                <a:latin typeface="Times New Roman"/>
                <a:ea typeface="Times New Roman"/>
                <a:cs typeface="Times New Roman"/>
                <a:sym typeface="Times New Roman"/>
              </a:rPr>
              <a:t>Flowchart</a:t>
            </a:r>
            <a:endParaRPr sz="3400" dirty="0">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2106422" y="1100288"/>
            <a:ext cx="4955289" cy="56082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p:nvPr/>
        </p:nvSpPr>
        <p:spPr>
          <a:xfrm>
            <a:off x="1929599" y="401080"/>
            <a:ext cx="5284800" cy="6155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dirty="0" smtClean="0">
                <a:latin typeface="Times New Roman"/>
                <a:ea typeface="Times New Roman"/>
                <a:cs typeface="Times New Roman"/>
                <a:sym typeface="Times New Roman"/>
              </a:rPr>
              <a:t>Working</a:t>
            </a:r>
            <a:endParaRPr sz="3400" dirty="0">
              <a:latin typeface="Times New Roman"/>
              <a:ea typeface="Times New Roman"/>
              <a:cs typeface="Times New Roman"/>
              <a:sym typeface="Times New Roman"/>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3021" y="1689862"/>
            <a:ext cx="8517957" cy="4482338"/>
          </a:xfrm>
          <a:prstGeom prst="rect">
            <a:avLst/>
          </a:prstGeom>
        </p:spPr>
      </p:pic>
      <p:sp>
        <p:nvSpPr>
          <p:cNvPr id="3" name="TextBox 2"/>
          <p:cNvSpPr txBox="1"/>
          <p:nvPr/>
        </p:nvSpPr>
        <p:spPr>
          <a:xfrm>
            <a:off x="3457574" y="1238251"/>
            <a:ext cx="2228850" cy="369332"/>
          </a:xfrm>
          <a:prstGeom prst="rect">
            <a:avLst/>
          </a:prstGeom>
          <a:noFill/>
        </p:spPr>
        <p:txBody>
          <a:bodyPr wrap="square" rtlCol="0">
            <a:spAutoFit/>
          </a:bodyPr>
          <a:lstStyle/>
          <a:p>
            <a:r>
              <a:rPr lang="en-US" sz="1800" b="1" dirty="0" smtClean="0"/>
              <a:t>DHT11 Readings</a:t>
            </a:r>
            <a:endParaRPr lang="en-IN" sz="1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641</Words>
  <Application>Microsoft Office PowerPoint</Application>
  <PresentationFormat>On-screen Show (4:3)</PresentationFormat>
  <Paragraphs>63</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ARDUINO  BASED WEATHER STATION</vt:lpstr>
      <vt:lpstr>Introduction</vt:lpstr>
      <vt:lpstr>Problem Statement </vt:lpstr>
      <vt:lpstr>Objective</vt:lpstr>
      <vt:lpstr>Application Areas</vt:lpstr>
      <vt:lpstr>PowerPoint Presentation</vt:lpstr>
      <vt:lpstr>PowerPoint Presentation</vt:lpstr>
      <vt:lpstr>PowerPoint Presentation</vt:lpstr>
      <vt:lpstr>PowerPoint Presentation</vt:lpstr>
      <vt:lpstr>PowerPoint Presentation</vt:lpstr>
      <vt:lpstr>Hardware and Software Requirements</vt:lpstr>
      <vt:lpstr> 3) Humidity and Temperature Sensor (DHT11) :-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WEATHER STATION</dc:title>
  <cp:lastModifiedBy>Amol Beldar</cp:lastModifiedBy>
  <cp:revision>9</cp:revision>
  <dcterms:modified xsi:type="dcterms:W3CDTF">2020-05-05T14:53:17Z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313299</vt:lpwstr>
  </property>
  <property fmtid="{D5CDD505-2E9C-101B-9397-08002B2CF9AE}" name="NXPowerLiteSettings" pid="3">
    <vt:lpwstr>C7000400038000</vt:lpwstr>
  </property>
  <property fmtid="{D5CDD505-2E9C-101B-9397-08002B2CF9AE}" name="NXPowerLiteVersion" pid="4">
    <vt:lpwstr>S9.0.1</vt:lpwstr>
  </property>
</Properties>
</file>