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58" r:id="rId6"/>
    <p:sldId id="261" r:id="rId7"/>
    <p:sldId id="262" r:id="rId8"/>
    <p:sldId id="263" r:id="rId9"/>
    <p:sldId id="264" r:id="rId10"/>
    <p:sldId id="265" r:id="rId11"/>
    <p:sldId id="291" r:id="rId12"/>
    <p:sldId id="292" r:id="rId13"/>
    <p:sldId id="293" r:id="rId14"/>
    <p:sldId id="294" r:id="rId15"/>
    <p:sldId id="295" r:id="rId16"/>
    <p:sldId id="296" r:id="rId17"/>
    <p:sldId id="297" r:id="rId18"/>
    <p:sldId id="298" r:id="rId19"/>
    <p:sldId id="299" r:id="rId20"/>
    <p:sldId id="301" r:id="rId21"/>
    <p:sldId id="300" r:id="rId22"/>
    <p:sldId id="302" r:id="rId23"/>
    <p:sldId id="303" r:id="rId24"/>
    <p:sldId id="304" r:id="rId25"/>
    <p:sldId id="305" r:id="rId26"/>
    <p:sldId id="306" r:id="rId27"/>
    <p:sldId id="307" r:id="rId28"/>
    <p:sldId id="308" r:id="rId29"/>
    <p:sldId id="309" r:id="rId30"/>
  </p:sldIdLst>
  <p:sldSz cx="9144000" cy="5143500"/>
  <p:notesSz cx="6858000" cy="9144000"/>
  <p:embeddedFontLst>
    <p:embeddedFont>
      <p:font typeface="Montserrat" panose="00000500000000000000"/>
      <p:regular r:id="rId34"/>
      <p:bold r:id="rId35"/>
      <p:boldItalic r:id="rId36"/>
    </p:embeddedFont>
    <p:embeddedFont>
      <p:font typeface="Arial Black" panose="020B0A04020102020204" charset="0"/>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font" Target="fonts/font4.fntdata"/><Relationship Id="rId36" Type="http://schemas.openxmlformats.org/officeDocument/2006/relationships/font" Target="fonts/font3.fntdata"/><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1"/>
        <p:cNvGrpSpPr/>
        <p:nvPr/>
      </p:nvGrpSpPr>
      <p:grpSpPr>
        <a:xfrm>
          <a:off x="0" y="0"/>
          <a:ext cx="0" cy="0"/>
          <a:chOff x="0" y="0"/>
          <a:chExt cx="0" cy="0"/>
        </a:xfrm>
      </p:grpSpPr>
      <p:sp>
        <p:nvSpPr>
          <p:cNvPr id="52" name="Google Shape;52;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5" name="Shape 45"/>
        <p:cNvGrpSpPr/>
        <p:nvPr/>
      </p:nvGrpSpPr>
      <p:grpSpPr>
        <a:xfrm>
          <a:off x="0" y="0"/>
          <a:ext cx="0" cy="0"/>
          <a:chOff x="0" y="0"/>
          <a:chExt cx="0" cy="0"/>
        </a:xfrm>
      </p:grpSpPr>
      <p:sp>
        <p:nvSpPr>
          <p:cNvPr id="46" name="Google Shape;46;p11"/>
          <p:cNvSpPr txBox="1"/>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8" name="Google Shape;48;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9" name="Shape 49"/>
        <p:cNvGrpSpPr/>
        <p:nvPr/>
      </p:nvGrpSpPr>
      <p:grpSpPr>
        <a:xfrm>
          <a:off x="0" y="0"/>
          <a:ext cx="0" cy="0"/>
          <a:chOff x="0" y="0"/>
          <a:chExt cx="0" cy="0"/>
        </a:xfrm>
      </p:grpSpPr>
      <p:sp>
        <p:nvSpPr>
          <p:cNvPr id="50" name="Google Shape;50;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7" name="Google Shape;17;p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5"/>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5" name="Google Shape;25;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2" name="Google Shape;32;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1" name="Google Shape;41;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2" name="Shape 42"/>
        <p:cNvGrpSpPr/>
        <p:nvPr/>
      </p:nvGrpSpPr>
      <p:grpSpPr>
        <a:xfrm>
          <a:off x="0" y="0"/>
          <a:ext cx="0" cy="0"/>
          <a:chOff x="0" y="0"/>
          <a:chExt cx="0" cy="0"/>
        </a:xfrm>
      </p:grpSpPr>
      <p:sp>
        <p:nvSpPr>
          <p:cNvPr id="43" name="Google Shape;43;p10"/>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4" name="Google Shape;44;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image" Target="../media/image1.png"/><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rotWithShape="1">
          <a:blip r:embed="rId31"/>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20.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Capstone</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Proje</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ct</a:t>
            </a:r>
            <a:endParaRPr sz="4200" b="1">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r>
              <a:rPr lang="en-US" sz="3600" b="1">
                <a:solidFill>
                  <a:schemeClr val="lt1"/>
                </a:solidFill>
                <a:latin typeface="Montserrat" panose="00000500000000000000"/>
                <a:ea typeface="Montserrat" panose="00000500000000000000"/>
                <a:cs typeface="Montserrat" panose="00000500000000000000"/>
                <a:sym typeface="Montserrat" panose="00000500000000000000"/>
              </a:rPr>
              <a:t>EDA</a:t>
            </a:r>
            <a:br>
              <a:rPr lang="en-US" sz="3600" b="1">
                <a:solidFill>
                  <a:schemeClr val="lt1"/>
                </a:solidFill>
                <a:latin typeface="Montserrat" panose="00000500000000000000"/>
                <a:ea typeface="Montserrat" panose="00000500000000000000"/>
                <a:cs typeface="Montserrat" panose="00000500000000000000"/>
                <a:sym typeface="Montserrat" panose="00000500000000000000"/>
              </a:rPr>
            </a:br>
            <a:r>
              <a:rPr lang="en-US" sz="3600" b="1">
                <a:solidFill>
                  <a:schemeClr val="lt1"/>
                </a:solidFill>
                <a:latin typeface="Montserrat" panose="00000500000000000000"/>
                <a:ea typeface="Montserrat" panose="00000500000000000000"/>
                <a:cs typeface="Montserrat" panose="00000500000000000000"/>
                <a:sym typeface="Montserrat" panose="00000500000000000000"/>
              </a:rPr>
              <a:t>Airbnb Bookings Analysis </a:t>
            </a:r>
            <a:endParaRPr lang="en-US"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5" y="-110"/>
            <a:ext cx="8520600" cy="572700"/>
          </a:xfrm>
        </p:spPr>
        <p:txBody>
          <a:bodyPr/>
          <a:p>
            <a:r>
              <a:rPr lang="en-US" b="1" u="sng">
                <a:solidFill>
                  <a:schemeClr val="tx1"/>
                </a:solidFill>
                <a:latin typeface="Arial" panose="020B0604020202020204" pitchFamily="34" charset="0"/>
                <a:cs typeface="Arial" panose="020B0604020202020204" pitchFamily="34" charset="0"/>
              </a:rPr>
              <a:t>column_no_4 neighbourhood:</a:t>
            </a:r>
            <a:endParaRPr lang="en-US"/>
          </a:p>
        </p:txBody>
      </p:sp>
      <p:pic>
        <p:nvPicPr>
          <p:cNvPr id="4" name="Picture 3"/>
          <p:cNvPicPr>
            <a:picLocks noChangeAspect="1"/>
          </p:cNvPicPr>
          <p:nvPr/>
        </p:nvPicPr>
        <p:blipFill>
          <a:blip r:embed="rId1"/>
          <a:stretch>
            <a:fillRect/>
          </a:stretch>
        </p:blipFill>
        <p:spPr>
          <a:xfrm>
            <a:off x="74295" y="1007110"/>
            <a:ext cx="9069705" cy="3996055"/>
          </a:xfrm>
          <a:prstGeom prst="rect">
            <a:avLst/>
          </a:prstGeom>
        </p:spPr>
      </p:pic>
      <p:sp>
        <p:nvSpPr>
          <p:cNvPr id="5" name="Text Box 4"/>
          <p:cNvSpPr txBox="1"/>
          <p:nvPr/>
        </p:nvSpPr>
        <p:spPr>
          <a:xfrm>
            <a:off x="74295" y="572770"/>
            <a:ext cx="1783715" cy="306705"/>
          </a:xfrm>
          <a:prstGeom prst="rect">
            <a:avLst/>
          </a:prstGeom>
          <a:noFill/>
        </p:spPr>
        <p:txBody>
          <a:bodyPr wrap="none" rtlCol="0">
            <a:spAutoFit/>
          </a:bodyPr>
          <a:p>
            <a:r>
              <a:rPr lang="en-US" b="1"/>
              <a:t>top 50 neighbours:</a:t>
            </a:r>
            <a:endParaRPr lang="en-US" b="1"/>
          </a:p>
        </p:txBody>
      </p:sp>
      <p:sp>
        <p:nvSpPr>
          <p:cNvPr id="6" name="Text Box 5"/>
          <p:cNvSpPr txBox="1"/>
          <p:nvPr/>
        </p:nvSpPr>
        <p:spPr>
          <a:xfrm>
            <a:off x="4333875" y="1202690"/>
            <a:ext cx="4592320" cy="521970"/>
          </a:xfrm>
          <a:prstGeom prst="rect">
            <a:avLst/>
          </a:prstGeom>
          <a:noFill/>
        </p:spPr>
        <p:txBody>
          <a:bodyPr wrap="square" rtlCol="0">
            <a:spAutoFit/>
          </a:bodyPr>
          <a:p>
            <a:pPr marL="0" indent="0" algn="l">
              <a:buFont typeface="Arial" panose="020B0604020202020204" pitchFamily="34" charset="0"/>
              <a:buNone/>
            </a:pPr>
            <a:r>
              <a:rPr lang="en-US" b="1"/>
              <a:t>Observations:</a:t>
            </a:r>
            <a:endParaRPr lang="en-US" b="1"/>
          </a:p>
          <a:p>
            <a:pPr marL="285750" indent="-285750" algn="l">
              <a:buFont typeface="Arial" panose="020B0604020202020204" pitchFamily="34" charset="0"/>
              <a:buChar char="•"/>
            </a:pPr>
            <a:r>
              <a:rPr lang="en-US" b="1"/>
              <a:t>People like to stay at these towns more offent.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0710" y="-110"/>
            <a:ext cx="8520600" cy="572700"/>
          </a:xfrm>
        </p:spPr>
        <p:txBody>
          <a:bodyPr/>
          <a:p>
            <a:pPr algn="l"/>
            <a:r>
              <a:rPr lang="en-US" b="1" u="sng">
                <a:solidFill>
                  <a:schemeClr val="tx1"/>
                </a:solidFill>
                <a:latin typeface="Arial" panose="020B0604020202020204" pitchFamily="34" charset="0"/>
                <a:cs typeface="Arial" panose="020B0604020202020204" pitchFamily="34" charset="0"/>
              </a:rPr>
              <a:t>column_no_5 latitude &amp; longitude</a:t>
            </a:r>
            <a:endParaRPr lang="en-US" b="1" u="sng">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10795" y="573405"/>
            <a:ext cx="9132570" cy="44494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5" y="-110"/>
            <a:ext cx="8520600" cy="572700"/>
          </a:xfrm>
        </p:spPr>
        <p:txBody>
          <a:bodyPr/>
          <a:p>
            <a:r>
              <a:rPr lang="en-US" b="1" u="sng">
                <a:solidFill>
                  <a:schemeClr val="tx1"/>
                </a:solidFill>
                <a:latin typeface="Arial" panose="020B0604020202020204" pitchFamily="34" charset="0"/>
                <a:cs typeface="Arial" panose="020B0604020202020204" pitchFamily="34" charset="0"/>
              </a:rPr>
              <a:t>Column_no_6 room_type</a:t>
            </a:r>
            <a:endParaRPr lang="en-US"/>
          </a:p>
        </p:txBody>
      </p:sp>
      <p:pic>
        <p:nvPicPr>
          <p:cNvPr id="4" name="Picture 3"/>
          <p:cNvPicPr>
            <a:picLocks noChangeAspect="1"/>
          </p:cNvPicPr>
          <p:nvPr/>
        </p:nvPicPr>
        <p:blipFill>
          <a:blip r:embed="rId1"/>
          <a:stretch>
            <a:fillRect/>
          </a:stretch>
        </p:blipFill>
        <p:spPr>
          <a:xfrm>
            <a:off x="0" y="572770"/>
            <a:ext cx="5967730" cy="3564255"/>
          </a:xfrm>
          <a:prstGeom prst="rect">
            <a:avLst/>
          </a:prstGeom>
        </p:spPr>
      </p:pic>
      <p:sp>
        <p:nvSpPr>
          <p:cNvPr id="5" name="Text Box 4"/>
          <p:cNvSpPr txBox="1"/>
          <p:nvPr/>
        </p:nvSpPr>
        <p:spPr>
          <a:xfrm>
            <a:off x="5967730" y="793750"/>
            <a:ext cx="3276600" cy="3753485"/>
          </a:xfrm>
          <a:prstGeom prst="rect">
            <a:avLst/>
          </a:prstGeom>
          <a:noFill/>
        </p:spPr>
        <p:txBody>
          <a:bodyPr wrap="none" rtlCol="0">
            <a:spAutoFit/>
          </a:bodyPr>
          <a:p>
            <a:pPr algn="l"/>
            <a:r>
              <a:rPr lang="en-US" b="1"/>
              <a:t>Observations:</a:t>
            </a:r>
            <a:endParaRPr lang="en-US" b="1"/>
          </a:p>
          <a:p>
            <a:pPr algn="l"/>
            <a:endParaRPr lang="en-US" b="1"/>
          </a:p>
          <a:p>
            <a:pPr algn="l"/>
            <a:r>
              <a:rPr lang="en-US" b="1"/>
              <a:t>1.There are three types of rooms</a:t>
            </a:r>
            <a:endParaRPr lang="en-US" b="1"/>
          </a:p>
          <a:p>
            <a:pPr algn="l"/>
            <a:endParaRPr lang="en-US" b="1"/>
          </a:p>
          <a:p>
            <a:pPr algn="l"/>
            <a:r>
              <a:rPr lang="en-US" b="1"/>
              <a:t>2. Namely: </a:t>
            </a:r>
            <a:endParaRPr lang="en-US" b="1"/>
          </a:p>
          <a:p>
            <a:pPr algn="l"/>
            <a:r>
              <a:rPr lang="en-US" b="1"/>
              <a:t>  1.Private room</a:t>
            </a:r>
            <a:endParaRPr lang="en-US" b="1"/>
          </a:p>
          <a:p>
            <a:pPr algn="l"/>
            <a:r>
              <a:rPr lang="en-US" b="1"/>
              <a:t>  2.Entire home/apt room_type</a:t>
            </a:r>
            <a:endParaRPr lang="en-US" b="1"/>
          </a:p>
          <a:p>
            <a:pPr algn="l"/>
            <a:r>
              <a:rPr lang="en-US" b="1"/>
              <a:t>  3.Shared room.</a:t>
            </a:r>
            <a:endParaRPr lang="en-US" b="1"/>
          </a:p>
          <a:p>
            <a:pPr algn="l"/>
            <a:endParaRPr lang="en-US" b="1"/>
          </a:p>
          <a:p>
            <a:pPr algn="l"/>
            <a:r>
              <a:rPr lang="en-US" b="1"/>
              <a:t>3.People mostly prefered to take</a:t>
            </a:r>
            <a:endParaRPr lang="en-US" b="1"/>
          </a:p>
          <a:p>
            <a:pPr algn="l"/>
            <a:r>
              <a:rPr lang="en-US" b="1"/>
              <a:t>whole apartment on rent followed by</a:t>
            </a:r>
            <a:endParaRPr lang="en-US" b="1"/>
          </a:p>
          <a:p>
            <a:pPr algn="l"/>
            <a:r>
              <a:rPr lang="en-US" b="1"/>
              <a:t> Private room.</a:t>
            </a:r>
            <a:endParaRPr lang="en-US" b="1"/>
          </a:p>
          <a:p>
            <a:pPr algn="l"/>
            <a:endParaRPr lang="en-US" b="1"/>
          </a:p>
          <a:p>
            <a:pPr algn="l"/>
            <a:r>
              <a:rPr lang="en-US" b="1"/>
              <a:t>4. very few people prefered to have </a:t>
            </a:r>
            <a:endParaRPr lang="en-US" b="1"/>
          </a:p>
          <a:p>
            <a:pPr algn="l"/>
            <a:r>
              <a:rPr lang="en-US" b="1"/>
              <a:t>shared rooms.</a:t>
            </a:r>
            <a:endParaRPr lang="en-US" b="1"/>
          </a:p>
          <a:p>
            <a:pPr algn="l"/>
            <a:endParaRPr lang="en-US" b="1"/>
          </a:p>
          <a:p>
            <a:pPr algn="l"/>
            <a:endParaRPr lang="en-US" b="1"/>
          </a:p>
        </p:txBody>
      </p:sp>
      <p:sp>
        <p:nvSpPr>
          <p:cNvPr id="6" name="Text Box 5"/>
          <p:cNvSpPr txBox="1"/>
          <p:nvPr/>
        </p:nvSpPr>
        <p:spPr>
          <a:xfrm>
            <a:off x="315595" y="4315460"/>
            <a:ext cx="7695565" cy="521970"/>
          </a:xfrm>
          <a:prstGeom prst="rect">
            <a:avLst/>
          </a:prstGeom>
          <a:noFill/>
        </p:spPr>
        <p:txBody>
          <a:bodyPr wrap="none" rtlCol="0">
            <a:spAutoFit/>
          </a:bodyPr>
          <a:p>
            <a:pPr algn="l"/>
            <a:r>
              <a:rPr lang="en-US" b="1">
                <a:sym typeface="+mn-ea"/>
              </a:rPr>
              <a:t>We will try to catogorise the 'price' like cheep,affordable and expensive and then analyse</a:t>
            </a:r>
            <a:endParaRPr lang="en-US" b="1">
              <a:sym typeface="+mn-ea"/>
            </a:endParaRPr>
          </a:p>
          <a:p>
            <a:pPr algn="l"/>
            <a:r>
              <a:rPr lang="en-US" b="1">
                <a:sym typeface="+mn-ea"/>
              </a:rPr>
              <a:t> the 'price' for 'room_type' as per it.</a:t>
            </a:r>
            <a:endParaRPr 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5" y="-70595"/>
            <a:ext cx="8520600" cy="572700"/>
          </a:xfrm>
        </p:spPr>
        <p:txBody>
          <a:bodyPr/>
          <a:p>
            <a:pPr algn="l"/>
            <a:r>
              <a:rPr lang="en-US" b="1" u="sng">
                <a:solidFill>
                  <a:schemeClr val="tx1"/>
                </a:solidFill>
                <a:latin typeface="Arial" panose="020B0604020202020204" pitchFamily="34" charset="0"/>
                <a:cs typeface="Arial" panose="020B0604020202020204" pitchFamily="34" charset="0"/>
              </a:rPr>
              <a:t>column_no_7 price</a:t>
            </a:r>
            <a:endParaRPr lang="en-US" b="1" u="sng">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76835" y="502285"/>
            <a:ext cx="8990330" cy="2906395"/>
          </a:xfrm>
          <a:prstGeom prst="rect">
            <a:avLst/>
          </a:prstGeom>
        </p:spPr>
      </p:pic>
      <p:sp>
        <p:nvSpPr>
          <p:cNvPr id="6" name="Text Box 5"/>
          <p:cNvSpPr txBox="1"/>
          <p:nvPr/>
        </p:nvSpPr>
        <p:spPr>
          <a:xfrm>
            <a:off x="157480" y="3568700"/>
            <a:ext cx="8679815" cy="1383665"/>
          </a:xfrm>
          <a:prstGeom prst="rect">
            <a:avLst/>
          </a:prstGeom>
          <a:noFill/>
        </p:spPr>
        <p:txBody>
          <a:bodyPr wrap="square" rtlCol="0">
            <a:spAutoFit/>
          </a:bodyPr>
          <a:p>
            <a:pPr marL="285750" indent="-285750" algn="l">
              <a:buFont typeface="Arial" panose="020B0604020202020204" pitchFamily="34" charset="0"/>
              <a:buChar char="•"/>
            </a:pPr>
            <a:r>
              <a:rPr lang="en-US" b="1">
                <a:latin typeface="Arial" panose="020B0604020202020204" pitchFamily="34" charset="0"/>
                <a:cs typeface="Arial" panose="020B0604020202020204" pitchFamily="34" charset="0"/>
              </a:rPr>
              <a:t>cheep (price range below or equal to 80$)</a:t>
            </a:r>
            <a:endParaRPr lang="en-US" b="1">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b="1">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a:latin typeface="Arial" panose="020B0604020202020204" pitchFamily="34" charset="0"/>
                <a:cs typeface="Arial" panose="020B0604020202020204" pitchFamily="34" charset="0"/>
              </a:rPr>
              <a:t>Affordable(for price range 80 to 500$)</a:t>
            </a:r>
            <a:endParaRPr lang="en-US" b="1">
              <a:latin typeface="Arial" panose="020B0604020202020204" pitchFamily="34" charset="0"/>
              <a:cs typeface="Arial" panose="020B0604020202020204" pitchFamily="34" charset="0"/>
            </a:endParaRPr>
          </a:p>
          <a:p>
            <a:pPr marL="0" indent="0" algn="l">
              <a:buFont typeface="Arial" panose="020B0604020202020204" pitchFamily="34" charset="0"/>
              <a:buNone/>
            </a:pPr>
            <a:endParaRPr lang="en-US" b="1">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a:latin typeface="Arial" panose="020B0604020202020204" pitchFamily="34" charset="0"/>
                <a:cs typeface="Arial" panose="020B0604020202020204" pitchFamily="34" charset="0"/>
              </a:rPr>
              <a:t>Expensive(for price range more then 500$) so, it look like people have more intrest in having "affordable" rooms/apartments rathre then having cheep and expensive rooms.</a:t>
            </a:r>
            <a:endParaRPr lang="en-US" b="1">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5" y="-110"/>
            <a:ext cx="8520600" cy="572700"/>
          </a:xfrm>
        </p:spPr>
        <p:txBody>
          <a:bodyPr/>
          <a:p>
            <a:pPr algn="l"/>
            <a:r>
              <a:rPr lang="en-US" b="1" u="sng">
                <a:solidFill>
                  <a:schemeClr val="tx1"/>
                </a:solidFill>
                <a:latin typeface="Arial" panose="020B0604020202020204" pitchFamily="34" charset="0"/>
                <a:cs typeface="Arial" panose="020B0604020202020204" pitchFamily="34" charset="0"/>
              </a:rPr>
              <a:t>column_no_8 minimum_nights</a:t>
            </a:r>
            <a:endParaRPr lang="en-US" b="1" u="sng">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0" y="1206500"/>
            <a:ext cx="2711450" cy="1860550"/>
          </a:xfrm>
          <a:prstGeom prst="rect">
            <a:avLst/>
          </a:prstGeom>
        </p:spPr>
      </p:pic>
      <p:sp>
        <p:nvSpPr>
          <p:cNvPr id="6" name="Text Box 5"/>
          <p:cNvSpPr txBox="1"/>
          <p:nvPr/>
        </p:nvSpPr>
        <p:spPr>
          <a:xfrm>
            <a:off x="0" y="572770"/>
            <a:ext cx="2091690" cy="521970"/>
          </a:xfrm>
          <a:prstGeom prst="rect">
            <a:avLst/>
          </a:prstGeom>
          <a:noFill/>
        </p:spPr>
        <p:txBody>
          <a:bodyPr wrap="none" rtlCol="0">
            <a:spAutoFit/>
          </a:bodyPr>
          <a:p>
            <a:pPr algn="l"/>
            <a:r>
              <a:rPr lang="en-US">
                <a:ln>
                  <a:solidFill>
                    <a:schemeClr val="bg1"/>
                  </a:solidFill>
                </a:ln>
                <a:latin typeface="+mn-lt"/>
                <a:cs typeface="+mn-lt"/>
                <a:sym typeface="+mn-ea"/>
              </a:rPr>
              <a:t>Distribution </a:t>
            </a:r>
            <a:r>
              <a:rPr lang="en-US">
                <a:ln w="3175">
                  <a:solidFill>
                    <a:schemeClr val="bg1"/>
                  </a:solidFill>
                </a:ln>
                <a:latin typeface="+mn-lt"/>
                <a:cs typeface="+mn-lt"/>
                <a:sym typeface="+mn-ea"/>
              </a:rPr>
              <a:t>Plot without </a:t>
            </a:r>
            <a:endParaRPr lang="en-US">
              <a:ln w="3175">
                <a:solidFill>
                  <a:schemeClr val="bg1"/>
                </a:solidFill>
              </a:ln>
              <a:latin typeface="+mn-lt"/>
              <a:cs typeface="+mn-lt"/>
              <a:sym typeface="+mn-ea"/>
            </a:endParaRPr>
          </a:p>
          <a:p>
            <a:pPr algn="l"/>
            <a:r>
              <a:rPr lang="en-US">
                <a:ln w="3175">
                  <a:solidFill>
                    <a:schemeClr val="bg1"/>
                  </a:solidFill>
                </a:ln>
                <a:latin typeface="+mn-lt"/>
                <a:cs typeface="+mn-lt"/>
                <a:sym typeface="+mn-ea"/>
              </a:rPr>
              <a:t>transformation:</a:t>
            </a:r>
            <a:endParaRPr lang="en-US"/>
          </a:p>
        </p:txBody>
      </p:sp>
      <p:pic>
        <p:nvPicPr>
          <p:cNvPr id="7" name="Picture 6"/>
          <p:cNvPicPr>
            <a:picLocks noChangeAspect="1"/>
          </p:cNvPicPr>
          <p:nvPr/>
        </p:nvPicPr>
        <p:blipFill>
          <a:blip r:embed="rId2"/>
          <a:stretch>
            <a:fillRect/>
          </a:stretch>
        </p:blipFill>
        <p:spPr>
          <a:xfrm>
            <a:off x="2982595" y="1151255"/>
            <a:ext cx="2946400" cy="2083435"/>
          </a:xfrm>
          <a:prstGeom prst="rect">
            <a:avLst/>
          </a:prstGeom>
        </p:spPr>
      </p:pic>
      <p:sp>
        <p:nvSpPr>
          <p:cNvPr id="9" name="Text Box 8"/>
          <p:cNvSpPr txBox="1"/>
          <p:nvPr/>
        </p:nvSpPr>
        <p:spPr>
          <a:xfrm>
            <a:off x="3454400" y="572770"/>
            <a:ext cx="2002790" cy="521970"/>
          </a:xfrm>
          <a:prstGeom prst="rect">
            <a:avLst/>
          </a:prstGeom>
          <a:noFill/>
        </p:spPr>
        <p:txBody>
          <a:bodyPr wrap="none" rtlCol="0">
            <a:spAutoFit/>
          </a:bodyPr>
          <a:p>
            <a:r>
              <a:rPr lang="en-US">
                <a:ln w="3175">
                  <a:solidFill>
                    <a:schemeClr val="bg1"/>
                  </a:solidFill>
                </a:ln>
                <a:latin typeface="+mn-lt"/>
                <a:cs typeface="+mn-lt"/>
              </a:rPr>
              <a:t>Distribution plot after </a:t>
            </a:r>
            <a:endParaRPr lang="en-US">
              <a:ln w="3175">
                <a:solidFill>
                  <a:schemeClr val="bg1"/>
                </a:solidFill>
              </a:ln>
              <a:latin typeface="+mn-lt"/>
              <a:cs typeface="+mn-lt"/>
            </a:endParaRPr>
          </a:p>
          <a:p>
            <a:r>
              <a:rPr lang="en-US">
                <a:ln w="3175">
                  <a:solidFill>
                    <a:schemeClr val="bg1"/>
                  </a:solidFill>
                </a:ln>
                <a:latin typeface="+mn-lt"/>
                <a:cs typeface="+mn-lt"/>
              </a:rPr>
              <a:t>Box_Cox transformed:</a:t>
            </a:r>
            <a:r>
              <a:rPr lang="en-US"/>
              <a:t> </a:t>
            </a:r>
            <a:endParaRPr lang="en-US"/>
          </a:p>
        </p:txBody>
      </p:sp>
      <p:sp>
        <p:nvSpPr>
          <p:cNvPr id="10" name="Text Box 9"/>
          <p:cNvSpPr txBox="1"/>
          <p:nvPr/>
        </p:nvSpPr>
        <p:spPr>
          <a:xfrm>
            <a:off x="52070" y="3143250"/>
            <a:ext cx="8989695" cy="1814830"/>
          </a:xfrm>
          <a:prstGeom prst="rect">
            <a:avLst/>
          </a:prstGeom>
          <a:noFill/>
        </p:spPr>
        <p:txBody>
          <a:bodyPr wrap="square" rtlCol="0">
            <a:spAutoFit/>
          </a:bodyPr>
          <a:p>
            <a:pPr algn="l"/>
            <a:r>
              <a:rPr lang="en-US" b="1"/>
              <a:t>Observations:</a:t>
            </a:r>
            <a:endParaRPr lang="en-US" b="1"/>
          </a:p>
          <a:p>
            <a:pPr algn="l"/>
            <a:endParaRPr lang="en-US" b="1"/>
          </a:p>
          <a:p>
            <a:pPr marL="285750" indent="-285750" algn="l">
              <a:buFont typeface="Arial" panose="020B0604020202020204" pitchFamily="34" charset="0"/>
              <a:buChar char="•"/>
            </a:pPr>
            <a:r>
              <a:rPr lang="en-US" b="1"/>
              <a:t>we can say that the data is right skwed so, we can do log transformation.</a:t>
            </a:r>
            <a:endParaRPr lang="en-US" b="1"/>
          </a:p>
          <a:p>
            <a:pPr marL="285750" indent="-285750" algn="l">
              <a:buFont typeface="Arial" panose="020B0604020202020204" pitchFamily="34" charset="0"/>
              <a:buChar char="•"/>
            </a:pPr>
            <a:endParaRPr lang="en-US" b="1"/>
          </a:p>
          <a:p>
            <a:pPr marL="285750" indent="-285750" algn="l">
              <a:buFont typeface="Arial" panose="020B0604020202020204" pitchFamily="34" charset="0"/>
              <a:buChar char="•"/>
            </a:pPr>
            <a:r>
              <a:rPr lang="en-US" b="1"/>
              <a:t>log_transformed plot shows that majority of room booking is one for 1 to 4 days.</a:t>
            </a:r>
            <a:endParaRPr lang="en-US" b="1"/>
          </a:p>
          <a:p>
            <a:pPr marL="0" indent="0" algn="l">
              <a:buFont typeface="Arial" panose="020B0604020202020204" pitchFamily="34" charset="0"/>
              <a:buNone/>
            </a:pPr>
            <a:endParaRPr lang="en-US" b="1"/>
          </a:p>
          <a:p>
            <a:pPr marL="285750" indent="-285750" algn="l">
              <a:buFont typeface="Arial" panose="020B0604020202020204" pitchFamily="34" charset="0"/>
              <a:buChar char="•"/>
            </a:pPr>
            <a:r>
              <a:rPr lang="en-US" b="1"/>
              <a:t>we have set the lambda parameter not equal to zero so it by defination of bax-cox transform </a:t>
            </a:r>
            <a:endParaRPr lang="en-US" b="1"/>
          </a:p>
          <a:p>
            <a:pPr marL="0" indent="0" algn="l">
              <a:buFont typeface="Arial" panose="020B0604020202020204" pitchFamily="34" charset="0"/>
              <a:buNone/>
            </a:pPr>
            <a:r>
              <a:rPr lang="en-US" b="1"/>
              <a:t>selected the best value of lambda.</a:t>
            </a:r>
            <a:endParaRPr lang="en-US" b="1"/>
          </a:p>
        </p:txBody>
      </p:sp>
      <p:pic>
        <p:nvPicPr>
          <p:cNvPr id="11" name="Picture 10"/>
          <p:cNvPicPr>
            <a:picLocks noChangeAspect="1"/>
          </p:cNvPicPr>
          <p:nvPr/>
        </p:nvPicPr>
        <p:blipFill>
          <a:blip r:embed="rId3"/>
          <a:stretch>
            <a:fillRect/>
          </a:stretch>
        </p:blipFill>
        <p:spPr>
          <a:xfrm>
            <a:off x="6003290" y="1151255"/>
            <a:ext cx="3038475" cy="2083435"/>
          </a:xfrm>
          <a:prstGeom prst="rect">
            <a:avLst/>
          </a:prstGeom>
        </p:spPr>
      </p:pic>
      <p:sp>
        <p:nvSpPr>
          <p:cNvPr id="12" name="Text Box 11"/>
          <p:cNvSpPr txBox="1"/>
          <p:nvPr/>
        </p:nvSpPr>
        <p:spPr>
          <a:xfrm>
            <a:off x="6123940" y="572770"/>
            <a:ext cx="1814830" cy="521970"/>
          </a:xfrm>
          <a:prstGeom prst="rect">
            <a:avLst/>
          </a:prstGeom>
          <a:noFill/>
        </p:spPr>
        <p:txBody>
          <a:bodyPr wrap="none" rtlCol="0">
            <a:spAutoFit/>
          </a:bodyPr>
          <a:p>
            <a:r>
              <a:rPr lang="en-US">
                <a:ln w="3175">
                  <a:solidFill>
                    <a:schemeClr val="bg1"/>
                  </a:solidFill>
                </a:ln>
                <a:latin typeface="+mn-lt"/>
                <a:cs typeface="+mn-lt"/>
              </a:rPr>
              <a:t>Distribution plot after</a:t>
            </a:r>
            <a:endParaRPr lang="en-US">
              <a:ln w="3175">
                <a:solidFill>
                  <a:schemeClr val="bg1"/>
                </a:solidFill>
              </a:ln>
              <a:latin typeface="+mn-lt"/>
              <a:cs typeface="+mn-lt"/>
            </a:endParaRPr>
          </a:p>
          <a:p>
            <a:r>
              <a:rPr lang="en-US">
                <a:ln w="3175">
                  <a:solidFill>
                    <a:schemeClr val="bg1"/>
                  </a:solidFill>
                </a:ln>
                <a:latin typeface="+mn-lt"/>
                <a:cs typeface="+mn-lt"/>
              </a:rPr>
              <a:t> </a:t>
            </a:r>
            <a:r>
              <a:rPr lang="en-US">
                <a:ln w="3175">
                  <a:solidFill>
                    <a:schemeClr val="bg1"/>
                  </a:solidFill>
                </a:ln>
                <a:latin typeface="+mn-lt"/>
                <a:cs typeface="+mn-lt"/>
              </a:rPr>
              <a:t>log_transform:</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5" y="-110"/>
            <a:ext cx="8520600" cy="572700"/>
          </a:xfrm>
        </p:spPr>
        <p:txBody>
          <a:bodyPr/>
          <a:p>
            <a:pPr algn="l"/>
            <a:r>
              <a:rPr lang="en-US" b="1" u="sng">
                <a:solidFill>
                  <a:schemeClr val="tx1"/>
                </a:solidFill>
                <a:latin typeface="Arial" panose="020B0604020202020204" pitchFamily="34" charset="0"/>
                <a:cs typeface="Arial" panose="020B0604020202020204" pitchFamily="34" charset="0"/>
              </a:rPr>
              <a:t>column_no_9 Number_of_reviews</a:t>
            </a:r>
            <a:endParaRPr lang="en-US" b="1" u="sng">
              <a:solidFill>
                <a:schemeClr val="tx1"/>
              </a:solidFill>
              <a:latin typeface="Arial" panose="020B0604020202020204" pitchFamily="34" charset="0"/>
              <a:cs typeface="Arial" panose="020B0604020202020204" pitchFamily="34" charset="0"/>
            </a:endParaRPr>
          </a:p>
        </p:txBody>
      </p:sp>
      <p:sp>
        <p:nvSpPr>
          <p:cNvPr id="5" name="Text Box 4"/>
          <p:cNvSpPr txBox="1"/>
          <p:nvPr/>
        </p:nvSpPr>
        <p:spPr>
          <a:xfrm>
            <a:off x="222885" y="3672840"/>
            <a:ext cx="8645525" cy="1383665"/>
          </a:xfrm>
          <a:prstGeom prst="rect">
            <a:avLst/>
          </a:prstGeom>
          <a:noFill/>
        </p:spPr>
        <p:txBody>
          <a:bodyPr wrap="square" rtlCol="0">
            <a:spAutoFit/>
          </a:bodyPr>
          <a:p>
            <a:r>
              <a:rPr lang="en-US" b="1"/>
              <a:t>Observatios:</a:t>
            </a:r>
            <a:endParaRPr lang="en-US" b="1"/>
          </a:p>
          <a:p>
            <a:r>
              <a:rPr lang="en-US" b="1"/>
              <a:t>Number of reviews are highly dense form 0 to 100 reviews.</a:t>
            </a:r>
            <a:endParaRPr lang="en-US" b="1"/>
          </a:p>
          <a:p>
            <a:r>
              <a:rPr lang="en-US" b="1"/>
              <a:t>we can say that most of the rooms are not rated and those which are frequently occupied only those are rated.</a:t>
            </a:r>
            <a:endParaRPr lang="en-US" b="1"/>
          </a:p>
          <a:p>
            <a:r>
              <a:rPr lang="en-US" b="1"/>
              <a:t>maximun 629 times the perticular room is rated.</a:t>
            </a:r>
            <a:endParaRPr lang="en-US" b="1"/>
          </a:p>
          <a:p>
            <a:r>
              <a:rPr lang="en-US" b="1"/>
              <a:t>Average rating is around 23.</a:t>
            </a:r>
            <a:endParaRPr lang="en-US" b="1"/>
          </a:p>
        </p:txBody>
      </p:sp>
      <p:pic>
        <p:nvPicPr>
          <p:cNvPr id="4" name="Picture 3"/>
          <p:cNvPicPr>
            <a:picLocks noChangeAspect="1"/>
          </p:cNvPicPr>
          <p:nvPr/>
        </p:nvPicPr>
        <p:blipFill>
          <a:blip r:embed="rId1"/>
          <a:stretch>
            <a:fillRect/>
          </a:stretch>
        </p:blipFill>
        <p:spPr>
          <a:xfrm>
            <a:off x="1146175" y="572770"/>
            <a:ext cx="5819775" cy="30194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5565" y="69215"/>
            <a:ext cx="8520430" cy="1082675"/>
          </a:xfrm>
        </p:spPr>
        <p:txBody>
          <a:bodyPr/>
          <a:p>
            <a:pPr algn="l"/>
            <a:r>
              <a:rPr lang="en-US" sz="2800" b="1" u="sng">
                <a:solidFill>
                  <a:schemeClr val="tx1"/>
                </a:solidFill>
                <a:latin typeface="Arial" panose="020B0604020202020204" pitchFamily="34" charset="0"/>
                <a:cs typeface="Arial" panose="020B0604020202020204" pitchFamily="34" charset="0"/>
                <a:sym typeface="+mn-ea"/>
              </a:rPr>
              <a:t>column_no_9 </a:t>
            </a:r>
            <a:r>
              <a:rPr lang="en-US" sz="2800" b="1" u="sng">
                <a:solidFill>
                  <a:schemeClr val="tx1"/>
                </a:solidFill>
                <a:latin typeface="Arial" panose="020B0604020202020204" pitchFamily="34" charset="0"/>
                <a:cs typeface="Arial" panose="020B0604020202020204" pitchFamily="34" charset="0"/>
              </a:rPr>
              <a:t>calculated_host_listings_count</a:t>
            </a:r>
            <a:endParaRPr lang="en-US" sz="2800" b="1" u="sng">
              <a:solidFill>
                <a:schemeClr val="tx1"/>
              </a:solidFill>
              <a:latin typeface="Arial" panose="020B0604020202020204" pitchFamily="34" charset="0"/>
              <a:cs typeface="Arial" panose="020B0604020202020204" pitchFamily="34" charset="0"/>
            </a:endParaRPr>
          </a:p>
        </p:txBody>
      </p:sp>
      <p:sp>
        <p:nvSpPr>
          <p:cNvPr id="3" name="Text Placeholder 2"/>
          <p:cNvSpPr/>
          <p:nvPr>
            <p:ph type="body" idx="1"/>
          </p:nvPr>
        </p:nvSpPr>
        <p:spPr>
          <a:xfrm>
            <a:off x="75565" y="948690"/>
            <a:ext cx="8691880" cy="1019175"/>
          </a:xfrm>
        </p:spPr>
        <p:txBody>
          <a:bodyPr/>
          <a:p>
            <a:pPr>
              <a:buClr>
                <a:srgbClr val="212121"/>
              </a:buClr>
              <a:buFont typeface="Arial" panose="020B0604020202020204" pitchFamily="34" charset="0"/>
              <a:buChar char="•"/>
            </a:pPr>
            <a:r>
              <a:rPr lang="en-US" sz="1400" b="1">
                <a:solidFill>
                  <a:srgbClr val="000000"/>
                </a:solidFill>
              </a:rPr>
              <a:t>There is one host who is 327 time listed. </a:t>
            </a:r>
            <a:endParaRPr lang="en-US" sz="1400" b="1">
              <a:solidFill>
                <a:srgbClr val="000000"/>
              </a:solidFill>
            </a:endParaRPr>
          </a:p>
          <a:p>
            <a:pPr>
              <a:buClr>
                <a:srgbClr val="212121"/>
              </a:buClr>
              <a:buFont typeface="Arial" panose="020B0604020202020204" pitchFamily="34" charset="0"/>
              <a:buChar char="•"/>
            </a:pPr>
            <a:r>
              <a:rPr lang="en-US" sz="1400" b="1">
                <a:solidFill>
                  <a:srgbClr val="000000"/>
                </a:solidFill>
              </a:rPr>
              <a:t>This is the corresponding host_id 219517861 who is having highest listing. </a:t>
            </a:r>
            <a:endParaRPr lang="en-US" sz="1400" b="1">
              <a:solidFill>
                <a:srgbClr val="000000"/>
              </a:solidFill>
            </a:endParaRPr>
          </a:p>
          <a:p>
            <a:pPr>
              <a:buClr>
                <a:srgbClr val="212121"/>
              </a:buClr>
              <a:buFont typeface="Arial" panose="020B0604020202020204" pitchFamily="34" charset="0"/>
              <a:buChar char="•"/>
            </a:pPr>
            <a:r>
              <a:rPr lang="en-US" sz="1400" b="1">
                <a:solidFill>
                  <a:srgbClr val="000000"/>
                </a:solidFill>
              </a:rPr>
              <a:t>This is the corresponding host_id 15400695 who is having lowest listing. </a:t>
            </a:r>
            <a:endParaRPr lang="en-US" sz="1400" b="1">
              <a:solidFill>
                <a:srgbClr val="000000"/>
              </a:solidFill>
            </a:endParaRPr>
          </a:p>
        </p:txBody>
      </p:sp>
      <p:sp>
        <p:nvSpPr>
          <p:cNvPr id="4" name="Text Box 3"/>
          <p:cNvSpPr txBox="1"/>
          <p:nvPr/>
        </p:nvSpPr>
        <p:spPr>
          <a:xfrm>
            <a:off x="212090" y="641985"/>
            <a:ext cx="3315970" cy="306705"/>
          </a:xfrm>
          <a:prstGeom prst="rect">
            <a:avLst/>
          </a:prstGeom>
          <a:noFill/>
        </p:spPr>
        <p:txBody>
          <a:bodyPr wrap="none" rtlCol="0">
            <a:spAutoFit/>
          </a:bodyPr>
          <a:p>
            <a:r>
              <a:rPr lang="en-US" b="1"/>
              <a:t>Most_common 50 host_listing_count</a:t>
            </a:r>
            <a:endParaRPr lang="en-US" b="1"/>
          </a:p>
        </p:txBody>
      </p:sp>
      <p:sp>
        <p:nvSpPr>
          <p:cNvPr id="6" name="Text Box 5"/>
          <p:cNvSpPr txBox="1"/>
          <p:nvPr/>
        </p:nvSpPr>
        <p:spPr>
          <a:xfrm>
            <a:off x="212090" y="2112645"/>
            <a:ext cx="4686935" cy="737235"/>
          </a:xfrm>
          <a:prstGeom prst="rect">
            <a:avLst/>
          </a:prstGeom>
          <a:noFill/>
        </p:spPr>
        <p:txBody>
          <a:bodyPr wrap="none" rtlCol="0">
            <a:spAutoFit/>
          </a:bodyPr>
          <a:p>
            <a:pPr algn="l"/>
            <a:r>
              <a:rPr lang="en-US" sz="2800" b="1" u="sng">
                <a:solidFill>
                  <a:schemeClr val="tx1"/>
                </a:solidFill>
                <a:latin typeface="Arial" panose="020B0604020202020204" pitchFamily="34" charset="0"/>
                <a:cs typeface="Arial" panose="020B0604020202020204" pitchFamily="34" charset="0"/>
                <a:sym typeface="+mn-ea"/>
              </a:rPr>
              <a:t>column_no_10 last_review</a:t>
            </a:r>
            <a:endParaRPr lang="en-US" b="1" u="sng">
              <a:solidFill>
                <a:schemeClr val="accent5">
                  <a:lumMod val="75000"/>
                </a:schemeClr>
              </a:solidFill>
              <a:latin typeface="Arial Black" panose="020B0A04020102020204" charset="0"/>
              <a:cs typeface="Arial Black" panose="020B0A04020102020204" charset="0"/>
            </a:endParaRPr>
          </a:p>
          <a:p>
            <a:endParaRPr lang="en-US"/>
          </a:p>
        </p:txBody>
      </p:sp>
      <p:sp>
        <p:nvSpPr>
          <p:cNvPr id="7" name="Text Box 6"/>
          <p:cNvSpPr txBox="1"/>
          <p:nvPr/>
        </p:nvSpPr>
        <p:spPr>
          <a:xfrm>
            <a:off x="75565" y="2849880"/>
            <a:ext cx="7852410" cy="737235"/>
          </a:xfrm>
          <a:prstGeom prst="rect">
            <a:avLst/>
          </a:prstGeom>
          <a:noFill/>
        </p:spPr>
        <p:txBody>
          <a:bodyPr wrap="square" rtlCol="0">
            <a:spAutoFit/>
          </a:bodyPr>
          <a:p>
            <a:pPr marL="285750" indent="-285750" algn="l">
              <a:buFont typeface="Arial" panose="020B0604020202020204" pitchFamily="34" charset="0"/>
              <a:buChar char="•"/>
            </a:pPr>
            <a:r>
              <a:rPr lang="en-US" b="1"/>
              <a:t>max is 58 times the rating is given.</a:t>
            </a:r>
            <a:endParaRPr lang="en-US" b="1"/>
          </a:p>
          <a:p>
            <a:pPr marL="285750" indent="-285750" algn="l">
              <a:buFont typeface="Arial" panose="020B0604020202020204" pitchFamily="34" charset="0"/>
              <a:buChar char="•"/>
            </a:pPr>
            <a:r>
              <a:rPr lang="en-US" b="1"/>
              <a:t>min is 0.</a:t>
            </a:r>
            <a:endParaRPr lang="en-US" b="1"/>
          </a:p>
          <a:p>
            <a:pPr marL="285750" indent="-285750" algn="l">
              <a:buFont typeface="Arial" panose="020B0604020202020204" pitchFamily="34" charset="0"/>
              <a:buChar char="•"/>
            </a:pPr>
            <a:r>
              <a:rPr lang="en-US" b="1"/>
              <a:t>75% of data is for 1.5 time rating.</a:t>
            </a:r>
            <a:endParaRPr 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5" y="-110"/>
            <a:ext cx="8520600" cy="572700"/>
          </a:xfrm>
        </p:spPr>
        <p:txBody>
          <a:bodyPr/>
          <a:p>
            <a:r>
              <a:rPr lang="en-US" sz="2800" b="1" u="sng">
                <a:solidFill>
                  <a:schemeClr val="tx1"/>
                </a:solidFill>
                <a:latin typeface="Arial" panose="020B0604020202020204" pitchFamily="34" charset="0"/>
                <a:cs typeface="Arial" panose="020B0604020202020204" pitchFamily="34" charset="0"/>
              </a:rPr>
              <a:t>column_no_11 availability_365</a:t>
            </a:r>
            <a:endParaRPr lang="en-US" sz="2800" b="1" u="sng">
              <a:solidFill>
                <a:schemeClr val="accent5">
                  <a:lumMod val="75000"/>
                </a:schemeClr>
              </a:solidFill>
              <a:latin typeface="Arial Black" panose="020B0A04020102020204" charset="0"/>
              <a:cs typeface="Arial Black" panose="020B0A04020102020204" charset="0"/>
            </a:endParaRPr>
          </a:p>
        </p:txBody>
      </p:sp>
      <p:pic>
        <p:nvPicPr>
          <p:cNvPr id="4" name="Picture 3"/>
          <p:cNvPicPr>
            <a:picLocks noChangeAspect="1"/>
          </p:cNvPicPr>
          <p:nvPr/>
        </p:nvPicPr>
        <p:blipFill>
          <a:blip r:embed="rId1"/>
          <a:srcRect b="3158"/>
          <a:stretch>
            <a:fillRect/>
          </a:stretch>
        </p:blipFill>
        <p:spPr>
          <a:xfrm>
            <a:off x="1577340" y="572770"/>
            <a:ext cx="5374640" cy="3380105"/>
          </a:xfrm>
          <a:prstGeom prst="rect">
            <a:avLst/>
          </a:prstGeom>
        </p:spPr>
      </p:pic>
      <p:sp>
        <p:nvSpPr>
          <p:cNvPr id="5" name="Text Box 4"/>
          <p:cNvSpPr txBox="1"/>
          <p:nvPr/>
        </p:nvSpPr>
        <p:spPr>
          <a:xfrm>
            <a:off x="155575" y="3953510"/>
            <a:ext cx="8582025" cy="953135"/>
          </a:xfrm>
          <a:prstGeom prst="rect">
            <a:avLst/>
          </a:prstGeom>
          <a:noFill/>
        </p:spPr>
        <p:txBody>
          <a:bodyPr wrap="none" rtlCol="0">
            <a:spAutoFit/>
          </a:bodyPr>
          <a:p>
            <a:pPr algn="l"/>
            <a:r>
              <a:rPr lang="en-US" b="1"/>
              <a:t>Observations:</a:t>
            </a:r>
            <a:endParaRPr lang="en-US" b="1"/>
          </a:p>
          <a:p>
            <a:pPr algn="l"/>
            <a:r>
              <a:rPr lang="en-US" b="1"/>
              <a:t>1. From above plot we can see that most of the available rooms are in the proce range of 0 to 2000.</a:t>
            </a:r>
            <a:endParaRPr lang="en-US" b="1"/>
          </a:p>
          <a:p>
            <a:pPr algn="l"/>
            <a:r>
              <a:rPr lang="en-US" b="1"/>
              <a:t>2. Very few are available for price above 2000$,this is quite obivious that there are very few peoples</a:t>
            </a:r>
            <a:endParaRPr lang="en-US" b="1"/>
          </a:p>
          <a:p>
            <a:pPr algn="l"/>
            <a:r>
              <a:rPr lang="en-US" b="1"/>
              <a:t>who prefer to have expensive rooms.</a:t>
            </a:r>
            <a:endParaRPr lang="en-US"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176145" y="1955800"/>
            <a:ext cx="4928235" cy="583565"/>
          </a:xfrm>
          <a:prstGeom prst="rect">
            <a:avLst/>
          </a:prstGeom>
          <a:noFill/>
        </p:spPr>
        <p:txBody>
          <a:bodyPr wrap="none" rtlCol="0" anchor="t">
            <a:spAutoFit/>
          </a:bodyPr>
          <a:p>
            <a:r>
              <a:rPr lang="en-US" sz="3200" b="1" u="sng">
                <a:solidFill>
                  <a:schemeClr val="accent5">
                    <a:lumMod val="75000"/>
                  </a:schemeClr>
                </a:solidFill>
                <a:latin typeface="Arial Black" panose="020B0A04020102020204" charset="0"/>
                <a:cs typeface="Arial Black" panose="020B0A04020102020204" charset="0"/>
                <a:sym typeface="+mn-ea"/>
              </a:rPr>
              <a:t>Multivariate Analysis</a:t>
            </a:r>
            <a:r>
              <a:rPr lang="en-US" b="1" u="sng">
                <a:solidFill>
                  <a:schemeClr val="accent5">
                    <a:lumMod val="75000"/>
                  </a:schemeClr>
                </a:solidFill>
                <a:latin typeface="Arial Black" panose="020B0A04020102020204" charset="0"/>
                <a:cs typeface="Arial Black" panose="020B0A04020102020204" charset="0"/>
                <a:sym typeface="+mn-ea"/>
              </a:rPr>
              <a: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8740" y="0"/>
            <a:ext cx="11360785" cy="829945"/>
          </a:xfrm>
          <a:prstGeom prst="rect">
            <a:avLst/>
          </a:prstGeom>
          <a:noFill/>
        </p:spPr>
        <p:txBody>
          <a:bodyPr wrap="square" rtlCol="0">
            <a:spAutoFit/>
          </a:bodyPr>
          <a:p>
            <a:pPr lvl="1" algn="l"/>
            <a:r>
              <a:rPr lang="en-US" sz="2400" b="1" u="sng">
                <a:solidFill>
                  <a:schemeClr val="tx1"/>
                </a:solidFill>
                <a:latin typeface="Arial" panose="020B0604020202020204" pitchFamily="34" charset="0"/>
                <a:cs typeface="Arial" panose="020B0604020202020204" pitchFamily="34" charset="0"/>
              </a:rPr>
              <a:t>Lets find the relation between neighbourhood_group </a:t>
            </a:r>
            <a:endParaRPr lang="en-US" sz="2400" b="1" u="sng">
              <a:solidFill>
                <a:schemeClr val="tx1"/>
              </a:solidFill>
              <a:latin typeface="Arial" panose="020B0604020202020204" pitchFamily="34" charset="0"/>
              <a:cs typeface="Arial" panose="020B0604020202020204" pitchFamily="34" charset="0"/>
            </a:endParaRPr>
          </a:p>
          <a:p>
            <a:pPr lvl="1" algn="l"/>
            <a:r>
              <a:rPr lang="en-US" sz="2400" b="1" u="sng">
                <a:solidFill>
                  <a:schemeClr val="tx1"/>
                </a:solidFill>
                <a:latin typeface="Arial" panose="020B0604020202020204" pitchFamily="34" charset="0"/>
                <a:cs typeface="Arial" panose="020B0604020202020204" pitchFamily="34" charset="0"/>
              </a:rPr>
              <a:t>and price:</a:t>
            </a:r>
            <a:endParaRPr lang="en-US" sz="2400" b="1"/>
          </a:p>
        </p:txBody>
      </p:sp>
      <p:pic>
        <p:nvPicPr>
          <p:cNvPr id="5" name="Picture 4"/>
          <p:cNvPicPr>
            <a:picLocks noChangeAspect="1"/>
          </p:cNvPicPr>
          <p:nvPr/>
        </p:nvPicPr>
        <p:blipFill>
          <a:blip r:embed="rId1"/>
          <a:stretch>
            <a:fillRect/>
          </a:stretch>
        </p:blipFill>
        <p:spPr>
          <a:xfrm>
            <a:off x="890270" y="1056005"/>
            <a:ext cx="6771005" cy="3990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31140" y="201295"/>
            <a:ext cx="4761230" cy="3107690"/>
          </a:xfrm>
          <a:prstGeom prst="rect">
            <a:avLst/>
          </a:prstGeom>
          <a:noFill/>
        </p:spPr>
        <p:txBody>
          <a:bodyPr wrap="square" rtlCol="0" anchor="t">
            <a:spAutoFit/>
          </a:bodyPr>
          <a:p>
            <a:r>
              <a:rPr lang="en-US" b="1">
                <a:solidFill>
                  <a:schemeClr val="accent5">
                    <a:lumMod val="75000"/>
                  </a:schemeClr>
                </a:solidFill>
                <a:latin typeface="Arial Black" panose="020B0A04020102020204" charset="0"/>
                <a:cs typeface="Arial Black" panose="020B0A04020102020204" charset="0"/>
                <a:sym typeface="+mn-ea"/>
              </a:rPr>
              <a:t>Content :</a:t>
            </a:r>
            <a:endParaRPr lang="en-US" b="1">
              <a:solidFill>
                <a:schemeClr val="accent5">
                  <a:lumMod val="75000"/>
                </a:schemeClr>
              </a:solidFill>
              <a:latin typeface="Arial Black" panose="020B0A04020102020204" charset="0"/>
              <a:cs typeface="Arial Black" panose="020B0A04020102020204" charset="0"/>
            </a:endParaRPr>
          </a:p>
          <a:p>
            <a:endParaRPr lang="en-US" b="1">
              <a:solidFill>
                <a:schemeClr val="accent5">
                  <a:lumMod val="75000"/>
                </a:schemeClr>
              </a:solidFill>
              <a:latin typeface="Arial Black" panose="020B0A04020102020204" charset="0"/>
              <a:cs typeface="Arial Black" panose="020B0A04020102020204" charset="0"/>
            </a:endParaRPr>
          </a:p>
          <a:p>
            <a:r>
              <a:rPr lang="en-US" b="1">
                <a:solidFill>
                  <a:schemeClr val="accent5">
                    <a:lumMod val="75000"/>
                  </a:schemeClr>
                </a:solidFill>
                <a:latin typeface="Arial Black" panose="020B0A04020102020204" charset="0"/>
                <a:cs typeface="Arial Black" panose="020B0A04020102020204" charset="0"/>
                <a:sym typeface="+mn-ea"/>
              </a:rPr>
              <a:t>1) Introduction.</a:t>
            </a:r>
            <a:endParaRPr lang="en-US" b="1">
              <a:solidFill>
                <a:schemeClr val="accent5">
                  <a:lumMod val="75000"/>
                </a:schemeClr>
              </a:solidFill>
              <a:latin typeface="Arial Black" panose="020B0A04020102020204" charset="0"/>
              <a:cs typeface="Arial Black" panose="020B0A04020102020204" charset="0"/>
            </a:endParaRPr>
          </a:p>
          <a:p>
            <a:endParaRPr lang="en-US" b="1">
              <a:solidFill>
                <a:schemeClr val="accent5">
                  <a:lumMod val="75000"/>
                </a:schemeClr>
              </a:solidFill>
              <a:latin typeface="Arial Black" panose="020B0A04020102020204" charset="0"/>
              <a:cs typeface="Arial Black" panose="020B0A04020102020204" charset="0"/>
            </a:endParaRPr>
          </a:p>
          <a:p>
            <a:r>
              <a:rPr lang="en-US" b="1">
                <a:solidFill>
                  <a:schemeClr val="accent5">
                    <a:lumMod val="75000"/>
                  </a:schemeClr>
                </a:solidFill>
                <a:latin typeface="Arial Black" panose="020B0A04020102020204" charset="0"/>
                <a:cs typeface="Arial Black" panose="020B0A04020102020204" charset="0"/>
                <a:sym typeface="+mn-ea"/>
              </a:rPr>
              <a:t>2) General overview  of dataset.</a:t>
            </a:r>
            <a:endParaRPr lang="en-US" b="1">
              <a:solidFill>
                <a:schemeClr val="accent5">
                  <a:lumMod val="75000"/>
                </a:schemeClr>
              </a:solidFill>
              <a:latin typeface="Arial Black" panose="020B0A04020102020204" charset="0"/>
              <a:cs typeface="Arial Black" panose="020B0A04020102020204" charset="0"/>
            </a:endParaRPr>
          </a:p>
          <a:p>
            <a:endParaRPr lang="en-US" b="1">
              <a:solidFill>
                <a:schemeClr val="accent5">
                  <a:lumMod val="75000"/>
                </a:schemeClr>
              </a:solidFill>
              <a:latin typeface="Arial Black" panose="020B0A04020102020204" charset="0"/>
              <a:cs typeface="Arial Black" panose="020B0A04020102020204" charset="0"/>
            </a:endParaRPr>
          </a:p>
          <a:p>
            <a:r>
              <a:rPr lang="en-US" b="1">
                <a:solidFill>
                  <a:schemeClr val="accent5">
                    <a:lumMod val="75000"/>
                  </a:schemeClr>
                </a:solidFill>
                <a:latin typeface="Arial Black" panose="020B0A04020102020204" charset="0"/>
                <a:cs typeface="Arial Black" panose="020B0A04020102020204" charset="0"/>
                <a:sym typeface="+mn-ea"/>
              </a:rPr>
              <a:t>3) Missing value Handling.</a:t>
            </a:r>
            <a:endParaRPr lang="en-US" b="1">
              <a:solidFill>
                <a:schemeClr val="accent5">
                  <a:lumMod val="75000"/>
                </a:schemeClr>
              </a:solidFill>
              <a:latin typeface="Arial Black" panose="020B0A04020102020204" charset="0"/>
              <a:cs typeface="Arial Black" panose="020B0A04020102020204" charset="0"/>
            </a:endParaRPr>
          </a:p>
          <a:p>
            <a:endParaRPr lang="en-US" b="1">
              <a:solidFill>
                <a:schemeClr val="accent5">
                  <a:lumMod val="75000"/>
                </a:schemeClr>
              </a:solidFill>
              <a:latin typeface="Arial Black" panose="020B0A04020102020204" charset="0"/>
              <a:cs typeface="Arial Black" panose="020B0A04020102020204" charset="0"/>
            </a:endParaRPr>
          </a:p>
          <a:p>
            <a:r>
              <a:rPr lang="en-US" b="1">
                <a:solidFill>
                  <a:schemeClr val="accent5">
                    <a:lumMod val="75000"/>
                  </a:schemeClr>
                </a:solidFill>
                <a:latin typeface="Arial Black" panose="020B0A04020102020204" charset="0"/>
                <a:cs typeface="Arial Black" panose="020B0A04020102020204" charset="0"/>
                <a:sym typeface="+mn-ea"/>
              </a:rPr>
              <a:t>4) Univarirate Analysis.</a:t>
            </a:r>
            <a:endParaRPr lang="en-US" b="1">
              <a:solidFill>
                <a:schemeClr val="accent5">
                  <a:lumMod val="75000"/>
                </a:schemeClr>
              </a:solidFill>
              <a:latin typeface="Arial Black" panose="020B0A04020102020204" charset="0"/>
              <a:cs typeface="Arial Black" panose="020B0A04020102020204" charset="0"/>
            </a:endParaRPr>
          </a:p>
          <a:p>
            <a:endParaRPr lang="en-US" b="1">
              <a:solidFill>
                <a:schemeClr val="accent5">
                  <a:lumMod val="75000"/>
                </a:schemeClr>
              </a:solidFill>
              <a:latin typeface="Arial Black" panose="020B0A04020102020204" charset="0"/>
              <a:cs typeface="Arial Black" panose="020B0A04020102020204" charset="0"/>
            </a:endParaRPr>
          </a:p>
          <a:p>
            <a:r>
              <a:rPr lang="en-US" b="1">
                <a:solidFill>
                  <a:schemeClr val="accent5">
                    <a:lumMod val="75000"/>
                  </a:schemeClr>
                </a:solidFill>
                <a:latin typeface="Arial Black" panose="020B0A04020102020204" charset="0"/>
                <a:cs typeface="Arial Black" panose="020B0A04020102020204" charset="0"/>
                <a:sym typeface="+mn-ea"/>
              </a:rPr>
              <a:t>5) Multivariate Analysis.</a:t>
            </a:r>
            <a:endParaRPr lang="en-US" b="1">
              <a:solidFill>
                <a:schemeClr val="accent5">
                  <a:lumMod val="75000"/>
                </a:schemeClr>
              </a:solidFill>
              <a:latin typeface="Arial Black" panose="020B0A04020102020204" charset="0"/>
              <a:cs typeface="Arial Black" panose="020B0A04020102020204" charset="0"/>
            </a:endParaRPr>
          </a:p>
          <a:p>
            <a:endParaRPr lang="en-US" b="1">
              <a:solidFill>
                <a:schemeClr val="accent5">
                  <a:lumMod val="75000"/>
                </a:schemeClr>
              </a:solidFill>
              <a:latin typeface="Arial Black" panose="020B0A04020102020204" charset="0"/>
              <a:cs typeface="Arial Black" panose="020B0A04020102020204" charset="0"/>
            </a:endParaRPr>
          </a:p>
          <a:p>
            <a:r>
              <a:rPr lang="en-US" b="1">
                <a:solidFill>
                  <a:schemeClr val="accent5">
                    <a:lumMod val="75000"/>
                  </a:schemeClr>
                </a:solidFill>
                <a:latin typeface="Arial Black" panose="020B0A04020102020204" charset="0"/>
                <a:cs typeface="Arial Black" panose="020B0A04020102020204" charset="0"/>
                <a:sym typeface="+mn-ea"/>
              </a:rPr>
              <a:t>6) Conclusion.</a:t>
            </a:r>
            <a:endParaRPr lang="en-US" b="1">
              <a:solidFill>
                <a:schemeClr val="accent5">
                  <a:lumMod val="75000"/>
                </a:schemeClr>
              </a:solidFill>
              <a:latin typeface="Arial Black" panose="020B0A04020102020204" charset="0"/>
              <a:cs typeface="Arial Black" panose="020B0A04020102020204" charset="0"/>
            </a:endParaRPr>
          </a:p>
          <a:p>
            <a:endParaRPr lang="en-US" b="1">
              <a:solidFill>
                <a:schemeClr val="accent5">
                  <a:lumMod val="75000"/>
                </a:schemeClr>
              </a:solidFill>
              <a:latin typeface="Arial Black" panose="020B0A04020102020204" charset="0"/>
              <a:cs typeface="Arial Black" panose="020B0A040201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5565" y="0"/>
            <a:ext cx="8520430" cy="970280"/>
          </a:xfrm>
        </p:spPr>
        <p:txBody>
          <a:bodyPr/>
          <a:p>
            <a:pPr algn="l"/>
            <a:r>
              <a:rPr lang="en-US" sz="2400" b="1" u="sng">
                <a:solidFill>
                  <a:schemeClr val="tx1"/>
                </a:solidFill>
                <a:latin typeface="Arial" panose="020B0604020202020204" pitchFamily="34" charset="0"/>
                <a:cs typeface="Arial" panose="020B0604020202020204" pitchFamily="34" charset="0"/>
              </a:rPr>
              <a:t>Relationship between neighbourhood_group and median price.</a:t>
            </a:r>
            <a:endParaRPr lang="en-US" sz="2400" b="1" u="sng">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19685" y="1104265"/>
            <a:ext cx="9143365" cy="37744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5" y="69105"/>
            <a:ext cx="8520600" cy="572700"/>
          </a:xfrm>
        </p:spPr>
        <p:txBody>
          <a:bodyPr/>
          <a:p>
            <a:pPr algn="l"/>
            <a:r>
              <a:rPr lang="en-US" sz="2400" b="1" u="sng">
                <a:solidFill>
                  <a:schemeClr val="tx1"/>
                </a:solidFill>
                <a:latin typeface="Arial" panose="020B0604020202020204" pitchFamily="34" charset="0"/>
                <a:cs typeface="Arial" panose="020B0604020202020204" pitchFamily="34" charset="0"/>
              </a:rPr>
              <a:t>Relation between neighbourhood and price:</a:t>
            </a:r>
            <a:endParaRPr lang="en-US" sz="2400" b="1" u="sng">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rcRect l="-2096" r="993" b="2067"/>
          <a:stretch>
            <a:fillRect/>
          </a:stretch>
        </p:blipFill>
        <p:spPr>
          <a:xfrm>
            <a:off x="133985" y="1203325"/>
            <a:ext cx="8789670" cy="30689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5" y="-110"/>
            <a:ext cx="8520600" cy="572700"/>
          </a:xfrm>
        </p:spPr>
        <p:txBody>
          <a:bodyPr/>
          <a:p>
            <a:r>
              <a:rPr lang="en-US" sz="2400" b="1" u="sng">
                <a:solidFill>
                  <a:schemeClr val="tx1"/>
                </a:solidFill>
                <a:latin typeface="Arial" panose="020B0604020202020204" pitchFamily="34" charset="0"/>
                <a:cs typeface="Arial" panose="020B0604020202020204" pitchFamily="34" charset="0"/>
              </a:rPr>
              <a:t>Relationship between price and room_type</a:t>
            </a:r>
            <a:endParaRPr lang="en-US" sz="2400" b="1" u="sng">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77470" y="949960"/>
            <a:ext cx="9009380" cy="32442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5" y="-110"/>
            <a:ext cx="8520600" cy="572700"/>
          </a:xfrm>
        </p:spPr>
        <p:txBody>
          <a:bodyPr/>
          <a:p>
            <a:pPr algn="l"/>
            <a:r>
              <a:rPr lang="en-US" sz="2400" b="1" u="sng">
                <a:solidFill>
                  <a:schemeClr val="tx1"/>
                </a:solidFill>
                <a:latin typeface="Arial" panose="020B0604020202020204" pitchFamily="34" charset="0"/>
                <a:cs typeface="Arial" panose="020B0604020202020204" pitchFamily="34" charset="0"/>
              </a:rPr>
              <a:t>Relationship between room_type and neighbourhood_group.</a:t>
            </a:r>
            <a:endParaRPr lang="en-US" sz="2400" b="1" u="sng">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rcRect l="-1376" r="-1231"/>
          <a:stretch>
            <a:fillRect/>
          </a:stretch>
        </p:blipFill>
        <p:spPr>
          <a:xfrm>
            <a:off x="740410" y="1071880"/>
            <a:ext cx="7197090" cy="36544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0" y="0"/>
            <a:ext cx="8530590" cy="981075"/>
          </a:xfrm>
        </p:spPr>
        <p:txBody>
          <a:bodyPr/>
          <a:p>
            <a:r>
              <a:rPr lang="en-US" sz="1600" b="1" u="sng">
                <a:solidFill>
                  <a:schemeClr val="tx1"/>
                </a:solidFill>
                <a:latin typeface="Arial" panose="020B0604020202020204" pitchFamily="34" charset="0"/>
                <a:cs typeface="Arial" panose="020B0604020202020204" pitchFamily="34" charset="0"/>
              </a:rPr>
              <a:t>Which neighbourhood are generating maximum,minimum,reveneus from room types.</a:t>
            </a:r>
            <a:endParaRPr lang="en-US" sz="1600" b="1" u="sng">
              <a:solidFill>
                <a:schemeClr val="accent5">
                  <a:lumMod val="75000"/>
                </a:schemeClr>
              </a:solidFill>
              <a:latin typeface="Arial Black" panose="020B0A04020102020204" charset="0"/>
              <a:cs typeface="Arial Black" panose="020B0A04020102020204" charset="0"/>
            </a:endParaRPr>
          </a:p>
        </p:txBody>
      </p:sp>
      <p:pic>
        <p:nvPicPr>
          <p:cNvPr id="5" name="Picture 4"/>
          <p:cNvPicPr>
            <a:picLocks noChangeAspect="1"/>
          </p:cNvPicPr>
          <p:nvPr/>
        </p:nvPicPr>
        <p:blipFill>
          <a:blip r:embed="rId1"/>
          <a:stretch>
            <a:fillRect/>
          </a:stretch>
        </p:blipFill>
        <p:spPr>
          <a:xfrm>
            <a:off x="113030" y="593725"/>
            <a:ext cx="8917305" cy="2345055"/>
          </a:xfrm>
          <a:prstGeom prst="rect">
            <a:avLst/>
          </a:prstGeom>
        </p:spPr>
      </p:pic>
      <p:pic>
        <p:nvPicPr>
          <p:cNvPr id="6" name="Picture 5"/>
          <p:cNvPicPr>
            <a:picLocks noChangeAspect="1"/>
          </p:cNvPicPr>
          <p:nvPr/>
        </p:nvPicPr>
        <p:blipFill>
          <a:blip r:embed="rId2"/>
          <a:stretch>
            <a:fillRect/>
          </a:stretch>
        </p:blipFill>
        <p:spPr>
          <a:xfrm>
            <a:off x="113665" y="3053715"/>
            <a:ext cx="8917305" cy="19780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p:cNvPicPr>
            <a:picLocks noChangeAspect="1"/>
          </p:cNvPicPr>
          <p:nvPr/>
        </p:nvPicPr>
        <p:blipFill>
          <a:blip r:embed="rId1"/>
          <a:stretch>
            <a:fillRect/>
          </a:stretch>
        </p:blipFill>
        <p:spPr>
          <a:xfrm>
            <a:off x="113030" y="2896235"/>
            <a:ext cx="8917940" cy="2143760"/>
          </a:xfrm>
          <a:prstGeom prst="rect">
            <a:avLst/>
          </a:prstGeom>
        </p:spPr>
      </p:pic>
      <p:pic>
        <p:nvPicPr>
          <p:cNvPr id="7" name="Picture 6"/>
          <p:cNvPicPr>
            <a:picLocks noChangeAspect="1"/>
          </p:cNvPicPr>
          <p:nvPr/>
        </p:nvPicPr>
        <p:blipFill>
          <a:blip r:embed="rId2"/>
          <a:stretch>
            <a:fillRect/>
          </a:stretch>
        </p:blipFill>
        <p:spPr>
          <a:xfrm>
            <a:off x="113030" y="252095"/>
            <a:ext cx="8917305" cy="25057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13665" y="169545"/>
            <a:ext cx="8917305" cy="2569845"/>
          </a:xfrm>
          <a:prstGeom prst="rect">
            <a:avLst/>
          </a:prstGeom>
        </p:spPr>
      </p:pic>
      <p:pic>
        <p:nvPicPr>
          <p:cNvPr id="5" name="Picture 4"/>
          <p:cNvPicPr>
            <a:picLocks noChangeAspect="1"/>
          </p:cNvPicPr>
          <p:nvPr/>
        </p:nvPicPr>
        <p:blipFill>
          <a:blip r:embed="rId2"/>
          <a:stretch>
            <a:fillRect/>
          </a:stretch>
        </p:blipFill>
        <p:spPr>
          <a:xfrm>
            <a:off x="113030" y="3022600"/>
            <a:ext cx="8917940" cy="18796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88265"/>
            <a:ext cx="8781415" cy="1999615"/>
          </a:xfrm>
          <a:prstGeom prst="rect">
            <a:avLst/>
          </a:prstGeom>
          <a:noFill/>
        </p:spPr>
        <p:txBody>
          <a:bodyPr wrap="none" rtlCol="0">
            <a:spAutoFit/>
          </a:bodyPr>
          <a:p>
            <a:pPr algn="l"/>
            <a:r>
              <a:rPr lang="en-US" sz="2400" b="1" u="sng">
                <a:solidFill>
                  <a:schemeClr val="tx1"/>
                </a:solidFill>
                <a:latin typeface="Arial" panose="020B0604020202020204" pitchFamily="34" charset="0"/>
                <a:cs typeface="Arial" panose="020B0604020202020204" pitchFamily="34" charset="0"/>
              </a:rPr>
              <a:t>Conclusion</a:t>
            </a:r>
            <a:r>
              <a:rPr lang="en-US" sz="2000" b="1"/>
              <a:t>:</a:t>
            </a:r>
            <a:endParaRPr lang="en-US" sz="2000" b="1"/>
          </a:p>
          <a:p>
            <a:pPr algn="l"/>
            <a:endParaRPr lang="en-US" sz="2000" b="1"/>
          </a:p>
          <a:p>
            <a:pPr algn="l"/>
            <a:r>
              <a:rPr lang="en-US" sz="2000" b="1">
                <a:solidFill>
                  <a:schemeClr val="bg2">
                    <a:lumMod val="25000"/>
                  </a:schemeClr>
                </a:solidFill>
              </a:rPr>
              <a:t>We tried to put some light by performed the Extensive EDA for Airbnb </a:t>
            </a:r>
            <a:endParaRPr lang="en-US" sz="2000" b="1">
              <a:solidFill>
                <a:schemeClr val="bg2">
                  <a:lumMod val="25000"/>
                </a:schemeClr>
              </a:solidFill>
            </a:endParaRPr>
          </a:p>
          <a:p>
            <a:pPr algn="l"/>
            <a:r>
              <a:rPr lang="en-US" sz="2000" b="1">
                <a:solidFill>
                  <a:schemeClr val="bg2">
                    <a:lumMod val="25000"/>
                  </a:schemeClr>
                </a:solidFill>
              </a:rPr>
              <a:t>dataset as allways there is no end toEDA this can be extended in </a:t>
            </a:r>
            <a:endParaRPr lang="en-US" sz="2000" b="1">
              <a:solidFill>
                <a:schemeClr val="bg2">
                  <a:lumMod val="25000"/>
                </a:schemeClr>
              </a:solidFill>
            </a:endParaRPr>
          </a:p>
          <a:p>
            <a:pPr algn="l"/>
            <a:r>
              <a:rPr lang="en-US" sz="2000" b="1">
                <a:solidFill>
                  <a:schemeClr val="bg2">
                    <a:lumMod val="25000"/>
                  </a:schemeClr>
                </a:solidFill>
              </a:rPr>
              <a:t>n-dimenssions and lots and lots of conclusion can be drawn from EDA </a:t>
            </a:r>
            <a:endParaRPr lang="en-US" sz="2000" b="1">
              <a:solidFill>
                <a:schemeClr val="bg2">
                  <a:lumMod val="25000"/>
                </a:schemeClr>
              </a:solidFill>
            </a:endParaRPr>
          </a:p>
          <a:p>
            <a:pPr algn="l"/>
            <a:r>
              <a:rPr lang="en-US" sz="2000" b="1">
                <a:solidFill>
                  <a:schemeClr val="bg2">
                    <a:lumMod val="25000"/>
                  </a:schemeClr>
                </a:solidFill>
              </a:rPr>
              <a:t>this is where 80% of time is been spent by and Data Scientist. </a:t>
            </a:r>
            <a:endParaRPr lang="en-US" sz="2000" b="1">
              <a:solidFill>
                <a:schemeClr val="bg2">
                  <a:lumMod val="25000"/>
                </a:schemeClr>
              </a:solidFill>
            </a:endParaRPr>
          </a:p>
        </p:txBody>
      </p:sp>
      <p:sp>
        <p:nvSpPr>
          <p:cNvPr id="5" name="Text Box 4"/>
          <p:cNvSpPr txBox="1"/>
          <p:nvPr/>
        </p:nvSpPr>
        <p:spPr>
          <a:xfrm>
            <a:off x="2511425" y="3832860"/>
            <a:ext cx="4121150" cy="922020"/>
          </a:xfrm>
          <a:prstGeom prst="rect">
            <a:avLst/>
          </a:prstGeom>
          <a:noFill/>
        </p:spPr>
        <p:txBody>
          <a:bodyPr wrap="square" rtlCol="0">
            <a:spAutoFit/>
          </a:bodyPr>
          <a:p>
            <a:pPr algn="ctr"/>
            <a:r>
              <a:rPr lang="en-US"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Thankyou</a:t>
            </a:r>
            <a:endParaRPr lang="en-US"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5" y="-110"/>
            <a:ext cx="8520600" cy="572700"/>
          </a:xfrm>
        </p:spPr>
        <p:txBody>
          <a:bodyPr/>
          <a:p>
            <a:r>
              <a:rPr lang="en-US" b="1" u="sng">
                <a:solidFill>
                  <a:schemeClr val="tx1"/>
                </a:solidFill>
                <a:latin typeface="Arial" panose="020B0604020202020204" pitchFamily="34" charset="0"/>
                <a:cs typeface="Arial" panose="020B0604020202020204" pitchFamily="34" charset="0"/>
                <a:sym typeface="+mn-ea"/>
              </a:rPr>
              <a:t>Introduction</a:t>
            </a:r>
            <a:r>
              <a:rPr lang="en-US" b="1">
                <a:solidFill>
                  <a:schemeClr val="tx1"/>
                </a:solidFill>
                <a:latin typeface="Arial" panose="020B0604020202020204" pitchFamily="34" charset="0"/>
                <a:cs typeface="Arial" panose="020B0604020202020204" pitchFamily="34" charset="0"/>
                <a:sym typeface="+mn-ea"/>
              </a:rPr>
              <a:t>.</a:t>
            </a:r>
            <a:br>
              <a:rPr lang="en-US" b="1">
                <a:solidFill>
                  <a:schemeClr val="tx1"/>
                </a:solidFill>
                <a:latin typeface="Arial" panose="020B0604020202020204" pitchFamily="34" charset="0"/>
                <a:cs typeface="Arial" panose="020B0604020202020204" pitchFamily="34" charset="0"/>
                <a:sym typeface="+mn-ea"/>
              </a:rPr>
            </a:br>
            <a:endParaRPr lang="en-US"/>
          </a:p>
        </p:txBody>
      </p:sp>
      <p:sp>
        <p:nvSpPr>
          <p:cNvPr id="4" name="Text Box 3"/>
          <p:cNvSpPr txBox="1"/>
          <p:nvPr/>
        </p:nvSpPr>
        <p:spPr>
          <a:xfrm>
            <a:off x="144780" y="572770"/>
            <a:ext cx="8611870" cy="3107690"/>
          </a:xfrm>
          <a:prstGeom prst="rect">
            <a:avLst/>
          </a:prstGeom>
          <a:noFill/>
        </p:spPr>
        <p:txBody>
          <a:bodyPr wrap="square" rtlCol="0" anchor="t">
            <a:spAutoFit/>
          </a:bodyPr>
          <a:p>
            <a:pPr>
              <a:buClr>
                <a:srgbClr val="000000"/>
              </a:buClr>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Since 2008, guests and hosts have used Airbnb to expand on traveling possibilities and present a more unique, personalized way of experiencing the world. </a:t>
            </a:r>
            <a:endParaRPr lang="en-US" b="1">
              <a:solidFill>
                <a:schemeClr val="accent5">
                  <a:lumMod val="75000"/>
                </a:schemeClr>
              </a:solidFill>
              <a:latin typeface="Arial Black" panose="020B0A04020102020204" charset="0"/>
              <a:cs typeface="Arial Black" panose="020B0A04020102020204" charset="0"/>
              <a:sym typeface="+mn-ea"/>
            </a:endParaRPr>
          </a:p>
          <a:p>
            <a:pPr indent="0">
              <a:buClr>
                <a:srgbClr val="000000"/>
              </a:buClr>
              <a:buFont typeface="Arial" panose="020B0604020202020204" pitchFamily="34" charset="0"/>
              <a:buNone/>
            </a:pPr>
            <a:endParaRPr lang="en-US" b="1">
              <a:solidFill>
                <a:schemeClr val="accent5">
                  <a:lumMod val="75000"/>
                </a:schemeClr>
              </a:solidFill>
              <a:latin typeface="Arial Black" panose="020B0A04020102020204" charset="0"/>
              <a:cs typeface="Arial Black" panose="020B0A04020102020204" charset="0"/>
            </a:endParaRPr>
          </a:p>
          <a:p>
            <a:pPr>
              <a:buClr>
                <a:srgbClr val="212121"/>
              </a:buClr>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Today, Airbnb became one of a kind service that is used and recognized by the whole world. </a:t>
            </a:r>
            <a:endParaRPr lang="en-US" b="1">
              <a:solidFill>
                <a:schemeClr val="accent5">
                  <a:lumMod val="75000"/>
                </a:schemeClr>
              </a:solidFill>
              <a:latin typeface="Arial Black" panose="020B0A04020102020204" charset="0"/>
              <a:cs typeface="Arial Black" panose="020B0A04020102020204" charset="0"/>
              <a:sym typeface="+mn-ea"/>
            </a:endParaRPr>
          </a:p>
          <a:p>
            <a:pPr>
              <a:buClr>
                <a:srgbClr val="212121"/>
              </a:buClr>
              <a:buFont typeface="Arial" panose="020B0604020202020204" pitchFamily="34" charset="0"/>
              <a:buChar char="•"/>
            </a:pPr>
            <a:endParaRPr lang="en-US" b="1">
              <a:solidFill>
                <a:schemeClr val="accent5">
                  <a:lumMod val="75000"/>
                </a:schemeClr>
              </a:solidFill>
              <a:latin typeface="Arial Black" panose="020B0A04020102020204" charset="0"/>
              <a:cs typeface="Arial Black" panose="020B0A04020102020204" charset="0"/>
            </a:endParaRPr>
          </a:p>
          <a:p>
            <a:pPr>
              <a:buClr>
                <a:srgbClr val="212121"/>
              </a:buClr>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Data analysis on millions of listings provided through Airbnb is a crucial factor for the company.</a:t>
            </a:r>
            <a:endParaRPr lang="en-US" b="1">
              <a:solidFill>
                <a:schemeClr val="accent5">
                  <a:lumMod val="75000"/>
                </a:schemeClr>
              </a:solidFill>
              <a:latin typeface="Arial Black" panose="020B0A04020102020204" charset="0"/>
              <a:cs typeface="Arial Black" panose="020B0A04020102020204" charset="0"/>
              <a:sym typeface="+mn-ea"/>
            </a:endParaRPr>
          </a:p>
          <a:p>
            <a:pPr indent="0">
              <a:buClr>
                <a:srgbClr val="212121"/>
              </a:buClr>
              <a:buFont typeface="Arial" panose="020B0604020202020204" pitchFamily="34" charset="0"/>
              <a:buNone/>
            </a:pPr>
            <a:endParaRPr lang="en-US" b="1">
              <a:solidFill>
                <a:schemeClr val="accent5">
                  <a:lumMod val="75000"/>
                </a:schemeClr>
              </a:solidFill>
              <a:latin typeface="Arial Black" panose="020B0A04020102020204" charset="0"/>
              <a:cs typeface="Arial Black" panose="020B0A04020102020204" charset="0"/>
            </a:endParaRPr>
          </a:p>
          <a:p>
            <a:pPr>
              <a:buClr>
                <a:srgbClr val="212121"/>
              </a:buClr>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a:t>
            </a:r>
            <a:endParaRPr lang="en-US" b="1">
              <a:solidFill>
                <a:schemeClr val="accent5">
                  <a:lumMod val="75000"/>
                </a:schemeClr>
              </a:solidFill>
              <a:latin typeface="Arial Black" panose="020B0A04020102020204" charset="0"/>
              <a:cs typeface="Arial Black" panose="020B0A04020102020204" charset="0"/>
            </a:endParaRPr>
          </a:p>
          <a:p>
            <a:endParaRPr lang="en-US" b="1">
              <a:solidFill>
                <a:schemeClr val="accent5">
                  <a:lumMod val="75000"/>
                </a:schemeClr>
              </a:solidFill>
              <a:latin typeface="Arial Black" panose="020B0A04020102020204" charset="0"/>
              <a:cs typeface="Arial Black" panose="020B0A040201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5" y="-110"/>
            <a:ext cx="8520600" cy="572700"/>
          </a:xfrm>
        </p:spPr>
        <p:txBody>
          <a:bodyPr/>
          <a:p>
            <a:r>
              <a:rPr lang="en-US" b="1" u="sng">
                <a:solidFill>
                  <a:schemeClr val="tx1"/>
                </a:solidFill>
                <a:latin typeface="Arial" panose="020B0604020202020204" pitchFamily="34" charset="0"/>
                <a:cs typeface="Arial" panose="020B0604020202020204" pitchFamily="34" charset="0"/>
                <a:sym typeface="+mn-ea"/>
              </a:rPr>
              <a:t>General overview  of dataset.</a:t>
            </a:r>
            <a:br>
              <a:rPr lang="en-US" b="1" u="sng">
                <a:solidFill>
                  <a:schemeClr val="tx1"/>
                </a:solidFill>
                <a:latin typeface="Arial" panose="020B0604020202020204" pitchFamily="34" charset="0"/>
                <a:cs typeface="Arial" panose="020B0604020202020204" pitchFamily="34" charset="0"/>
              </a:rPr>
            </a:br>
            <a:endParaRPr lang="en-US" b="1" u="sng">
              <a:solidFill>
                <a:schemeClr val="tx1"/>
              </a:solidFill>
              <a:latin typeface="Arial" panose="020B0604020202020204" pitchFamily="34" charset="0"/>
              <a:cs typeface="Arial" panose="020B0604020202020204" pitchFamily="34" charset="0"/>
            </a:endParaRPr>
          </a:p>
        </p:txBody>
      </p:sp>
      <p:sp>
        <p:nvSpPr>
          <p:cNvPr id="4" name="Text Box 3"/>
          <p:cNvSpPr txBox="1"/>
          <p:nvPr/>
        </p:nvSpPr>
        <p:spPr>
          <a:xfrm>
            <a:off x="107315" y="572770"/>
            <a:ext cx="8521065" cy="4184650"/>
          </a:xfrm>
          <a:prstGeom prst="rect">
            <a:avLst/>
          </a:prstGeom>
          <a:noFill/>
        </p:spPr>
        <p:txBody>
          <a:bodyPr wrap="square" rtlCol="0" anchor="t">
            <a:spAutoFit/>
          </a:bodyPr>
          <a:p>
            <a:pPr algn="l">
              <a:buSzTx/>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This dataset has around is mix between categorical and numeric values.</a:t>
            </a:r>
            <a:endParaRPr lang="en-US" b="1">
              <a:solidFill>
                <a:schemeClr val="accent5">
                  <a:lumMod val="75000"/>
                </a:schemeClr>
              </a:solidFill>
              <a:latin typeface="Arial Black" panose="020B0A04020102020204" charset="0"/>
              <a:cs typeface="Arial Black" panose="020B0A04020102020204" charset="0"/>
              <a:sym typeface="+mn-ea"/>
            </a:endParaRPr>
          </a:p>
          <a:p>
            <a:pPr algn="l">
              <a:buSzTx/>
              <a:buFont typeface="Arial" panose="020B0604020202020204" pitchFamily="34" charset="0"/>
              <a:buChar char="•"/>
            </a:pPr>
            <a:endParaRPr lang="en-US" b="1">
              <a:solidFill>
                <a:schemeClr val="accent5">
                  <a:lumMod val="75000"/>
                </a:schemeClr>
              </a:solidFill>
              <a:latin typeface="Arial Black" panose="020B0A04020102020204" charset="0"/>
              <a:cs typeface="Arial Black" panose="020B0A04020102020204" charset="0"/>
              <a:sym typeface="+mn-ea"/>
            </a:endParaRPr>
          </a:p>
          <a:p>
            <a:pPr algn="l">
              <a:buSzTx/>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Price is a dependent column.</a:t>
            </a:r>
            <a:endParaRPr lang="en-US" b="1">
              <a:solidFill>
                <a:schemeClr val="accent5">
                  <a:lumMod val="75000"/>
                </a:schemeClr>
              </a:solidFill>
              <a:latin typeface="Arial Black" panose="020B0A04020102020204" charset="0"/>
              <a:cs typeface="Arial Black" panose="020B0A04020102020204" charset="0"/>
              <a:sym typeface="+mn-ea"/>
            </a:endParaRPr>
          </a:p>
          <a:p>
            <a:pPr algn="l">
              <a:buSzTx/>
              <a:buFont typeface="Arial" panose="020B0604020202020204" pitchFamily="34" charset="0"/>
              <a:buChar char="•"/>
            </a:pPr>
            <a:endParaRPr lang="en-US" b="1">
              <a:solidFill>
                <a:schemeClr val="accent5">
                  <a:lumMod val="75000"/>
                </a:schemeClr>
              </a:solidFill>
              <a:latin typeface="Arial Black" panose="020B0A04020102020204" charset="0"/>
              <a:cs typeface="Arial Black" panose="020B0A04020102020204" charset="0"/>
            </a:endParaRPr>
          </a:p>
          <a:p>
            <a:pPr algn="l">
              <a:buClr>
                <a:srgbClr val="000000"/>
              </a:buClr>
              <a:buSzTx/>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Total 16 columns are present in the dataset.</a:t>
            </a:r>
            <a:endParaRPr lang="en-US" b="1">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endParaRPr lang="en-US" b="1">
              <a:solidFill>
                <a:schemeClr val="accent5">
                  <a:lumMod val="75000"/>
                </a:schemeClr>
              </a:solidFill>
              <a:latin typeface="Arial Black" panose="020B0A04020102020204" charset="0"/>
              <a:cs typeface="Arial Black" panose="020B0A04020102020204" charset="0"/>
            </a:endParaRPr>
          </a:p>
          <a:p>
            <a:pPr algn="l">
              <a:buClr>
                <a:srgbClr val="000000"/>
              </a:buClr>
              <a:buSzTx/>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Total observations are 48895.</a:t>
            </a:r>
            <a:endParaRPr lang="en-US" b="1">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endParaRPr lang="en-US" b="1">
              <a:solidFill>
                <a:schemeClr val="accent5">
                  <a:lumMod val="75000"/>
                </a:schemeClr>
              </a:solidFill>
              <a:latin typeface="Arial Black" panose="020B0A04020102020204" charset="0"/>
              <a:cs typeface="Arial Black" panose="020B0A04020102020204" charset="0"/>
            </a:endParaRPr>
          </a:p>
          <a:p>
            <a:pPr algn="l">
              <a:buClr>
                <a:srgbClr val="000000"/>
              </a:buClr>
              <a:buSzTx/>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Min of Price variable is 0, max is 10000$.</a:t>
            </a:r>
            <a:endParaRPr lang="en-US" b="1">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endParaRPr lang="en-US" b="1">
              <a:solidFill>
                <a:schemeClr val="accent5">
                  <a:lumMod val="75000"/>
                </a:schemeClr>
              </a:solidFill>
              <a:latin typeface="Arial Black" panose="020B0A04020102020204" charset="0"/>
              <a:cs typeface="Arial Black" panose="020B0A04020102020204" charset="0"/>
            </a:endParaRPr>
          </a:p>
          <a:p>
            <a:pPr algn="l">
              <a:buClr>
                <a:srgbClr val="000000"/>
              </a:buClr>
              <a:buSzTx/>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Mean price is 152$</a:t>
            </a:r>
            <a:endParaRPr lang="en-US" b="1">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endParaRPr lang="en-US" b="1">
              <a:solidFill>
                <a:schemeClr val="accent5">
                  <a:lumMod val="75000"/>
                </a:schemeClr>
              </a:solidFill>
              <a:latin typeface="Arial Black" panose="020B0A04020102020204" charset="0"/>
              <a:cs typeface="Arial Black" panose="020B0A04020102020204" charset="0"/>
            </a:endParaRPr>
          </a:p>
          <a:p>
            <a:pPr algn="l">
              <a:buClr>
                <a:srgbClr val="000000"/>
              </a:buClr>
              <a:buSzTx/>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On an average people stay 7 days in a room.</a:t>
            </a:r>
            <a:endParaRPr lang="en-US" b="1">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endParaRPr lang="en-US" b="1">
              <a:solidFill>
                <a:schemeClr val="accent5">
                  <a:lumMod val="75000"/>
                </a:schemeClr>
              </a:solidFill>
              <a:latin typeface="Arial Black" panose="020B0A04020102020204" charset="0"/>
              <a:cs typeface="Arial Black" panose="020B0A04020102020204" charset="0"/>
            </a:endParaRPr>
          </a:p>
          <a:p>
            <a:pPr algn="l">
              <a:buClr>
                <a:srgbClr val="000000"/>
              </a:buClr>
              <a:buSzTx/>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75 Percentage of times minimun neights stayed is 5.</a:t>
            </a:r>
            <a:endParaRPr lang="en-US" b="1">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endParaRPr lang="en-US" b="1">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Mean reviews given to Room/apartment is 23.</a:t>
            </a:r>
            <a:endParaRPr lang="en-US" b="1">
              <a:solidFill>
                <a:schemeClr val="accent5">
                  <a:lumMod val="75000"/>
                </a:schemeClr>
              </a:solidFill>
              <a:latin typeface="Arial Black" panose="020B0A04020102020204" charset="0"/>
              <a:cs typeface="Arial Black" panose="020B0A04020102020204" charset="0"/>
            </a:endParaRPr>
          </a:p>
          <a:p>
            <a:pPr>
              <a:buClr>
                <a:srgbClr val="000000"/>
              </a:buClr>
              <a:buFont typeface="Arial" panose="020B0604020202020204" pitchFamily="34" charset="0"/>
              <a:buChar char="•"/>
            </a:pPr>
            <a:endParaRPr lang="en-US" b="1">
              <a:solidFill>
                <a:schemeClr val="accent2"/>
              </a:solidFill>
            </a:endParaRPr>
          </a:p>
          <a:p>
            <a:pPr marL="114300" indent="0">
              <a:buClr>
                <a:srgbClr val="000000"/>
              </a:buClr>
              <a:buFont typeface="Arial" panose="020B0604020202020204" pitchFamily="34" charse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5" y="-110"/>
            <a:ext cx="8520600" cy="572700"/>
          </a:xfrm>
        </p:spPr>
        <p:txBody>
          <a:bodyPr/>
          <a:p>
            <a:r>
              <a:rPr lang="en-US" b="1" u="sng">
                <a:solidFill>
                  <a:schemeClr val="tx1"/>
                </a:solidFill>
                <a:latin typeface="Arial" panose="020B0604020202020204" pitchFamily="34" charset="0"/>
                <a:cs typeface="Arial" panose="020B0604020202020204" pitchFamily="34" charset="0"/>
                <a:sym typeface="+mn-ea"/>
              </a:rPr>
              <a:t>Missing value Handling.</a:t>
            </a:r>
            <a:br>
              <a:rPr lang="en-US" b="1" u="sng">
                <a:solidFill>
                  <a:schemeClr val="tx1"/>
                </a:solidFill>
                <a:latin typeface="Arial" panose="020B0604020202020204" pitchFamily="34" charset="0"/>
                <a:cs typeface="Arial" panose="020B0604020202020204" pitchFamily="34" charset="0"/>
              </a:rPr>
            </a:br>
            <a:endParaRPr lang="en-US"/>
          </a:p>
        </p:txBody>
      </p:sp>
      <p:sp>
        <p:nvSpPr>
          <p:cNvPr id="4" name="Text Box 3"/>
          <p:cNvSpPr txBox="1"/>
          <p:nvPr/>
        </p:nvSpPr>
        <p:spPr>
          <a:xfrm>
            <a:off x="177800" y="572135"/>
            <a:ext cx="8460740" cy="4399915"/>
          </a:xfrm>
          <a:prstGeom prst="rect">
            <a:avLst/>
          </a:prstGeom>
          <a:noFill/>
        </p:spPr>
        <p:txBody>
          <a:bodyPr wrap="square" rtlCol="0" anchor="t">
            <a:spAutoFit/>
          </a:bodyPr>
          <a:p>
            <a:pPr algn="l">
              <a:buClr>
                <a:srgbClr val="000000"/>
              </a:buClr>
              <a:buSzTx/>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‘name’ = 16 null values.</a:t>
            </a:r>
            <a:endParaRPr lang="en-US" b="1">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endParaRPr lang="en-US" b="1">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‘host_name’ = 21. </a:t>
            </a:r>
            <a:endParaRPr lang="en-US" b="1">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endParaRPr lang="en-US" b="1">
              <a:solidFill>
                <a:schemeClr val="accent5">
                  <a:lumMod val="75000"/>
                </a:schemeClr>
              </a:solidFill>
              <a:latin typeface="Arial Black" panose="020B0A04020102020204" charset="0"/>
              <a:cs typeface="Arial Black" panose="020B0A04020102020204" charset="0"/>
            </a:endParaRPr>
          </a:p>
          <a:p>
            <a:pPr algn="l">
              <a:buClr>
                <a:srgbClr val="000000"/>
              </a:buClr>
              <a:buSzTx/>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‘last_review’ = 10052.</a:t>
            </a:r>
            <a:endParaRPr lang="en-US" b="1">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endParaRPr lang="en-US" b="1">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‘reviews_per_month’ = 10052</a:t>
            </a:r>
            <a:endParaRPr lang="en-US" b="1">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endParaRPr lang="en-US" b="1">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‘name’ column we will replaced the ‘nan’ values with corresponding ‘room_type’ values.</a:t>
            </a:r>
            <a:endParaRPr lang="en-US" b="1">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endParaRPr lang="en-US" b="1">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‘host_name’ will not use as those are names of individuals.</a:t>
            </a:r>
            <a:endParaRPr lang="en-US" b="1">
              <a:solidFill>
                <a:schemeClr val="accent5">
                  <a:lumMod val="75000"/>
                </a:schemeClr>
              </a:solidFill>
              <a:latin typeface="Arial Black" panose="020B0A04020102020204" charset="0"/>
              <a:cs typeface="Arial Black" panose="020B0A04020102020204" charset="0"/>
              <a:sym typeface="+mn-ea"/>
            </a:endParaRPr>
          </a:p>
          <a:p>
            <a:pPr indent="0" algn="l">
              <a:buClr>
                <a:srgbClr val="000000"/>
              </a:buClr>
              <a:buSzTx/>
              <a:buFont typeface="Arial" panose="020B0604020202020204" pitchFamily="34" charset="0"/>
              <a:buNone/>
            </a:pPr>
            <a:endParaRPr lang="en-US" b="1">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'reviews_per_month'  we will replace with 0 for NA values.</a:t>
            </a:r>
            <a:endParaRPr lang="en-US" b="1">
              <a:solidFill>
                <a:schemeClr val="accent5">
                  <a:lumMod val="75000"/>
                </a:schemeClr>
              </a:solidFill>
              <a:latin typeface="Arial Black" panose="020B0A04020102020204" charset="0"/>
              <a:cs typeface="Arial Black" panose="020B0A04020102020204" charset="0"/>
              <a:sym typeface="+mn-ea"/>
            </a:endParaRPr>
          </a:p>
          <a:p>
            <a:pPr algn="l">
              <a:buClr>
                <a:srgbClr val="000000"/>
              </a:buClr>
              <a:buSzTx/>
              <a:buFont typeface="Arial" panose="020B0604020202020204" pitchFamily="34" charset="0"/>
              <a:buChar char="•"/>
            </a:pPr>
            <a:endParaRPr lang="en-US" b="1">
              <a:solidFill>
                <a:schemeClr val="accent5">
                  <a:lumMod val="75000"/>
                </a:schemeClr>
              </a:solidFill>
              <a:latin typeface="Arial Black" panose="020B0A04020102020204" charset="0"/>
              <a:cs typeface="Arial Black" panose="020B0A04020102020204" charset="0"/>
              <a:sym typeface="+mn-ea"/>
            </a:endParaRPr>
          </a:p>
          <a:p>
            <a:pPr algn="l">
              <a:buSzTx/>
              <a:buFont typeface="Arial" panose="020B0604020202020204" pitchFamily="34" charset="0"/>
              <a:buChar char="•"/>
            </a:pPr>
            <a:r>
              <a:rPr lang="en-US" b="1">
                <a:solidFill>
                  <a:schemeClr val="accent5">
                    <a:lumMod val="75000"/>
                  </a:schemeClr>
                </a:solidFill>
                <a:latin typeface="Arial Black" panose="020B0A04020102020204" charset="0"/>
                <a:cs typeface="Arial Black" panose="020B0A04020102020204" charset="0"/>
                <a:sym typeface="+mn-ea"/>
              </a:rPr>
              <a:t> In ‘</a:t>
            </a:r>
            <a:r>
              <a:rPr lang="en-US" b="1">
                <a:solidFill>
                  <a:schemeClr val="accent5">
                    <a:lumMod val="75000"/>
                  </a:schemeClr>
                </a:solidFill>
                <a:latin typeface="Arial Black" panose="020B0A04020102020204" charset="0"/>
                <a:cs typeface="Arial Black" panose="020B0A04020102020204" charset="0"/>
                <a:sym typeface="+mn-ea"/>
              </a:rPr>
              <a:t>last_review’ </a:t>
            </a:r>
            <a:r>
              <a:rPr lang="en-US" b="1">
                <a:solidFill>
                  <a:schemeClr val="accent5">
                    <a:lumMod val="75000"/>
                  </a:schemeClr>
                </a:solidFill>
                <a:latin typeface="Arial Black" panose="020B0A04020102020204" charset="0"/>
                <a:cs typeface="Arial Black" panose="020B0A04020102020204" charset="0"/>
                <a:sym typeface="+mn-ea"/>
              </a:rPr>
              <a:t>We will convert its data type to catogorical and replace 'NA' with 'never'.</a:t>
            </a:r>
            <a:endParaRPr lang="en-US" b="1">
              <a:solidFill>
                <a:schemeClr val="accent5">
                  <a:lumMod val="75000"/>
                </a:schemeClr>
              </a:solidFill>
              <a:latin typeface="Arial Black" panose="020B0A04020102020204" charset="0"/>
              <a:cs typeface="Arial Black" panose="020B0A04020102020204" charset="0"/>
            </a:endParaRPr>
          </a:p>
          <a:p>
            <a:pPr>
              <a:buClr>
                <a:srgbClr val="000000"/>
              </a:buClr>
              <a:buFont typeface="Arial" panose="020B0604020202020204" pitchFamily="34" charset="0"/>
              <a:buChar char="•"/>
            </a:pPr>
            <a:endParaRPr lang="en-US"/>
          </a:p>
          <a:p>
            <a:pPr>
              <a:buClr>
                <a:srgbClr val="000000"/>
              </a:buClr>
              <a:buFont typeface="Arial" panose="020B0604020202020204" pitchFamily="34" charset="0"/>
              <a:buChar char="•"/>
            </a:pPr>
            <a:endParaRPr lang="en-US" b="1">
              <a:solidFill>
                <a:schemeClr val="accent2"/>
              </a:solidFill>
              <a:sym typeface="+mn-ea"/>
            </a:endParaRPr>
          </a:p>
          <a:p>
            <a:pPr marL="114300" indent="0">
              <a:buClr>
                <a:srgbClr val="000000"/>
              </a:buClr>
              <a:buFont typeface="Arial" panose="020B0604020202020204" pitchFamily="34" charse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23485" y="2285255"/>
            <a:ext cx="8520600" cy="572700"/>
          </a:xfrm>
        </p:spPr>
        <p:txBody>
          <a:bodyPr/>
          <a:p>
            <a:r>
              <a:rPr lang="en-US" b="1">
                <a:solidFill>
                  <a:schemeClr val="accent5">
                    <a:lumMod val="75000"/>
                  </a:schemeClr>
                </a:solidFill>
                <a:latin typeface="Arial Black" panose="020B0A04020102020204" charset="0"/>
                <a:cs typeface="Arial Black" panose="020B0A04020102020204" charset="0"/>
                <a:sym typeface="+mn-ea"/>
              </a:rPr>
              <a:t>		</a:t>
            </a:r>
            <a:r>
              <a:rPr lang="en-US" b="1" u="sng">
                <a:solidFill>
                  <a:schemeClr val="accent5">
                    <a:lumMod val="75000"/>
                  </a:schemeClr>
                </a:solidFill>
                <a:latin typeface="Arial Black" panose="020B0A04020102020204" charset="0"/>
                <a:cs typeface="Arial Black" panose="020B0A04020102020204" charset="0"/>
                <a:sym typeface="+mn-ea"/>
              </a:rPr>
              <a:t>Univariate Analysis.</a:t>
            </a:r>
            <a:br>
              <a:rPr lang="en-US"/>
            </a:b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0" y="0"/>
            <a:ext cx="8520430" cy="690880"/>
          </a:xfrm>
        </p:spPr>
        <p:txBody>
          <a:bodyPr/>
          <a:p>
            <a:r>
              <a:rPr lang="en-US" sz="2400" b="1" u="sng">
                <a:solidFill>
                  <a:schemeClr val="tx1"/>
                </a:solidFill>
                <a:latin typeface="Arial" panose="020B0604020202020204" pitchFamily="34" charset="0"/>
                <a:cs typeface="Arial" panose="020B0604020202020204" pitchFamily="34" charset="0"/>
                <a:sym typeface="+mn-ea"/>
              </a:rPr>
              <a:t>column_no_1:name </a:t>
            </a:r>
            <a:br>
              <a:rPr lang="en-US" sz="2400" b="1" u="sng">
                <a:solidFill>
                  <a:schemeClr val="tx1"/>
                </a:solidFill>
                <a:latin typeface="Arial" panose="020B0604020202020204" pitchFamily="34" charset="0"/>
                <a:cs typeface="Arial" panose="020B0604020202020204" pitchFamily="34" charset="0"/>
                <a:sym typeface="+mn-ea"/>
              </a:rPr>
            </a:br>
            <a:r>
              <a:rPr lang="en-US" sz="2400" b="1" u="sng">
                <a:solidFill>
                  <a:schemeClr val="tx1"/>
                </a:solidFill>
                <a:latin typeface="Arial" panose="020B0604020202020204" pitchFamily="34" charset="0"/>
                <a:cs typeface="Arial" panose="020B0604020202020204" pitchFamily="34" charset="0"/>
                <a:sym typeface="+mn-ea"/>
              </a:rPr>
              <a:t>Word Cloud</a:t>
            </a:r>
            <a:br>
              <a:rPr lang="en-US" sz="2400" b="1" u="sng">
                <a:solidFill>
                  <a:schemeClr val="tx1"/>
                </a:solidFill>
                <a:latin typeface="Arial" panose="020B0604020202020204" pitchFamily="34" charset="0"/>
                <a:cs typeface="Arial" panose="020B0604020202020204" pitchFamily="34" charset="0"/>
              </a:rPr>
            </a:br>
            <a:endParaRPr lang="en-US" sz="2400" b="1" u="sng">
              <a:solidFill>
                <a:schemeClr val="tx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rcRect l="-1319" r="1085"/>
          <a:stretch>
            <a:fillRect/>
          </a:stretch>
        </p:blipFill>
        <p:spPr>
          <a:xfrm>
            <a:off x="0" y="877570"/>
            <a:ext cx="8977630" cy="42659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5" y="-110"/>
            <a:ext cx="8520600" cy="572700"/>
          </a:xfrm>
        </p:spPr>
        <p:txBody>
          <a:bodyPr/>
          <a:p>
            <a:r>
              <a:rPr lang="en-US" b="1" u="sng">
                <a:solidFill>
                  <a:schemeClr val="tx1"/>
                </a:solidFill>
                <a:latin typeface="Arial" panose="020B0604020202020204" pitchFamily="34" charset="0"/>
                <a:cs typeface="Arial" panose="020B0604020202020204" pitchFamily="34" charset="0"/>
                <a:sym typeface="+mn-ea"/>
              </a:rPr>
              <a:t>Top 50 words form Word_Cloud:</a:t>
            </a:r>
            <a:br>
              <a:rPr lang="en-US" b="1" u="sng">
                <a:solidFill>
                  <a:schemeClr val="tx1"/>
                </a:solidFill>
                <a:latin typeface="Arial" panose="020B0604020202020204" pitchFamily="34" charset="0"/>
                <a:cs typeface="Arial" panose="020B0604020202020204" pitchFamily="34" charset="0"/>
              </a:rPr>
            </a:br>
            <a:endParaRPr lang="en-US" b="1" u="sng">
              <a:solidFill>
                <a:schemeClr val="tx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rcRect r="826"/>
          <a:stretch>
            <a:fillRect/>
          </a:stretch>
        </p:blipFill>
        <p:spPr>
          <a:xfrm>
            <a:off x="635" y="709295"/>
            <a:ext cx="9068435" cy="43313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5480" y="101490"/>
            <a:ext cx="8520600" cy="572700"/>
          </a:xfrm>
        </p:spPr>
        <p:txBody>
          <a:bodyPr/>
          <a:p>
            <a:pPr algn="l"/>
            <a:r>
              <a:rPr lang="en-US" b="1" u="sng">
                <a:solidFill>
                  <a:schemeClr val="tx1"/>
                </a:solidFill>
                <a:latin typeface="Arial" panose="020B0604020202020204" pitchFamily="34" charset="0"/>
                <a:cs typeface="Arial" panose="020B0604020202020204" pitchFamily="34" charset="0"/>
              </a:rPr>
              <a:t>column_no_3 neighbourhood_group</a:t>
            </a:r>
            <a:endParaRPr lang="en-US" b="1" u="sng">
              <a:solidFill>
                <a:schemeClr val="tx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75565" y="935990"/>
            <a:ext cx="8596630" cy="392303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4615</Words>
  <Application>WPS Presentation</Application>
  <PresentationFormat/>
  <Paragraphs>196</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SimSun</vt:lpstr>
      <vt:lpstr>Wingdings</vt:lpstr>
      <vt:lpstr>Arial</vt:lpstr>
      <vt:lpstr>Montserrat</vt:lpstr>
      <vt:lpstr>Arial Black</vt:lpstr>
      <vt:lpstr>Microsoft YaHei</vt:lpstr>
      <vt:lpstr>Arial Unicode MS</vt:lpstr>
      <vt:lpstr>Simple Light</vt:lpstr>
      <vt:lpstr>EDA Airbnb Bookings Analysis </vt:lpstr>
      <vt:lpstr>PowerPoint 演示文稿</vt:lpstr>
      <vt:lpstr>Introduction. </vt:lpstr>
      <vt:lpstr>General overview  of dataset. </vt:lpstr>
      <vt:lpstr>Missing value Handling. </vt:lpstr>
      <vt:lpstr>		Univariate Analysis. </vt:lpstr>
      <vt:lpstr>column_no_1:name  Word Cloud </vt:lpstr>
      <vt:lpstr>Top 50 words form Word_Cloud: </vt:lpstr>
      <vt:lpstr>column_no_3 neighbourhood_group</vt:lpstr>
      <vt:lpstr>column_no_4 neighbourhood:</vt:lpstr>
      <vt:lpstr>column_no_5 latitude &amp; longitude</vt:lpstr>
      <vt:lpstr>Column_no_6 room_type</vt:lpstr>
      <vt:lpstr>column_no_7 price</vt:lpstr>
      <vt:lpstr>column_no_8 minimum_nights</vt:lpstr>
      <vt:lpstr>column_no_9 Number_of_reviews</vt:lpstr>
      <vt:lpstr>column_no_9 calculated_host_listings_count</vt:lpstr>
      <vt:lpstr>column_no_11 availability_365</vt:lpstr>
      <vt:lpstr>PowerPoint 演示文稿</vt:lpstr>
      <vt:lpstr>PowerPoint 演示文稿</vt:lpstr>
      <vt:lpstr>Relationship between neighbourhood_group and median price.</vt:lpstr>
      <vt:lpstr>Relation between neighbourhood and price:</vt:lpstr>
      <vt:lpstr>Relationship between price and room_type</vt:lpstr>
      <vt:lpstr>Relationship between room_type and neighbourhood_group.</vt:lpstr>
      <vt:lpstr>Which neighbourhood are generating maximum,minimum,reveneus from room types.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EDA Airbnb Bookings Analysis </dc:title>
  <dc:creator/>
  <cp:lastModifiedBy>Lenovo</cp:lastModifiedBy>
  <cp:revision>10</cp:revision>
  <dcterms:created xsi:type="dcterms:W3CDTF">2021-02-16T08:42:00Z</dcterms:created>
  <dcterms:modified xsi:type="dcterms:W3CDTF">2021-02-17T06:22:37Z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