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68" r:id="rId3"/>
    <p:sldMasterId id="2147483674" r:id="rId4"/>
    <p:sldMasterId id="2147483696" r:id="rId5"/>
    <p:sldMasterId id="2147483648" r:id="rId6"/>
  </p:sldMasterIdLst>
  <p:notesMasterIdLst>
    <p:notesMasterId r:id="rId40"/>
  </p:notesMasterIdLst>
  <p:sldIdLst>
    <p:sldId id="256" r:id="rId7"/>
    <p:sldId id="304" r:id="rId8"/>
    <p:sldId id="275" r:id="rId9"/>
    <p:sldId id="274" r:id="rId10"/>
    <p:sldId id="276" r:id="rId11"/>
    <p:sldId id="305" r:id="rId12"/>
    <p:sldId id="285" r:id="rId13"/>
    <p:sldId id="286" r:id="rId14"/>
    <p:sldId id="287" r:id="rId15"/>
    <p:sldId id="288" r:id="rId16"/>
    <p:sldId id="278" r:id="rId17"/>
    <p:sldId id="289" r:id="rId18"/>
    <p:sldId id="290" r:id="rId19"/>
    <p:sldId id="291" r:id="rId20"/>
    <p:sldId id="292" r:id="rId21"/>
    <p:sldId id="279" r:id="rId22"/>
    <p:sldId id="306" r:id="rId23"/>
    <p:sldId id="307" r:id="rId24"/>
    <p:sldId id="308" r:id="rId25"/>
    <p:sldId id="309" r:id="rId26"/>
    <p:sldId id="281" r:id="rId27"/>
    <p:sldId id="293" r:id="rId28"/>
    <p:sldId id="294" r:id="rId29"/>
    <p:sldId id="295" r:id="rId30"/>
    <p:sldId id="296" r:id="rId31"/>
    <p:sldId id="282" r:id="rId32"/>
    <p:sldId id="297" r:id="rId33"/>
    <p:sldId id="298" r:id="rId34"/>
    <p:sldId id="299" r:id="rId35"/>
    <p:sldId id="300" r:id="rId36"/>
    <p:sldId id="301" r:id="rId37"/>
    <p:sldId id="284" r:id="rId38"/>
    <p:sldId id="273" r:id="rId39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86489-C978-4A1F-90A6-31D838FEF1BF}" v="2853" dt="2022-07-29T09:07:47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8D7F-F527-48B3-B96A-FE5C82D18AC3}" type="datetimeFigureOut"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224BF-3BCD-4DB4-A397-5A0287462C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0800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423" y="6103557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278555"/>
            <a:ext cx="1111376" cy="8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1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1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1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363158" y="6432156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4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5005" y="6466167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4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1" y="608440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700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1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343923" y="6432156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67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4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15005" y="6466167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13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0800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423" y="6103557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278555"/>
            <a:ext cx="1111376" cy="8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25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3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703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36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EDF3-2705-4978-A714-A3AB56498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98B-877E-4328-8F83-A1E104AEC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CCAD0-2F1B-4077-866B-8ABAC8FD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2A8-427E-454F-8E13-FED22081D2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1204-2B9B-41C1-9DAE-0DB4CD00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C3BC-A77B-466F-95E4-E5180716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0A6-4D6B-4816-A86A-650FB518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90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92E5-398D-4165-AED2-71059C37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465A-BC79-4611-9300-B3C1B84F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AA91-E8F8-4A07-8C63-1CE67571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2A8-427E-454F-8E13-FED22081D2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B8FC-950E-4BEE-83AF-E710C68A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5EA5-0C09-4ADC-9AD4-A5A17019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0A6-4D6B-4816-A86A-650FB518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7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46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26F5-D08C-46C0-8EA0-8441B72E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39B1B-6609-4E6A-AB44-5B7964E96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FFE8-8341-4958-ABF2-C249B8E5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2A8-427E-454F-8E13-FED22081D2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98FE-5E9F-4F6D-B403-82080F58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8819-EF8B-4E75-809A-86B0AAED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0A6-4D6B-4816-A86A-650FB518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38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8976-B324-4C36-B90D-B4F14CF9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36AA-0DBE-4B6C-8F67-7492E02A1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07C4E-76A2-47AB-B949-3FB7698D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7F16A-676C-4D7D-B2D0-D337616A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2A8-427E-454F-8E13-FED22081D2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7A559-B6B3-400D-800E-24C84B2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30FF-275D-4AF7-932F-B0199865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0A6-4D6B-4816-A86A-650FB518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060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0735-D9E9-48BA-8883-AD849B1B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B80BC-D03B-4033-A9F9-37EBE6F16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F930-9FE2-45AB-A92A-FBBE7A718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925CE-128E-4479-9C49-AE739D18A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09B67-D2C9-40D3-8776-CA60EE8D2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2252-E14C-47C2-AA75-5B864E44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2A8-427E-454F-8E13-FED22081D2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6E3A4-292F-4869-8CE3-ACF03C35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A2047-2C57-443D-8813-29B79342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0A6-4D6B-4816-A86A-650FB518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126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6CD9-1589-4026-8321-07AF12A9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CE1E3-D8A7-422E-B2D8-BE309724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2A8-427E-454F-8E13-FED22081D2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46A1D-F550-4750-8F07-295DF72A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A6D11-71A8-44D1-B9D7-2D95463C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0A6-4D6B-4816-A86A-650FB518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88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554D1-A72F-4C84-98C4-58FE7A3B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2A8-427E-454F-8E13-FED22081D2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07C38-31E5-477C-BB43-45F7CABB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6BE45-0819-4ABE-9746-6979F95B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0A6-4D6B-4816-A86A-650FB518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23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9630-30FF-4486-B2FF-8087A75E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FEA5-CB8E-4940-84DE-BA937742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E414E-D010-4CD6-BD9D-67106EB83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03ED6-E9EC-412F-8347-90A0B9B8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2A8-427E-454F-8E13-FED22081D2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E1061-39C4-42FB-9766-CFB2AAC1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A3F4C-0D64-489F-BDFC-313FA74A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0A6-4D6B-4816-A86A-650FB518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51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A57D-D8EB-4E78-BE07-420DD2EB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63C5A-E5E4-47C2-A7B8-0FDBED0E5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3E06B-6D73-4494-8D8F-9341EB94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7E827-3A1A-468F-B48C-CDBC6BE0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2A8-427E-454F-8E13-FED22081D2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915CB-4CB6-4814-8108-C2851640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768A-D2BB-4F3D-A9D1-9BD5991E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0A6-4D6B-4816-A86A-650FB518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11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B799-84D5-4329-BF0B-245E3FC6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522CE-B042-461A-B9F9-F446A7D5C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92C3-9DC2-44B9-974D-DD9A8F61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2A8-427E-454F-8E13-FED22081D2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1208-A40C-4F4A-82E9-523CD782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669A-BD4A-4757-B571-5DCA0C24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0A6-4D6B-4816-A86A-650FB518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07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BE714-D765-4B1A-A961-A1FBF3F27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93E9D-6485-428A-8446-847E37615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3700-01EA-47CC-AC19-4115F9AC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2A8-427E-454F-8E13-FED22081D2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B464-EBF8-4DA5-A252-B82F0D59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4DE1E-E9C3-4E7E-BDC3-EE229BC5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0A6-4D6B-4816-A86A-650FB518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80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0800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423" y="6103557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278555"/>
            <a:ext cx="1111376" cy="8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69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65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0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FE68D-AA21-BE7A-402A-62921460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566A-2C6A-492E-A8C0-E058964E128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A26AE-B6C1-EB8D-2DB4-562027B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CA757-8D51-A1D4-DDDB-F68E987E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67B8-B647-455C-864E-B41B86863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9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30801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5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424" y="6103558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278555"/>
            <a:ext cx="1111376" cy="8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6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4" y="1253632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9" y="320572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1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363158" y="6432156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4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5005" y="6466167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9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0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62" r:id="rId2"/>
    <p:sldLayoutId id="2147483695" r:id="rId3"/>
    <p:sldLayoutId id="2147483664" r:id="rId4"/>
    <p:sldLayoutId id="2147483697" r:id="rId5"/>
    <p:sldLayoutId id="2147483710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33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519488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77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65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52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808" indent="-194808" algn="l" defTabSz="2088776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391421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588032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779233" indent="-189398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968629" indent="-187593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117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606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94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83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27" y="2186565"/>
            <a:ext cx="2708359" cy="24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4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9" y="320572"/>
            <a:ext cx="11459013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5005" y="6466167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1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343923" y="6432156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6095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93" r:id="rId3"/>
    <p:sldLayoutId id="2147483672" r:id="rId4"/>
    <p:sldLayoutId id="2147483673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33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519475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51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26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00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803" indent="-194803" algn="l" defTabSz="2088724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391412" indent="-194803" algn="l" defTabSz="2088724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588017" indent="-194803" algn="l" defTabSz="2088724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779214" indent="-189394" algn="l" defTabSz="2088724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968605" indent="-187589" algn="l" defTabSz="2088724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080" indent="-187589" algn="l" defTabSz="2088724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556" indent="-187589" algn="l" defTabSz="2088724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31" indent="-187589" algn="l" defTabSz="2088724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07" indent="-187589" algn="l" defTabSz="2088724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75" algn="l" defTabSz="10389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51" algn="l" defTabSz="10389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26" algn="l" defTabSz="10389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00" algn="l" defTabSz="10389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375" algn="l" defTabSz="10389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851" algn="l" defTabSz="10389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326" algn="l" defTabSz="10389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801" algn="l" defTabSz="10389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8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33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519488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77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65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52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808" indent="-194808" algn="l" defTabSz="2088776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391421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588032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779233" indent="-189398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968629" indent="-187593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117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606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94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83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31D86-8FD0-490C-8F60-F22DBD97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AF0EE-B470-42D0-978A-C00BABDB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7FFBF-85F0-471B-AC6F-022397FDA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2A8-427E-454F-8E13-FED22081D2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5974-1BC4-480D-A5A9-607A8B474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BC59-7BB3-41E6-8154-4BE7929FB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600A6-4D6B-4816-A86A-650FB518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1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33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519488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77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65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52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808" indent="-194808" algn="l" defTabSz="2088776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391421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588032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779233" indent="-189398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968629" indent="-187593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117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606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94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83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E1FE304-7642-4293-2974-1322494E5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7682" y="4572069"/>
            <a:ext cx="3447627" cy="82102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By: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Amol  Chaudhari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B55EE7-CE4B-08A0-75F5-7018BB7AD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S.O.L.I.D Principles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0824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7E5B-2006-E000-5B5D-CA33491A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553998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wording for SRP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6F28E-D447-ECC4-A396-C6E1E01E24BA}"/>
              </a:ext>
            </a:extLst>
          </p:cNvPr>
          <p:cNvSpPr txBox="1"/>
          <p:nvPr/>
        </p:nvSpPr>
        <p:spPr>
          <a:xfrm>
            <a:off x="1048138" y="2376616"/>
            <a:ext cx="10095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“Gather Together the things that change for same reason. Separate those things that change for different reasons”</a:t>
            </a:r>
            <a:r>
              <a:rPr lang="en-US" baseline="0" dirty="0">
                <a:ea typeface="+mj-ea"/>
              </a:rPr>
              <a:t>.</a:t>
            </a:r>
            <a:endParaRPr lang="en-IN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506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7E5B-2006-E000-5B5D-CA33491A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553998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Closed Principle (OCP)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6F28E-D447-ECC4-A396-C6E1E01E24BA}"/>
              </a:ext>
            </a:extLst>
          </p:cNvPr>
          <p:cNvSpPr txBox="1"/>
          <p:nvPr/>
        </p:nvSpPr>
        <p:spPr>
          <a:xfrm>
            <a:off x="1048138" y="2376616"/>
            <a:ext cx="100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“Software Entities (class) should be </a:t>
            </a:r>
            <a:r>
              <a:rPr lang="en-US" sz="3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open</a:t>
            </a:r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 for Extension but </a:t>
            </a:r>
            <a:r>
              <a:rPr lang="en-US" sz="3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closed</a:t>
            </a:r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 for modifications”</a:t>
            </a:r>
            <a:r>
              <a:rPr lang="en-US" baseline="0" dirty="0">
                <a:ea typeface="+mj-ea"/>
              </a:rPr>
              <a:t>.</a:t>
            </a:r>
            <a:endParaRPr lang="en-IN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845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DFAFA-E441-91DF-BBDE-C87EEE71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8" y="809715"/>
            <a:ext cx="6582694" cy="42868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Meme: &quot;So what's the problem ?&quot; - All Templates - Meme-arsenal.com">
            <a:extLst>
              <a:ext uri="{FF2B5EF4-FFF2-40B4-BE49-F238E27FC236}">
                <a16:creationId xmlns:a16="http://schemas.microsoft.com/office/drawing/2014/main" id="{2F0DAB8B-6907-B974-5299-523BB16B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53" y="1480651"/>
            <a:ext cx="31718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84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36B26F-CA33-CFA0-42DA-E2A69EF4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58525"/>
            <a:ext cx="10579113" cy="38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2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23C44-EF18-56C9-BA1C-FDEB9650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9" y="512307"/>
            <a:ext cx="3145629" cy="1633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5CA401-20E5-A0EF-EE3F-78FEAE410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9" y="3012518"/>
            <a:ext cx="5407597" cy="2903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C58C6-6E2A-69A1-4783-0CE40281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939" y="239203"/>
            <a:ext cx="7856505" cy="2470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F3E4AF-8842-EC7E-BE90-BF5597224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939" y="3293707"/>
            <a:ext cx="5237513" cy="2131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95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7E5B-2006-E000-5B5D-CA33491A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553998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6F28E-D447-ECC4-A396-C6E1E01E24BA}"/>
              </a:ext>
            </a:extLst>
          </p:cNvPr>
          <p:cNvSpPr txBox="1"/>
          <p:nvPr/>
        </p:nvSpPr>
        <p:spPr>
          <a:xfrm>
            <a:off x="911289" y="1674674"/>
            <a:ext cx="10095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“New requirements must constantly be satisfied, and existing requirements must be changed according to customer/ business needs”</a:t>
            </a:r>
            <a:r>
              <a:rPr lang="en-US" baseline="0" dirty="0">
                <a:ea typeface="+mj-ea"/>
              </a:rPr>
              <a:t>.</a:t>
            </a:r>
            <a:endParaRPr lang="en-IN" baseline="0" dirty="0"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4DD52-0C61-2DBE-EBE5-1254B372483E}"/>
              </a:ext>
            </a:extLst>
          </p:cNvPr>
          <p:cNvSpPr txBox="1"/>
          <p:nvPr/>
        </p:nvSpPr>
        <p:spPr>
          <a:xfrm>
            <a:off x="911289" y="4130942"/>
            <a:ext cx="100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“Applying open-closed principle is a good way of maintain any extension required for your codebase”</a:t>
            </a:r>
            <a:r>
              <a:rPr lang="en-US" baseline="0" dirty="0">
                <a:ea typeface="+mj-ea"/>
              </a:rPr>
              <a:t>.</a:t>
            </a:r>
            <a:endParaRPr lang="en-IN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012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7E5B-2006-E000-5B5D-CA33491A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553998"/>
          </a:xfrm>
        </p:spPr>
        <p:txBody>
          <a:bodyPr/>
          <a:lstStyle/>
          <a:p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iskov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Substitution Principle (LSP)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6F28E-D447-ECC4-A396-C6E1E01E24BA}"/>
              </a:ext>
            </a:extLst>
          </p:cNvPr>
          <p:cNvSpPr txBox="1"/>
          <p:nvPr/>
        </p:nvSpPr>
        <p:spPr>
          <a:xfrm>
            <a:off x="1048138" y="1785647"/>
            <a:ext cx="100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“Child class 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s</a:t>
            </a:r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hould not give </a:t>
            </a:r>
            <a:r>
              <a:rPr lang="en-US" sz="3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different meaning </a:t>
            </a:r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to parent class”</a:t>
            </a:r>
            <a:r>
              <a:rPr lang="en-US" baseline="0" dirty="0">
                <a:ea typeface="+mj-ea"/>
              </a:rPr>
              <a:t>.</a:t>
            </a:r>
            <a:endParaRPr lang="en-IN" baseline="0" dirty="0"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96696-DD92-E392-0A47-59F6B887E2BA}"/>
              </a:ext>
            </a:extLst>
          </p:cNvPr>
          <p:cNvSpPr txBox="1"/>
          <p:nvPr/>
        </p:nvSpPr>
        <p:spPr>
          <a:xfrm>
            <a:off x="1048138" y="3079522"/>
            <a:ext cx="100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“Child Class should </a:t>
            </a:r>
            <a:r>
              <a:rPr lang="en-US" sz="3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behave</a:t>
            </a:r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 in such a way that it will not cause problems when use instead of superclass”</a:t>
            </a:r>
            <a:r>
              <a:rPr lang="en-US" baseline="0" dirty="0">
                <a:ea typeface="+mj-ea"/>
              </a:rPr>
              <a:t>.</a:t>
            </a:r>
            <a:endParaRPr lang="en-IN" baseline="0" dirty="0"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10739-E5D3-E468-3EA0-D0E1B5F59EEA}"/>
              </a:ext>
            </a:extLst>
          </p:cNvPr>
          <p:cNvSpPr txBox="1"/>
          <p:nvPr/>
        </p:nvSpPr>
        <p:spPr>
          <a:xfrm>
            <a:off x="1048138" y="4761752"/>
            <a:ext cx="100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“Objec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t of parent class can be replaceable by child class without any code changes in code base</a:t>
            </a:r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”</a:t>
            </a:r>
            <a:r>
              <a:rPr lang="en-US" baseline="0" dirty="0">
                <a:ea typeface="+mj-ea"/>
              </a:rPr>
              <a:t>.</a:t>
            </a:r>
            <a:endParaRPr lang="en-IN" baseline="0" dirty="0"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4DC4A-D6A4-A056-9523-F14C2FCC32AA}"/>
              </a:ext>
            </a:extLst>
          </p:cNvPr>
          <p:cNvSpPr txBox="1"/>
          <p:nvPr/>
        </p:nvSpPr>
        <p:spPr>
          <a:xfrm>
            <a:off x="5561046" y="4382302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OR</a:t>
            </a:r>
            <a:endParaRPr lang="en-IN" sz="1800" baseline="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337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4576-2275-986E-7C02-F86E0AB7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430887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5ABCE0B-FE5A-F2F4-DB0C-5CC6505C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50479"/>
            <a:ext cx="5318449" cy="47744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7578953-B3AA-36B4-CB39-CA2025513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138" y="182290"/>
            <a:ext cx="5627934" cy="29621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7BEF98-812D-42D5-1DF4-6BC2281C3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138" y="3421500"/>
            <a:ext cx="2991267" cy="14765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A0F0C9-2456-2710-E18C-BE0F52894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214" y="5175165"/>
            <a:ext cx="3848637" cy="13622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4268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DAD76C-16FB-DFE4-BED3-57B878D7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2" y="252750"/>
            <a:ext cx="4867954" cy="4915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8F50AA-CB68-094E-08DA-B9A69AA3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94" y="252750"/>
            <a:ext cx="6234883" cy="4356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70198-17DC-620C-1640-4BE30285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852" y="5292318"/>
            <a:ext cx="7259063" cy="1181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612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DAD76C-16FB-DFE4-BED3-57B878D7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2" y="252750"/>
            <a:ext cx="4867954" cy="4915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70198-17DC-620C-1640-4BE30285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852" y="5292318"/>
            <a:ext cx="7259063" cy="1181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7E2EA4-DCC1-A60A-04E0-B26E564F9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775" y="267689"/>
            <a:ext cx="6118813" cy="4565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09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OLID - is it still relevant?">
            <a:extLst>
              <a:ext uri="{FF2B5EF4-FFF2-40B4-BE49-F238E27FC236}">
                <a16:creationId xmlns:a16="http://schemas.microsoft.com/office/drawing/2014/main" id="{1E4BAA54-C7CE-FCC2-4ED1-51E0F730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137" y="1526721"/>
            <a:ext cx="4750545" cy="370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332043-73CD-8341-5D59-454D788F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Disclaimer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5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230804-2624-3E23-BFC3-F96D2E9E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401" y="184434"/>
            <a:ext cx="5515745" cy="3753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53CBE1-736C-C2D8-3559-3D3E6BBA8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885" y="5038472"/>
            <a:ext cx="7316221" cy="1492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EA0D70-29B5-62E3-DC47-D860CAA42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83" y="109670"/>
            <a:ext cx="4882665" cy="4867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91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7E5B-2006-E000-5B5D-CA33491A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553998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nterface Segregation Principle (ISP)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6F28E-D447-ECC4-A396-C6E1E01E24BA}"/>
              </a:ext>
            </a:extLst>
          </p:cNvPr>
          <p:cNvSpPr txBox="1"/>
          <p:nvPr/>
        </p:nvSpPr>
        <p:spPr>
          <a:xfrm>
            <a:off x="1048138" y="2376616"/>
            <a:ext cx="100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“Clients should </a:t>
            </a:r>
            <a:r>
              <a:rPr lang="en-US" sz="3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not be forced </a:t>
            </a:r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to depend upon interfaces that they don’t 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use</a:t>
            </a:r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 ”</a:t>
            </a:r>
            <a:r>
              <a:rPr lang="en-US" baseline="0" dirty="0">
                <a:ea typeface="+mj-ea"/>
              </a:rPr>
              <a:t>.</a:t>
            </a:r>
            <a:endParaRPr lang="en-IN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3306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D467FB-CACE-AF69-C034-2CE71451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0" y="743104"/>
            <a:ext cx="8398857" cy="51631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64235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26150-0D81-783E-ACBD-6481A349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2" y="312973"/>
            <a:ext cx="3382917" cy="3431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508A1-83A0-F1F7-A225-B59E900C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2973"/>
            <a:ext cx="3019846" cy="2286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579904-3082-88A2-DA69-1B877DF31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008" y="3545082"/>
            <a:ext cx="5001323" cy="23244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FC2CA-ECAA-317F-393F-903A628D0CC9}"/>
              </a:ext>
            </a:extLst>
          </p:cNvPr>
          <p:cNvCxnSpPr>
            <a:stCxn id="8" idx="1"/>
            <a:endCxn id="4" idx="3"/>
          </p:cNvCxnSpPr>
          <p:nvPr/>
        </p:nvCxnSpPr>
        <p:spPr bwMode="auto">
          <a:xfrm flipH="1" flipV="1">
            <a:off x="3788229" y="2028653"/>
            <a:ext cx="2178779" cy="2678641"/>
          </a:xfrm>
          <a:prstGeom prst="straightConnector1">
            <a:avLst/>
          </a:prstGeom>
          <a:solidFill>
            <a:schemeClr val="folHlink"/>
          </a:solidFill>
          <a:ln w="730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A2840-2F77-25B9-6FE5-426610C98F18}"/>
              </a:ext>
            </a:extLst>
          </p:cNvPr>
          <p:cNvCxnSpPr>
            <a:stCxn id="6" idx="1"/>
            <a:endCxn id="4" idx="3"/>
          </p:cNvCxnSpPr>
          <p:nvPr/>
        </p:nvCxnSpPr>
        <p:spPr bwMode="auto">
          <a:xfrm flipH="1">
            <a:off x="3788229" y="1456133"/>
            <a:ext cx="2307771" cy="572520"/>
          </a:xfrm>
          <a:prstGeom prst="straightConnector1">
            <a:avLst/>
          </a:prstGeom>
          <a:solidFill>
            <a:schemeClr val="folHlink"/>
          </a:solidFill>
          <a:ln w="730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8586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9FB6F5-935A-12FE-46C5-BE4DA741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70" y="228412"/>
            <a:ext cx="5900812" cy="6180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324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F0580-1D21-F614-2A87-23B3ABA1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1" y="480339"/>
            <a:ext cx="3924848" cy="5468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205CAF-00BE-5CD6-A99F-DDC268A2B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26" y="323804"/>
            <a:ext cx="4220164" cy="34485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B30F81-EE78-EB78-0A20-ED1FFD4E5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883" y="4135259"/>
            <a:ext cx="4105848" cy="20957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1208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7E5B-2006-E000-5B5D-CA33491A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553998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ependency Inversion Principle (DIP)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6F28E-D447-ECC4-A396-C6E1E01E24BA}"/>
              </a:ext>
            </a:extLst>
          </p:cNvPr>
          <p:cNvSpPr txBox="1"/>
          <p:nvPr/>
        </p:nvSpPr>
        <p:spPr>
          <a:xfrm>
            <a:off x="1048138" y="2376616"/>
            <a:ext cx="100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“High level module should not depend on Low level module. Both Should depend on </a:t>
            </a:r>
            <a:r>
              <a:rPr lang="en-US" sz="3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Abstraction</a:t>
            </a:r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”</a:t>
            </a:r>
            <a:r>
              <a:rPr lang="en-US" baseline="0" dirty="0">
                <a:ea typeface="+mj-ea"/>
              </a:rPr>
              <a:t>.</a:t>
            </a:r>
            <a:endParaRPr lang="en-IN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3777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F38698-6923-510B-B21F-EE63B74D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487021"/>
            <a:ext cx="8369559" cy="57384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24385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A9CDAE-3C04-5F3E-014A-B93FEE85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2" y="2035347"/>
            <a:ext cx="4667901" cy="1238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6F475-2FFD-ED9B-2AB7-3340EAEA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56" y="224624"/>
            <a:ext cx="4763165" cy="265784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75F472-74D7-B8D8-9A8C-ED567AE50244}"/>
              </a:ext>
            </a:extLst>
          </p:cNvPr>
          <p:cNvCxnSpPr/>
          <p:nvPr/>
        </p:nvCxnSpPr>
        <p:spPr bwMode="auto">
          <a:xfrm>
            <a:off x="5710335" y="93306"/>
            <a:ext cx="0" cy="6419461"/>
          </a:xfrm>
          <a:prstGeom prst="line">
            <a:avLst/>
          </a:prstGeom>
          <a:solidFill>
            <a:schemeClr val="folHlink"/>
          </a:solidFill>
          <a:ln w="666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73426A-6E72-2D6E-6F27-B5CD3C72A2AA}"/>
              </a:ext>
            </a:extLst>
          </p:cNvPr>
          <p:cNvCxnSpPr/>
          <p:nvPr/>
        </p:nvCxnSpPr>
        <p:spPr bwMode="auto">
          <a:xfrm>
            <a:off x="5710335" y="2882470"/>
            <a:ext cx="6481665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B65915A-AC91-5234-5CB3-35419EB3F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964" y="3273770"/>
            <a:ext cx="584916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2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CED64D-4FAB-CDD3-54AE-63ECF36B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1" y="762347"/>
            <a:ext cx="5054457" cy="1572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72E7F6-EC04-447A-5B16-7FD90934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92" y="2683315"/>
            <a:ext cx="5147387" cy="1491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BDA063-36A6-D23B-97BE-F5C361BA8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4891"/>
            <a:ext cx="5147387" cy="19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68583E-56F7-A653-2563-B3C83C94B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93" y="4599992"/>
            <a:ext cx="5147386" cy="142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78A8C3-BD78-1DD3-010B-128D48F51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392051"/>
            <a:ext cx="4582164" cy="1867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77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programming memes - January 2020">
            <a:extLst>
              <a:ext uri="{FF2B5EF4-FFF2-40B4-BE49-F238E27FC236}">
                <a16:creationId xmlns:a16="http://schemas.microsoft.com/office/drawing/2014/main" id="{B4C4AB95-5D44-4C11-8842-E6AE1A6A1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9" y="158689"/>
            <a:ext cx="3110592" cy="3124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Some programming memes Part 2 - Album on Imgur">
            <a:extLst>
              <a:ext uri="{FF2B5EF4-FFF2-40B4-BE49-F238E27FC236}">
                <a16:creationId xmlns:a16="http://schemas.microsoft.com/office/drawing/2014/main" id="{C5FDFB22-619A-FBE1-5BD8-3A6E3E2D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353" y="158689"/>
            <a:ext cx="2774561" cy="3653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Programmer/Programming memes are still a safe investment. : r/MemeEconomy">
            <a:extLst>
              <a:ext uri="{FF2B5EF4-FFF2-40B4-BE49-F238E27FC236}">
                <a16:creationId xmlns:a16="http://schemas.microsoft.com/office/drawing/2014/main" id="{F5866D9D-DB6D-B963-ED3A-FF293242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39" y="3259348"/>
            <a:ext cx="3501838" cy="3501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ife of a Programmer Explained with Humour | by Sheetal | JavaScript in  Plain English">
            <a:extLst>
              <a:ext uri="{FF2B5EF4-FFF2-40B4-BE49-F238E27FC236}">
                <a16:creationId xmlns:a16="http://schemas.microsoft.com/office/drawing/2014/main" id="{E3A7A69E-E778-4D89-1975-D161DCC7C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214" y="4379422"/>
            <a:ext cx="2552700" cy="179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grammer memes to distract you from your broken code">
            <a:extLst>
              <a:ext uri="{FF2B5EF4-FFF2-40B4-BE49-F238E27FC236}">
                <a16:creationId xmlns:a16="http://schemas.microsoft.com/office/drawing/2014/main" id="{15749990-FFC8-6691-BA99-B697ECADF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39" y="158689"/>
            <a:ext cx="3501838" cy="3002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8" name="Picture 2" descr="SOLID Principles — Simplified with Illustrations | by Animesh Gaitonde |  Level Up Coding">
            <a:extLst>
              <a:ext uri="{FF2B5EF4-FFF2-40B4-BE49-F238E27FC236}">
                <a16:creationId xmlns:a16="http://schemas.microsoft.com/office/drawing/2014/main" id="{0FE3EDE9-8934-F727-6C94-D56339D13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9" y="3500137"/>
            <a:ext cx="2660170" cy="3261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2356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80E3-747D-FEC0-A7CC-F3F1C79F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Best software development workflow advice | DNAMIC Blog">
            <a:extLst>
              <a:ext uri="{FF2B5EF4-FFF2-40B4-BE49-F238E27FC236}">
                <a16:creationId xmlns:a16="http://schemas.microsoft.com/office/drawing/2014/main" id="{C1199C4D-0791-5502-6B35-70F10983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38" y="1521774"/>
            <a:ext cx="5565171" cy="370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2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yush talks about S.O.L.I.D Principles. | by Piyush Maheswari | Developer  Student Club, HIT | Medium">
            <a:extLst>
              <a:ext uri="{FF2B5EF4-FFF2-40B4-BE49-F238E27FC236}">
                <a16:creationId xmlns:a16="http://schemas.microsoft.com/office/drawing/2014/main" id="{F8CC37B6-E917-54B5-5416-5B8FC154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93773"/>
            <a:ext cx="7620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864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36F28E-D447-ECC4-A396-C6E1E01E24BA}"/>
              </a:ext>
            </a:extLst>
          </p:cNvPr>
          <p:cNvSpPr txBox="1"/>
          <p:nvPr/>
        </p:nvSpPr>
        <p:spPr>
          <a:xfrm>
            <a:off x="777550" y="2507244"/>
            <a:ext cx="10095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“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Happy Coding</a:t>
            </a:r>
            <a:r>
              <a:rPr lang="en-US" sz="40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”</a:t>
            </a:r>
            <a:r>
              <a:rPr lang="en-US" sz="4000" baseline="0" dirty="0">
                <a:ea typeface="+mj-ea"/>
              </a:rPr>
              <a:t>.</a:t>
            </a:r>
            <a:endParaRPr lang="en-IN" sz="4000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4753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83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0C7D53-98CB-AFC5-B417-D9169B520FD5}"/>
              </a:ext>
            </a:extLst>
          </p:cNvPr>
          <p:cNvSpPr txBox="1"/>
          <p:nvPr/>
        </p:nvSpPr>
        <p:spPr>
          <a:xfrm>
            <a:off x="102637" y="543447"/>
            <a:ext cx="62235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>
                <a:solidFill>
                  <a:srgbClr val="002060"/>
                </a:solidFill>
                <a:ea typeface="+mj-ea"/>
              </a:rPr>
              <a:t>KISS  -   </a:t>
            </a:r>
            <a:r>
              <a:rPr lang="en-US" sz="2400" baseline="0" dirty="0">
                <a:solidFill>
                  <a:srgbClr val="C00000"/>
                </a:solidFill>
                <a:ea typeface="+mj-ea"/>
              </a:rPr>
              <a:t>K</a:t>
            </a:r>
            <a:r>
              <a:rPr lang="en-US" sz="2400" baseline="0" dirty="0">
                <a:solidFill>
                  <a:srgbClr val="002060"/>
                </a:solidFill>
                <a:ea typeface="+mj-ea"/>
              </a:rPr>
              <a:t>eep </a:t>
            </a:r>
            <a:r>
              <a:rPr lang="en-US" sz="2400" baseline="0" dirty="0">
                <a:solidFill>
                  <a:srgbClr val="C00000"/>
                </a:solidFill>
                <a:ea typeface="+mj-ea"/>
              </a:rPr>
              <a:t>I</a:t>
            </a:r>
            <a:r>
              <a:rPr lang="en-US" sz="2400" baseline="0" dirty="0">
                <a:solidFill>
                  <a:srgbClr val="002060"/>
                </a:solidFill>
                <a:ea typeface="+mj-ea"/>
              </a:rPr>
              <a:t>t </a:t>
            </a:r>
            <a:r>
              <a:rPr lang="en-US" sz="2400" baseline="0" dirty="0">
                <a:solidFill>
                  <a:srgbClr val="C00000"/>
                </a:solidFill>
                <a:ea typeface="+mj-ea"/>
              </a:rPr>
              <a:t>S</a:t>
            </a:r>
            <a:r>
              <a:rPr lang="en-US" sz="2400" baseline="0" dirty="0">
                <a:solidFill>
                  <a:srgbClr val="002060"/>
                </a:solidFill>
                <a:ea typeface="+mj-ea"/>
              </a:rPr>
              <a:t>uper </a:t>
            </a:r>
            <a:r>
              <a:rPr lang="en-US" sz="2400" baseline="0" dirty="0">
                <a:solidFill>
                  <a:srgbClr val="C00000"/>
                </a:solidFill>
                <a:ea typeface="+mj-ea"/>
              </a:rPr>
              <a:t>S</a:t>
            </a:r>
            <a:r>
              <a:rPr lang="en-US" sz="2400" baseline="0" dirty="0">
                <a:solidFill>
                  <a:srgbClr val="002060"/>
                </a:solidFill>
                <a:ea typeface="+mj-ea"/>
              </a:rPr>
              <a:t>imple</a:t>
            </a:r>
          </a:p>
          <a:p>
            <a:endParaRPr lang="en-IN" sz="2800" baseline="0" dirty="0">
              <a:solidFill>
                <a:srgbClr val="002060"/>
              </a:solidFill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D1FD9-46A2-5500-121D-9EC32C3F7351}"/>
              </a:ext>
            </a:extLst>
          </p:cNvPr>
          <p:cNvSpPr txBox="1"/>
          <p:nvPr/>
        </p:nvSpPr>
        <p:spPr>
          <a:xfrm>
            <a:off x="289248" y="2239820"/>
            <a:ext cx="622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ea typeface="+mj-ea"/>
              </a:rPr>
              <a:t>DRY  -</a:t>
            </a:r>
            <a:r>
              <a:rPr lang="en-US" sz="2800" baseline="0" dirty="0">
                <a:solidFill>
                  <a:srgbClr val="002060"/>
                </a:solidFill>
                <a:ea typeface="+mj-ea"/>
              </a:rPr>
              <a:t>  </a:t>
            </a:r>
            <a:r>
              <a:rPr lang="en-US" sz="2800" baseline="0" dirty="0">
                <a:solidFill>
                  <a:srgbClr val="C00000"/>
                </a:solidFill>
                <a:ea typeface="+mj-ea"/>
              </a:rPr>
              <a:t>D</a:t>
            </a:r>
            <a:r>
              <a:rPr lang="en-US" sz="2800" baseline="0" dirty="0">
                <a:solidFill>
                  <a:srgbClr val="002060"/>
                </a:solidFill>
                <a:ea typeface="+mj-ea"/>
              </a:rPr>
              <a:t>on’t </a:t>
            </a:r>
            <a:r>
              <a:rPr lang="en-US" sz="2800" baseline="0" dirty="0">
                <a:solidFill>
                  <a:srgbClr val="C00000"/>
                </a:solidFill>
                <a:ea typeface="+mj-ea"/>
              </a:rPr>
              <a:t>R</a:t>
            </a:r>
            <a:r>
              <a:rPr lang="en-US" sz="2800" baseline="0" dirty="0">
                <a:solidFill>
                  <a:srgbClr val="002060"/>
                </a:solidFill>
                <a:ea typeface="+mj-ea"/>
              </a:rPr>
              <a:t>epeat </a:t>
            </a:r>
            <a:r>
              <a:rPr lang="en-US" sz="2800" baseline="0" dirty="0">
                <a:solidFill>
                  <a:srgbClr val="C00000"/>
                </a:solidFill>
                <a:ea typeface="+mj-ea"/>
              </a:rPr>
              <a:t>Y</a:t>
            </a:r>
            <a:r>
              <a:rPr lang="en-US" sz="2800" baseline="0" dirty="0">
                <a:solidFill>
                  <a:srgbClr val="002060"/>
                </a:solidFill>
                <a:ea typeface="+mj-ea"/>
              </a:rPr>
              <a:t>ourself</a:t>
            </a:r>
            <a:endParaRPr lang="en-IN" sz="2800" baseline="0" dirty="0">
              <a:solidFill>
                <a:srgbClr val="002060"/>
              </a:solidFill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7184C-DF28-DF5F-A6C9-5379DE059D6C}"/>
              </a:ext>
            </a:extLst>
          </p:cNvPr>
          <p:cNvSpPr txBox="1"/>
          <p:nvPr/>
        </p:nvSpPr>
        <p:spPr>
          <a:xfrm>
            <a:off x="-755783" y="4190827"/>
            <a:ext cx="622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ea typeface="+mj-ea"/>
              </a:rPr>
              <a:t>SOLID Principle</a:t>
            </a:r>
            <a:endParaRPr lang="en-IN" sz="2800" baseline="0" dirty="0">
              <a:solidFill>
                <a:srgbClr val="002060"/>
              </a:solidFill>
              <a:ea typeface="+mj-ea"/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C0AF1596-C2CE-F40D-B976-7208E641A1B5}"/>
              </a:ext>
            </a:extLst>
          </p:cNvPr>
          <p:cNvSpPr/>
          <p:nvPr/>
        </p:nvSpPr>
        <p:spPr bwMode="auto">
          <a:xfrm>
            <a:off x="979714" y="1306285"/>
            <a:ext cx="741782" cy="699625"/>
          </a:xfrm>
          <a:prstGeom prst="mathPlus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526977DD-B08B-8C4D-F7B0-46C407DB935E}"/>
              </a:ext>
            </a:extLst>
          </p:cNvPr>
          <p:cNvSpPr/>
          <p:nvPr/>
        </p:nvSpPr>
        <p:spPr bwMode="auto">
          <a:xfrm>
            <a:off x="905068" y="3088432"/>
            <a:ext cx="816427" cy="777003"/>
          </a:xfrm>
          <a:prstGeom prst="mathPlus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33CF29-E6EE-A350-0AD7-29AB796A4EFD}"/>
              </a:ext>
            </a:extLst>
          </p:cNvPr>
          <p:cNvCxnSpPr/>
          <p:nvPr/>
        </p:nvCxnSpPr>
        <p:spPr bwMode="auto">
          <a:xfrm>
            <a:off x="0" y="5178490"/>
            <a:ext cx="1219200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38C9E-EE9F-D4B0-E82B-068D765E2259}"/>
              </a:ext>
            </a:extLst>
          </p:cNvPr>
          <p:cNvSpPr txBox="1"/>
          <p:nvPr/>
        </p:nvSpPr>
        <p:spPr>
          <a:xfrm>
            <a:off x="289248" y="5551715"/>
            <a:ext cx="448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0" dirty="0">
                <a:solidFill>
                  <a:schemeClr val="bg1">
                    <a:lumMod val="10000"/>
                  </a:schemeClr>
                </a:solidFill>
                <a:ea typeface="+mj-ea"/>
              </a:rPr>
              <a:t>Best Developer</a:t>
            </a:r>
            <a:endParaRPr lang="en-IN" sz="2800" baseline="0" dirty="0">
              <a:solidFill>
                <a:schemeClr val="bg1">
                  <a:lumMod val="10000"/>
                </a:schemeClr>
              </a:solidFill>
              <a:ea typeface="+mj-ea"/>
            </a:endParaRPr>
          </a:p>
        </p:txBody>
      </p:sp>
      <p:pic>
        <p:nvPicPr>
          <p:cNvPr id="3074" name="Picture 2" descr="Robert C. Martin (Uncle Bob) - IT-KONEKT">
            <a:extLst>
              <a:ext uri="{FF2B5EF4-FFF2-40B4-BE49-F238E27FC236}">
                <a16:creationId xmlns:a16="http://schemas.microsoft.com/office/drawing/2014/main" id="{DB0DECF5-2FB6-E00C-3D8E-C0BB693A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46" y="676102"/>
            <a:ext cx="2737272" cy="415659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6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7E5B-2006-E000-5B5D-CA33491A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553998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ingle Responsibility Principle (SRP)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6F28E-D447-ECC4-A396-C6E1E01E24BA}"/>
              </a:ext>
            </a:extLst>
          </p:cNvPr>
          <p:cNvSpPr txBox="1"/>
          <p:nvPr/>
        </p:nvSpPr>
        <p:spPr>
          <a:xfrm>
            <a:off x="1048138" y="2376616"/>
            <a:ext cx="100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“A Class/function Should have </a:t>
            </a:r>
            <a:r>
              <a:rPr lang="en-US" sz="3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one and only one </a:t>
            </a:r>
            <a:r>
              <a:rPr lang="en-US" sz="3600" baseline="0" dirty="0">
                <a:solidFill>
                  <a:schemeClr val="tx1">
                    <a:lumMod val="75000"/>
                  </a:schemeClr>
                </a:solidFill>
                <a:latin typeface="Tw Cen MT Condensed Extra Bold" panose="020B0803020202020204" pitchFamily="34" charset="0"/>
                <a:ea typeface="+mj-ea"/>
              </a:rPr>
              <a:t>reason To Change”</a:t>
            </a:r>
            <a:r>
              <a:rPr lang="en-US" baseline="0" dirty="0">
                <a:ea typeface="+mj-ea"/>
              </a:rPr>
              <a:t>.</a:t>
            </a:r>
            <a:endParaRPr lang="en-IN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659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1135C-9DD2-81B5-7D99-131C7001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61" y="167952"/>
            <a:ext cx="7138634" cy="60648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798ED3-8AA7-F74B-558D-BF27FCC3B1F1}"/>
              </a:ext>
            </a:extLst>
          </p:cNvPr>
          <p:cNvSpPr txBox="1"/>
          <p:nvPr/>
        </p:nvSpPr>
        <p:spPr>
          <a:xfrm flipH="1">
            <a:off x="8677469" y="5523722"/>
            <a:ext cx="26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…….Its still increasing</a:t>
            </a:r>
            <a:endParaRPr lang="en-IN" sz="1800" baseline="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072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CEFE3-CB74-14EF-DA53-DF9542C6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1" y="1589177"/>
            <a:ext cx="4429743" cy="33437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1D313-8B93-0D65-BC72-856488FF32AE}"/>
              </a:ext>
            </a:extLst>
          </p:cNvPr>
          <p:cNvSpPr txBox="1"/>
          <p:nvPr/>
        </p:nvSpPr>
        <p:spPr>
          <a:xfrm>
            <a:off x="6656777" y="1368222"/>
            <a:ext cx="49318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aseline="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/>
            <a:r>
              <a:rPr lang="en-US" sz="2000" baseline="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1.Reads File</a:t>
            </a:r>
          </a:p>
          <a:p>
            <a:pPr algn="l"/>
            <a:endParaRPr lang="en-US" sz="2000" baseline="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sz="2000" baseline="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.Calculate Number of total Words.</a:t>
            </a:r>
          </a:p>
          <a:p>
            <a:pPr algn="l"/>
            <a:endParaRPr lang="en-US" sz="2000" baseline="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en-US" sz="2000" baseline="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.Calculate Number of Word occurrences.</a:t>
            </a:r>
          </a:p>
          <a:p>
            <a:pPr algn="l"/>
            <a:endParaRPr lang="en-US" sz="2000" baseline="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/>
            <a:endParaRPr lang="en-US" sz="2000" baseline="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/>
            <a:endParaRPr lang="en-US" sz="2000" baseline="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/>
            <a:endParaRPr lang="en-US" sz="2000" baseline="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A18EA4-C011-4723-FC81-F25D0B9FBCB5}"/>
              </a:ext>
            </a:extLst>
          </p:cNvPr>
          <p:cNvSpPr/>
          <p:nvPr/>
        </p:nvSpPr>
        <p:spPr bwMode="auto">
          <a:xfrm>
            <a:off x="5288616" y="2883719"/>
            <a:ext cx="978408" cy="484632"/>
          </a:xfrm>
          <a:prstGeom prst="rightArrow">
            <a:avLst/>
          </a:prstGeom>
          <a:solidFill>
            <a:srgbClr val="890C58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433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D5C01-8908-06EF-B6B8-0D16CA3D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42" y="258472"/>
            <a:ext cx="3474086" cy="12269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06080-53C3-791F-3712-410115FF8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7" y="1881924"/>
            <a:ext cx="3558062" cy="1505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12B8A-925B-6DA1-A824-06954D18B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43" y="3783628"/>
            <a:ext cx="3474086" cy="19389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18EB27-D8C3-C0C1-E1B9-C84198091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816" y="2925664"/>
            <a:ext cx="6674722" cy="25530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B283A5-647C-3A5E-D580-A496AC95E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3816" y="258472"/>
            <a:ext cx="6674722" cy="22672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956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5035-6AC8-F084-8F7A-8A64C854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6E17-24D4-D77C-E99D-B688629E5FB2}"/>
              </a:ext>
            </a:extLst>
          </p:cNvPr>
          <p:cNvSpPr txBox="1"/>
          <p:nvPr/>
        </p:nvSpPr>
        <p:spPr>
          <a:xfrm>
            <a:off x="971323" y="1707500"/>
            <a:ext cx="102813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is 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DRY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No code is repeated, so if we need to make a modification in one of the functions, we would only need to do it in one place.</a:t>
            </a:r>
          </a:p>
          <a:p>
            <a:pPr algn="l"/>
            <a:endParaRPr lang="en-US" sz="2400" b="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is 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clean, organized and very easy to read and understand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400" b="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write 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tests for each function separately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it is easier to debug the code.</a:t>
            </a:r>
          </a:p>
        </p:txBody>
      </p:sp>
    </p:spTree>
    <p:extLst>
      <p:ext uri="{BB962C8B-B14F-4D97-AF65-F5344CB8AC3E}">
        <p14:creationId xmlns:p14="http://schemas.microsoft.com/office/powerpoint/2010/main" val="280897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Office" id="{AE3E4F9F-6ACC-425C-8899-23EAAE48F486}" vid="{B894E374-EE0C-4AA2-8B5F-CF01467511D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C8AEA04-FBCA-4A52-B93D-790F28C49446}" vid="{BE6C2DA6-87F3-4E48-A324-F64A0710833F}"/>
    </a:ext>
  </a:extLst>
</a:theme>
</file>

<file path=ppt/theme/theme3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EC8AEA04-FBCA-4A52-B93D-790F28C49446}" vid="{B4F1C8DA-AA31-432A-8CBB-60F8CF874C12}"/>
    </a:ext>
  </a:extLst>
</a:theme>
</file>

<file path=ppt/theme/theme4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EC8AEA04-FBCA-4A52-B93D-790F28C49446}" vid="{901B84A8-0465-442A-8DE6-DC294BC1BC1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C8AEA04-FBCA-4A52-B93D-790F28C49446}" vid="{745E47B9-042D-461F-8189-521D697391D7}"/>
    </a:ext>
  </a:extLst>
</a:theme>
</file>

<file path=ppt/theme/theme6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915</TotalTime>
  <Words>341</Words>
  <Application>Microsoft Office PowerPoint</Application>
  <PresentationFormat>Widescreen</PresentationFormat>
  <Paragraphs>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Bahnschrift SemiBold SemiConden</vt:lpstr>
      <vt:lpstr>Calibri</vt:lpstr>
      <vt:lpstr>Calibri Light</vt:lpstr>
      <vt:lpstr>Symbol</vt:lpstr>
      <vt:lpstr>Times New Roman</vt:lpstr>
      <vt:lpstr>Tw Cen MT Condensed Extra Bold</vt:lpstr>
      <vt:lpstr>Wingdings</vt:lpstr>
      <vt:lpstr>Office</vt:lpstr>
      <vt:lpstr>Custom Design</vt:lpstr>
      <vt:lpstr>L&amp;T Infotech</vt:lpstr>
      <vt:lpstr>1_L&amp;T Infotech</vt:lpstr>
      <vt:lpstr>Office Theme</vt:lpstr>
      <vt:lpstr>L&amp;T Infotech</vt:lpstr>
      <vt:lpstr>S.O.L.I.D Principles</vt:lpstr>
      <vt:lpstr>Disclaimer</vt:lpstr>
      <vt:lpstr>PowerPoint Presentation</vt:lpstr>
      <vt:lpstr>PowerPoint Presentation</vt:lpstr>
      <vt:lpstr>Single Responsibility Principle (SRP)</vt:lpstr>
      <vt:lpstr>PowerPoint Presentation</vt:lpstr>
      <vt:lpstr>PowerPoint Presentation</vt:lpstr>
      <vt:lpstr>PowerPoint Presentation</vt:lpstr>
      <vt:lpstr>Benefits:</vt:lpstr>
      <vt:lpstr>Another wording for SRP</vt:lpstr>
      <vt:lpstr>Open Closed Principle (OCP)</vt:lpstr>
      <vt:lpstr>PowerPoint Presentation</vt:lpstr>
      <vt:lpstr>PowerPoint Presentation</vt:lpstr>
      <vt:lpstr>PowerPoint Presentation</vt:lpstr>
      <vt:lpstr>Final Thoughts</vt:lpstr>
      <vt:lpstr>Liskov Substitution Principle (LSP)</vt:lpstr>
      <vt:lpstr>Simple Example</vt:lpstr>
      <vt:lpstr>PowerPoint Presentation</vt:lpstr>
      <vt:lpstr>PowerPoint Presentation</vt:lpstr>
      <vt:lpstr>PowerPoint Presentation</vt:lpstr>
      <vt:lpstr>Interface Segregation Principle (ISP)</vt:lpstr>
      <vt:lpstr>PowerPoint Presentation</vt:lpstr>
      <vt:lpstr>PowerPoint Presentation</vt:lpstr>
      <vt:lpstr>PowerPoint Presentation</vt:lpstr>
      <vt:lpstr>PowerPoint Presentation</vt:lpstr>
      <vt:lpstr>Dependency Inversion Principle (DIP)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Ideas</dc:title>
  <dc:creator>Deepak Mulwani</dc:creator>
  <cp:lastModifiedBy>Amol Chaudhari</cp:lastModifiedBy>
  <cp:revision>8</cp:revision>
  <dcterms:created xsi:type="dcterms:W3CDTF">2022-06-30T09:26:16Z</dcterms:created>
  <dcterms:modified xsi:type="dcterms:W3CDTF">2022-08-29T22:00:40Z</dcterms:modified>
</cp:coreProperties>
</file>