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6979A8-AB44-4348-8F15-6211F5EF2612}" type="datetimeFigureOut">
              <a:rPr lang="en-US" smtClean="0"/>
              <a:pPr/>
              <a:t>27/12/2021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B40FE-6427-4507-A8F7-94A893279F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979A8-AB44-4348-8F15-6211F5EF2612}" type="datetimeFigureOut">
              <a:rPr lang="en-US" smtClean="0"/>
              <a:pPr/>
              <a:t>27/12/2021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B40FE-6427-4507-A8F7-94A893279F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979A8-AB44-4348-8F15-6211F5EF2612}" type="datetimeFigureOut">
              <a:rPr lang="en-US" smtClean="0"/>
              <a:pPr/>
              <a:t>27/12/2021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B40FE-6427-4507-A8F7-94A893279F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979A8-AB44-4348-8F15-6211F5EF2612}" type="datetimeFigureOut">
              <a:rPr lang="en-US" smtClean="0"/>
              <a:pPr/>
              <a:t>27/12/2021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B40FE-6427-4507-A8F7-94A893279F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979A8-AB44-4348-8F15-6211F5EF2612}" type="datetimeFigureOut">
              <a:rPr lang="en-US" smtClean="0"/>
              <a:pPr/>
              <a:t>27/12/2021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B40FE-6427-4507-A8F7-94A893279F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6979A8-AB44-4348-8F15-6211F5EF2612}" type="datetimeFigureOut">
              <a:rPr lang="en-US" smtClean="0"/>
              <a:pPr/>
              <a:t>27/12/2021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B40FE-6427-4507-A8F7-94A893279F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979A8-AB44-4348-8F15-6211F5EF2612}" type="datetimeFigureOut">
              <a:rPr lang="en-US" smtClean="0"/>
              <a:pPr/>
              <a:t>27/12/2021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B40FE-6427-4507-A8F7-94A893279F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6979A8-AB44-4348-8F15-6211F5EF2612}" type="datetimeFigureOut">
              <a:rPr lang="en-US" smtClean="0"/>
              <a:pPr/>
              <a:t>27/12/2021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B40FE-6427-4507-A8F7-94A893279F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979A8-AB44-4348-8F15-6211F5EF2612}" type="datetimeFigureOut">
              <a:rPr lang="en-US" smtClean="0"/>
              <a:pPr/>
              <a:t>27/12/2021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B40FE-6427-4507-A8F7-94A893279F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979A8-AB44-4348-8F15-6211F5EF2612}" type="datetimeFigureOut">
              <a:rPr lang="en-US" smtClean="0"/>
              <a:pPr/>
              <a:t>27/12/2021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B40FE-6427-4507-A8F7-94A893279F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979A8-AB44-4348-8F15-6211F5EF2612}" type="datetimeFigureOut">
              <a:rPr lang="en-US" smtClean="0"/>
              <a:pPr/>
              <a:t>27/12/2021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B40FE-6427-4507-A8F7-94A893279F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979A8-AB44-4348-8F15-6211F5EF2612}" type="datetimeFigureOut">
              <a:rPr lang="en-US" smtClean="0"/>
              <a:pPr/>
              <a:t>27/12/2021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B40FE-6427-4507-A8F7-94A893279F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Rating prediction using NLP</a:t>
            </a:r>
            <a:endParaRPr lang="en-US" dirty="0"/>
          </a:p>
        </p:txBody>
      </p:sp>
      <p:sp>
        <p:nvSpPr>
          <p:cNvPr id="3" name="Subtitle 2"/>
          <p:cNvSpPr>
            <a:spLocks noGrp="1"/>
          </p:cNvSpPr>
          <p:nvPr>
            <p:ph type="subTitle" idx="1"/>
          </p:nvPr>
        </p:nvSpPr>
        <p:spPr/>
        <p:txBody>
          <a:bodyPr/>
          <a:lstStyle/>
          <a:p>
            <a:r>
              <a:rPr lang="en-US" dirty="0" smtClean="0"/>
              <a:t>Submitted by</a:t>
            </a:r>
          </a:p>
          <a:p>
            <a:r>
              <a:rPr lang="en-US" dirty="0" err="1" smtClean="0"/>
              <a:t>Mr.Amol</a:t>
            </a:r>
            <a:r>
              <a:rPr lang="en-US" dirty="0" smtClean="0"/>
              <a:t> </a:t>
            </a:r>
            <a:r>
              <a:rPr lang="en-US" dirty="0" err="1" smtClean="0"/>
              <a:t>Wakchaure</a:t>
            </a:r>
            <a:endParaRPr lang="en-US" dirty="0" smtClean="0"/>
          </a:p>
          <a:p>
            <a:r>
              <a:rPr lang="en-US" dirty="0" smtClean="0"/>
              <a:t>Intern Data Science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String Operations</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pPr>
              <a:buNone/>
            </a:pPr>
            <a:r>
              <a:rPr lang="en-US" sz="2400" i="1" dirty="0" smtClean="0"/>
              <a:t>ratings['</a:t>
            </a:r>
            <a:r>
              <a:rPr lang="en-US" sz="2400" i="1" dirty="0" err="1" smtClean="0"/>
              <a:t>comment_text</a:t>
            </a:r>
            <a:r>
              <a:rPr lang="en-US" sz="2400" i="1" dirty="0" smtClean="0"/>
              <a:t>'] = ratings['review'].</a:t>
            </a:r>
            <a:r>
              <a:rPr lang="en-US" sz="2400" i="1" dirty="0" err="1" smtClean="0"/>
              <a:t>str.lower</a:t>
            </a:r>
            <a:r>
              <a:rPr lang="en-US" sz="2400" i="1" dirty="0" smtClean="0"/>
              <a:t>()</a:t>
            </a:r>
          </a:p>
          <a:p>
            <a:r>
              <a:rPr lang="en-US" sz="2400" dirty="0" smtClean="0"/>
              <a:t>By using above command we converted all text into lowercase</a:t>
            </a:r>
          </a:p>
          <a:p>
            <a:r>
              <a:rPr lang="en-US" sz="2400" dirty="0" smtClean="0"/>
              <a:t>We replaced all special symbols, numbers by space.</a:t>
            </a:r>
          </a:p>
          <a:p>
            <a:r>
              <a:rPr lang="en-US" sz="2400" dirty="0" smtClean="0"/>
              <a:t>We also used </a:t>
            </a:r>
            <a:r>
              <a:rPr lang="en-US" sz="2400" dirty="0" err="1" smtClean="0"/>
              <a:t>stopwords</a:t>
            </a:r>
            <a:r>
              <a:rPr lang="en-US" sz="2400" dirty="0" smtClean="0"/>
              <a:t> to remove the </a:t>
            </a:r>
            <a:r>
              <a:rPr lang="en-US" sz="2400" dirty="0" err="1" smtClean="0"/>
              <a:t>stopwords</a:t>
            </a:r>
            <a:r>
              <a:rPr lang="en-US" sz="2400" dirty="0" smtClean="0"/>
              <a:t> from review text.</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Stopwords</a:t>
            </a:r>
            <a:endParaRPr lang="en-US" dirty="0"/>
          </a:p>
        </p:txBody>
      </p:sp>
      <p:sp>
        <p:nvSpPr>
          <p:cNvPr id="3" name="Content Placeholder 2"/>
          <p:cNvSpPr>
            <a:spLocks noGrp="1"/>
          </p:cNvSpPr>
          <p:nvPr>
            <p:ph idx="1"/>
          </p:nvPr>
        </p:nvSpPr>
        <p:spPr/>
        <p:txBody>
          <a:bodyPr/>
          <a:lstStyle/>
          <a:p>
            <a:r>
              <a:rPr lang="en-US" dirty="0" err="1"/>
              <a:t>Stopwords</a:t>
            </a:r>
            <a:r>
              <a:rPr lang="en-US" dirty="0"/>
              <a:t> are </a:t>
            </a:r>
            <a:r>
              <a:rPr lang="en-US" b="1" dirty="0"/>
              <a:t>the words in any language which does not add much meaning to a sentence</a:t>
            </a:r>
            <a:r>
              <a:rPr lang="en-US" dirty="0"/>
              <a:t>. They can safely be ignored without sacrificing the meaning of the sentence. For some search engines, these are some of the most common, short function words, such as the, is, at, which, and </a:t>
            </a:r>
            <a:r>
              <a:rPr lang="en-US" dirty="0" smtClean="0"/>
              <a:t>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length </a:t>
            </a:r>
            <a:endParaRPr lang="en-US" dirty="0"/>
          </a:p>
        </p:txBody>
      </p:sp>
      <p:sp>
        <p:nvSpPr>
          <p:cNvPr id="3" name="Content Placeholder 2"/>
          <p:cNvSpPr>
            <a:spLocks noGrp="1"/>
          </p:cNvSpPr>
          <p:nvPr>
            <p:ph idx="1"/>
          </p:nvPr>
        </p:nvSpPr>
        <p:spPr/>
        <p:txBody>
          <a:bodyPr/>
          <a:lstStyle/>
          <a:p>
            <a:pPr>
              <a:buNone/>
            </a:pPr>
            <a:r>
              <a:rPr lang="en-US" dirty="0" smtClean="0"/>
              <a:t> Total length removal</a:t>
            </a:r>
          </a:p>
          <a:p>
            <a:r>
              <a:rPr lang="en-US" dirty="0" smtClean="0"/>
              <a:t>print ('Original Length', </a:t>
            </a:r>
            <a:r>
              <a:rPr lang="en-US" dirty="0" err="1" smtClean="0"/>
              <a:t>ratings.length.sum</a:t>
            </a:r>
            <a:r>
              <a:rPr lang="en-US" dirty="0" smtClean="0"/>
              <a:t>())</a:t>
            </a:r>
          </a:p>
          <a:p>
            <a:r>
              <a:rPr lang="en-US" dirty="0" smtClean="0"/>
              <a:t>print ('Clean Length', </a:t>
            </a:r>
            <a:r>
              <a:rPr lang="en-US" dirty="0" err="1" smtClean="0"/>
              <a:t>ratings.clean_length.sum</a:t>
            </a:r>
            <a:r>
              <a:rPr lang="en-US" dirty="0" smtClean="0"/>
              <a:t>())</a:t>
            </a:r>
          </a:p>
          <a:p>
            <a:pPr>
              <a:buNone/>
            </a:pPr>
            <a:r>
              <a:rPr lang="en-US" i="1" dirty="0" smtClean="0"/>
              <a:t>Original Length 2467261          </a:t>
            </a:r>
          </a:p>
          <a:p>
            <a:pPr>
              <a:buNone/>
            </a:pPr>
            <a:r>
              <a:rPr lang="en-US" i="1" dirty="0" smtClean="0"/>
              <a:t>Clean Length 2458443</a:t>
            </a:r>
            <a:endParaRPr 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of ratings</a:t>
            </a:r>
            <a:endParaRPr lang="en-US" dirty="0"/>
          </a:p>
        </p:txBody>
      </p:sp>
      <p:pic>
        <p:nvPicPr>
          <p:cNvPr id="4098" name="Picture 2" descr="C:\Users\win8\Desktop\4.png"/>
          <p:cNvPicPr>
            <a:picLocks noGrp="1" noChangeAspect="1" noChangeArrowheads="1"/>
          </p:cNvPicPr>
          <p:nvPr>
            <p:ph idx="1"/>
          </p:nvPr>
        </p:nvPicPr>
        <p:blipFill>
          <a:blip r:embed="rId2" cstate="print"/>
          <a:srcRect/>
          <a:stretch>
            <a:fillRect/>
          </a:stretch>
        </p:blipFill>
        <p:spPr bwMode="auto">
          <a:xfrm>
            <a:off x="990600" y="1828800"/>
            <a:ext cx="7924800" cy="441959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 removal</a:t>
            </a:r>
            <a:endParaRPr lang="en-US" dirty="0"/>
          </a:p>
        </p:txBody>
      </p:sp>
      <p:sp>
        <p:nvSpPr>
          <p:cNvPr id="3" name="Content Placeholder 2"/>
          <p:cNvSpPr>
            <a:spLocks noGrp="1"/>
          </p:cNvSpPr>
          <p:nvPr>
            <p:ph idx="1"/>
          </p:nvPr>
        </p:nvSpPr>
        <p:spPr/>
        <p:txBody>
          <a:bodyPr/>
          <a:lstStyle/>
          <a:p>
            <a:r>
              <a:rPr lang="en-US" dirty="0" smtClean="0"/>
              <a:t>We used </a:t>
            </a:r>
            <a:r>
              <a:rPr lang="en-US" dirty="0" err="1" smtClean="0"/>
              <a:t>zscore</a:t>
            </a:r>
            <a:r>
              <a:rPr lang="en-US" dirty="0" smtClean="0"/>
              <a:t> method to remove outliers from datasets.</a:t>
            </a:r>
          </a:p>
          <a:p>
            <a:r>
              <a:rPr lang="en-US" dirty="0" smtClean="0"/>
              <a:t>Original dataset contains 33758  after applying </a:t>
            </a:r>
            <a:r>
              <a:rPr lang="en-US" dirty="0" err="1" smtClean="0"/>
              <a:t>zscore</a:t>
            </a:r>
            <a:r>
              <a:rPr lang="en-US" dirty="0" smtClean="0"/>
              <a:t> we have 32200 rows.</a:t>
            </a:r>
          </a:p>
          <a:p>
            <a:r>
              <a:rPr lang="en-US" dirty="0" smtClean="0"/>
              <a:t>We lost almost 5%  data.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SMOTE</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SMOTE is used for oversampling purpose.</a:t>
            </a:r>
          </a:p>
          <a:p>
            <a:r>
              <a:rPr lang="en-US" dirty="0" smtClean="0"/>
              <a:t>By using this techniques we can equal all classes.</a:t>
            </a:r>
            <a:endParaRPr lang="en-US" dirty="0"/>
          </a:p>
          <a:p>
            <a:r>
              <a:rPr lang="en-US" dirty="0" smtClean="0"/>
              <a:t>So the problem of </a:t>
            </a:r>
            <a:r>
              <a:rPr lang="en-US" dirty="0" err="1" smtClean="0"/>
              <a:t>imbalancing</a:t>
            </a:r>
            <a:r>
              <a:rPr lang="en-US" dirty="0" smtClean="0"/>
              <a:t> is removed</a:t>
            </a:r>
          </a:p>
          <a:p>
            <a:pPr>
              <a:buNone/>
            </a:pP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r>
              <a:rPr lang="en-US" dirty="0" smtClean="0"/>
              <a:t>Logistic Regression.</a:t>
            </a:r>
          </a:p>
          <a:p>
            <a:r>
              <a:rPr lang="en-US" dirty="0" smtClean="0"/>
              <a:t>Random Forest.</a:t>
            </a:r>
          </a:p>
          <a:p>
            <a:r>
              <a:rPr lang="en-US" dirty="0" smtClean="0"/>
              <a:t>Decision Tree</a:t>
            </a:r>
          </a:p>
          <a:p>
            <a:r>
              <a:rPr lang="en-US" dirty="0" err="1" smtClean="0"/>
              <a:t>AdaBoost</a:t>
            </a:r>
            <a:r>
              <a:rPr lang="en-US" dirty="0" smtClean="0"/>
              <a:t> </a:t>
            </a:r>
          </a:p>
          <a:p>
            <a:r>
              <a:rPr lang="en-US" dirty="0" smtClean="0"/>
              <a:t>KNN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Accuracy of Each model</a:t>
            </a:r>
            <a:endParaRPr lang="en-US" dirty="0"/>
          </a:p>
        </p:txBody>
      </p:sp>
      <p:sp>
        <p:nvSpPr>
          <p:cNvPr id="3" name="Content Placeholder 2"/>
          <p:cNvSpPr>
            <a:spLocks noGrp="1"/>
          </p:cNvSpPr>
          <p:nvPr>
            <p:ph idx="1"/>
          </p:nvPr>
        </p:nvSpPr>
        <p:spPr/>
        <p:txBody>
          <a:bodyPr/>
          <a:lstStyle/>
          <a:p>
            <a:r>
              <a:rPr lang="en-US" dirty="0" smtClean="0"/>
              <a:t>Logistic Regression=71.79089026915114</a:t>
            </a:r>
          </a:p>
          <a:p>
            <a:r>
              <a:rPr lang="en-US" dirty="0" smtClean="0"/>
              <a:t>Random Forest.=75.38302277432712</a:t>
            </a:r>
          </a:p>
          <a:p>
            <a:r>
              <a:rPr lang="en-US" dirty="0" smtClean="0"/>
              <a:t>Decision Tree=71.5631469979296</a:t>
            </a:r>
          </a:p>
          <a:p>
            <a:r>
              <a:rPr lang="en-US" dirty="0" err="1" smtClean="0"/>
              <a:t>AdaBoost</a:t>
            </a:r>
            <a:r>
              <a:rPr lang="en-US" dirty="0" smtClean="0"/>
              <a:t> =70.53830227743271</a:t>
            </a:r>
          </a:p>
          <a:p>
            <a:r>
              <a:rPr lang="en-US" dirty="0" smtClean="0"/>
              <a:t>KNN=69.35817805383023</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 Score</a:t>
            </a:r>
            <a:endParaRPr lang="en-US" dirty="0"/>
          </a:p>
        </p:txBody>
      </p:sp>
      <p:sp>
        <p:nvSpPr>
          <p:cNvPr id="3" name="Content Placeholder 2"/>
          <p:cNvSpPr>
            <a:spLocks noGrp="1"/>
          </p:cNvSpPr>
          <p:nvPr>
            <p:ph idx="1"/>
          </p:nvPr>
        </p:nvSpPr>
        <p:spPr/>
        <p:txBody>
          <a:bodyPr/>
          <a:lstStyle/>
          <a:p>
            <a:r>
              <a:rPr lang="en-US" dirty="0" smtClean="0"/>
              <a:t>Logistic Regression.=68.87893998677743</a:t>
            </a:r>
          </a:p>
          <a:p>
            <a:r>
              <a:rPr lang="en-US" dirty="0" smtClean="0"/>
              <a:t>Random Forest.=68.05593942639399</a:t>
            </a:r>
          </a:p>
          <a:p>
            <a:r>
              <a:rPr lang="en-US" dirty="0" smtClean="0"/>
              <a:t>Decision Tree=63.257813187117584</a:t>
            </a:r>
          </a:p>
          <a:p>
            <a:r>
              <a:rPr lang="en-US" dirty="0" err="1" smtClean="0"/>
              <a:t>AdaBoost</a:t>
            </a:r>
            <a:r>
              <a:rPr lang="en-US" dirty="0" smtClean="0"/>
              <a:t> =68.56215909455796</a:t>
            </a:r>
          </a:p>
          <a:p>
            <a:r>
              <a:rPr lang="en-US" dirty="0" smtClean="0"/>
              <a:t>KNN=66.06221454497904</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Compare Accuracy score and CV score</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Logistic Regression=71.790-68.878=2.912</a:t>
            </a:r>
          </a:p>
          <a:p>
            <a:r>
              <a:rPr lang="en-US" dirty="0" smtClean="0"/>
              <a:t>Random Forest.=75.383-68.055=7.32</a:t>
            </a:r>
          </a:p>
          <a:p>
            <a:r>
              <a:rPr lang="en-US" dirty="0" smtClean="0"/>
              <a:t>Decision Tree=71.563-63.257=8.30</a:t>
            </a:r>
          </a:p>
          <a:p>
            <a:r>
              <a:rPr lang="en-US" dirty="0" err="1" smtClean="0"/>
              <a:t>AdaBoost</a:t>
            </a:r>
            <a:r>
              <a:rPr lang="en-US" dirty="0" smtClean="0"/>
              <a:t> =70.538-68.562=1.97</a:t>
            </a:r>
          </a:p>
          <a:p>
            <a:r>
              <a:rPr lang="en-US" dirty="0" smtClean="0"/>
              <a:t>KNN=69.358-66.062=3.29</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Problem statement</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Model</a:t>
            </a:r>
            <a:endParaRPr lang="en-US" dirty="0"/>
          </a:p>
        </p:txBody>
      </p:sp>
      <p:sp>
        <p:nvSpPr>
          <p:cNvPr id="3" name="Content Placeholder 2"/>
          <p:cNvSpPr>
            <a:spLocks noGrp="1"/>
          </p:cNvSpPr>
          <p:nvPr>
            <p:ph idx="1"/>
          </p:nvPr>
        </p:nvSpPr>
        <p:spPr/>
        <p:txBody>
          <a:bodyPr/>
          <a:lstStyle/>
          <a:p>
            <a:r>
              <a:rPr lang="en-US" dirty="0" smtClean="0"/>
              <a:t>Here we select Random forest as our best model, because we get highest accuracy and CV score for Random Forest.</a:t>
            </a:r>
          </a:p>
          <a:p>
            <a:r>
              <a:rPr lang="en-US" dirty="0" smtClean="0"/>
              <a:t>It show more </a:t>
            </a:r>
            <a:r>
              <a:rPr lang="en-US" dirty="0" err="1" smtClean="0"/>
              <a:t>diffrence</a:t>
            </a:r>
            <a:r>
              <a:rPr lang="en-US" dirty="0" smtClean="0"/>
              <a:t> between accuracy and CV score but still RF is best model.</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Hyperparameter</a:t>
            </a:r>
            <a:r>
              <a:rPr lang="en-US" dirty="0" smtClean="0"/>
              <a:t> Tuning</a:t>
            </a:r>
            <a:endParaRPr lang="en-US" dirty="0"/>
          </a:p>
        </p:txBody>
      </p:sp>
      <p:sp>
        <p:nvSpPr>
          <p:cNvPr id="3" name="Content Placeholder 2"/>
          <p:cNvSpPr>
            <a:spLocks noGrp="1"/>
          </p:cNvSpPr>
          <p:nvPr>
            <p:ph idx="1"/>
          </p:nvPr>
        </p:nvSpPr>
        <p:spPr/>
        <p:txBody>
          <a:bodyPr/>
          <a:lstStyle/>
          <a:p>
            <a:r>
              <a:rPr lang="en-US" dirty="0" smtClean="0"/>
              <a:t>We passed following parameters</a:t>
            </a:r>
          </a:p>
          <a:p>
            <a:pPr>
              <a:buNone/>
            </a:pPr>
            <a:r>
              <a:rPr lang="en-US" dirty="0" smtClean="0"/>
              <a:t>      </a:t>
            </a:r>
            <a:r>
              <a:rPr lang="en-US" dirty="0" err="1" smtClean="0"/>
              <a:t>params</a:t>
            </a:r>
            <a:r>
              <a:rPr lang="en-US" dirty="0" smtClean="0"/>
              <a:t>={'</a:t>
            </a:r>
            <a:r>
              <a:rPr lang="en-US" dirty="0" err="1" smtClean="0"/>
              <a:t>n_estimators</a:t>
            </a:r>
            <a:r>
              <a:rPr lang="en-US" dirty="0" smtClean="0"/>
              <a:t>':[10,12,13],</a:t>
            </a:r>
          </a:p>
          <a:p>
            <a:pPr>
              <a:buNone/>
            </a:pPr>
            <a:r>
              <a:rPr lang="en-US" dirty="0" smtClean="0"/>
              <a:t>       '</a:t>
            </a:r>
            <a:r>
              <a:rPr lang="en-US" dirty="0" err="1" smtClean="0"/>
              <a:t>max_depth</a:t>
            </a:r>
            <a:r>
              <a:rPr lang="en-US" dirty="0" smtClean="0"/>
              <a:t>':[10,15],</a:t>
            </a:r>
          </a:p>
          <a:p>
            <a:pPr>
              <a:buNone/>
            </a:pPr>
            <a:r>
              <a:rPr lang="en-US" dirty="0" smtClean="0"/>
              <a:t>       '</a:t>
            </a:r>
            <a:r>
              <a:rPr lang="en-US" dirty="0" err="1" smtClean="0"/>
              <a:t>min_samples_leaf</a:t>
            </a:r>
            <a:r>
              <a:rPr lang="en-US" dirty="0" smtClean="0"/>
              <a:t>':[5,6],</a:t>
            </a:r>
          </a:p>
          <a:p>
            <a:pPr>
              <a:buNone/>
            </a:pPr>
            <a:r>
              <a:rPr lang="en-US" dirty="0" smtClean="0"/>
              <a:t>       }.</a:t>
            </a:r>
          </a:p>
          <a:p>
            <a:r>
              <a:rPr lang="en-US" dirty="0" smtClean="0"/>
              <a:t>By passing above parameter we get improved accuracy 70.41%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frequent words</a:t>
            </a:r>
            <a:endParaRPr lang="en-US" dirty="0"/>
          </a:p>
        </p:txBody>
      </p:sp>
      <p:sp>
        <p:nvSpPr>
          <p:cNvPr id="3" name="Content Placeholder 2"/>
          <p:cNvSpPr>
            <a:spLocks noGrp="1"/>
          </p:cNvSpPr>
          <p:nvPr>
            <p:ph idx="1"/>
          </p:nvPr>
        </p:nvSpPr>
        <p:spPr/>
        <p:txBody>
          <a:bodyPr/>
          <a:lstStyle/>
          <a:p>
            <a:r>
              <a:rPr lang="en-US" dirty="0" smtClean="0"/>
              <a:t>By using eli5, we get top 15 </a:t>
            </a:r>
            <a:r>
              <a:rPr lang="en-US" dirty="0" err="1" smtClean="0"/>
              <a:t>occuring</a:t>
            </a:r>
            <a:r>
              <a:rPr lang="en-US" dirty="0" smtClean="0"/>
              <a:t> words.</a:t>
            </a:r>
          </a:p>
          <a:p>
            <a:r>
              <a:rPr lang="en-US" dirty="0" smtClean="0"/>
              <a:t>We used TF IDF </a:t>
            </a:r>
            <a:r>
              <a:rPr lang="en-US" dirty="0" err="1" smtClean="0"/>
              <a:t>vectorizer</a:t>
            </a:r>
            <a:r>
              <a:rPr lang="en-US" dirty="0" smtClean="0"/>
              <a:t> to do the same operation.</a:t>
            </a:r>
          </a:p>
          <a:p>
            <a:r>
              <a:rPr lang="en-US" dirty="0" smtClean="0"/>
              <a:t>For that we used our RF model.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Saving</a:t>
            </a:r>
            <a:endParaRPr lang="en-US" dirty="0"/>
          </a:p>
        </p:txBody>
      </p:sp>
      <p:sp>
        <p:nvSpPr>
          <p:cNvPr id="3" name="Content Placeholder 2"/>
          <p:cNvSpPr>
            <a:spLocks noGrp="1"/>
          </p:cNvSpPr>
          <p:nvPr>
            <p:ph idx="1"/>
          </p:nvPr>
        </p:nvSpPr>
        <p:spPr/>
        <p:txBody>
          <a:bodyPr/>
          <a:lstStyle/>
          <a:p>
            <a:r>
              <a:rPr lang="en-US" dirty="0" smtClean="0"/>
              <a:t>We saved our best Random Forest model called as “Rating prediction using NLP.pkl”.</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a:t>Conclusion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project I have collected data of reviews and ratings for different products </a:t>
            </a:r>
            <a:r>
              <a:rPr lang="en-US" dirty="0" smtClean="0"/>
              <a:t>from </a:t>
            </a:r>
            <a:r>
              <a:rPr lang="en-US" dirty="0"/>
              <a:t>flipkart.com.</a:t>
            </a:r>
          </a:p>
          <a:p>
            <a:r>
              <a:rPr lang="en-US" dirty="0"/>
              <a:t>Then I have done different text processing for reviews column and chose equal number of text from each rating class to eliminate problem of imbalance.</a:t>
            </a:r>
          </a:p>
          <a:p>
            <a:r>
              <a:rPr lang="en-US" dirty="0"/>
              <a:t>By doing different EDA steps I have analyzed the text. We have checked frequently occurring words in our data as well as rarely occurring words.</a:t>
            </a:r>
          </a:p>
          <a:p>
            <a:r>
              <a:rPr lang="en-US" dirty="0"/>
              <a:t>After all these steps I have built function to train different algorithms and using various evaluation metrics I have selected </a:t>
            </a:r>
            <a:r>
              <a:rPr lang="en-US" dirty="0" smtClean="0"/>
              <a:t>RF Classifier </a:t>
            </a:r>
            <a:r>
              <a:rPr lang="en-US" dirty="0"/>
              <a:t>for our final model.</a:t>
            </a:r>
          </a:p>
          <a:p>
            <a:r>
              <a:rPr lang="en-US" dirty="0"/>
              <a:t>Finally by doing </a:t>
            </a:r>
            <a:r>
              <a:rPr lang="en-US" dirty="0" err="1"/>
              <a:t>hyperparameter</a:t>
            </a:r>
            <a:r>
              <a:rPr lang="en-US" dirty="0"/>
              <a:t> tuning we got optimum parameters for our final model. And finally we got good accuracy score for our final model.</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a:t>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a:t>
            </a:r>
            <a:r>
              <a:rPr lang="en-US" dirty="0" err="1"/>
              <a:t>hyperparameter</a:t>
            </a:r>
            <a:r>
              <a:rPr lang="en-US" dirty="0"/>
              <a:t> tuning.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fontScale="90000"/>
          </a:bodyPr>
          <a:lstStyle/>
          <a:p>
            <a:r>
              <a:rPr lang="en-US" b="1" dirty="0"/>
              <a:t>Data Collection</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theater, Router from different ecommerce websites. Basically, we need these columns-</a:t>
            </a:r>
          </a:p>
          <a:p>
            <a:r>
              <a:rPr lang="en-US" dirty="0"/>
              <a:t>1) reviews of the product. 2) rating of the product. You can fetch other data as well, if you think data can be useful or can help in the project. It completely depends on your imagination or assumption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shape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csv</a:t>
            </a:r>
            <a:r>
              <a:rPr lang="en-US" dirty="0" smtClean="0"/>
              <a:t> contains 33758 rows and 2 columns.</a:t>
            </a:r>
          </a:p>
          <a:p>
            <a:r>
              <a:rPr lang="en-US" dirty="0" smtClean="0"/>
              <a:t>The columns are “review” and “rating”.</a:t>
            </a:r>
          </a:p>
          <a:p>
            <a:r>
              <a:rPr lang="en-US" dirty="0" smtClean="0"/>
              <a:t>The name of </a:t>
            </a:r>
            <a:r>
              <a:rPr lang="en-US" dirty="0" err="1" smtClean="0"/>
              <a:t>csv</a:t>
            </a:r>
            <a:r>
              <a:rPr lang="en-US" dirty="0" smtClean="0"/>
              <a:t> file is “ratings”</a:t>
            </a:r>
          </a:p>
          <a:p>
            <a:r>
              <a:rPr lang="en-US" dirty="0" smtClean="0"/>
              <a:t>The Dataset contains no outliers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Libraries</a:t>
            </a:r>
            <a:endParaRPr lang="en-US" dirty="0"/>
          </a:p>
        </p:txBody>
      </p:sp>
      <p:sp>
        <p:nvSpPr>
          <p:cNvPr id="3" name="Content Placeholder 2"/>
          <p:cNvSpPr>
            <a:spLocks noGrp="1"/>
          </p:cNvSpPr>
          <p:nvPr>
            <p:ph idx="1"/>
          </p:nvPr>
        </p:nvSpPr>
        <p:spPr/>
        <p:txBody>
          <a:bodyPr/>
          <a:lstStyle/>
          <a:p>
            <a:r>
              <a:rPr lang="en-US" dirty="0" smtClean="0"/>
              <a:t>Pandas</a:t>
            </a:r>
          </a:p>
          <a:p>
            <a:r>
              <a:rPr lang="en-US" dirty="0" err="1" smtClean="0"/>
              <a:t>Numpy</a:t>
            </a:r>
            <a:endParaRPr lang="en-US" dirty="0" smtClean="0"/>
          </a:p>
          <a:p>
            <a:r>
              <a:rPr lang="en-US" dirty="0" err="1" smtClean="0"/>
              <a:t>Matplotlib</a:t>
            </a:r>
            <a:endParaRPr lang="en-US" dirty="0" smtClean="0"/>
          </a:p>
          <a:p>
            <a:r>
              <a:rPr lang="en-US" dirty="0" smtClean="0"/>
              <a:t>NLTK</a:t>
            </a:r>
          </a:p>
          <a:p>
            <a:r>
              <a:rPr lang="en-US" dirty="0" err="1" smtClean="0"/>
              <a:t>Stopwords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a:t>
            </a:r>
            <a:endParaRPr lang="en-US" dirty="0"/>
          </a:p>
        </p:txBody>
      </p:sp>
      <p:pic>
        <p:nvPicPr>
          <p:cNvPr id="1026" name="Picture 2" descr="C:\Users\win8\Desktop\1.png"/>
          <p:cNvPicPr>
            <a:picLocks noGrp="1" noChangeAspect="1" noChangeArrowheads="1"/>
          </p:cNvPicPr>
          <p:nvPr>
            <p:ph idx="1"/>
          </p:nvPr>
        </p:nvPicPr>
        <p:blipFill>
          <a:blip r:embed="rId2" cstate="print"/>
          <a:srcRect/>
          <a:stretch>
            <a:fillRect/>
          </a:stretch>
        </p:blipFill>
        <p:spPr bwMode="auto">
          <a:xfrm>
            <a:off x="1066800" y="1752600"/>
            <a:ext cx="7239000" cy="44195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a:t>
            </a:r>
            <a:endParaRPr lang="en-US" dirty="0"/>
          </a:p>
        </p:txBody>
      </p:sp>
      <p:pic>
        <p:nvPicPr>
          <p:cNvPr id="2050" name="Picture 2" descr="C:\Users\win8\Desktop\2.png"/>
          <p:cNvPicPr>
            <a:picLocks noGrp="1" noChangeAspect="1" noChangeArrowheads="1"/>
          </p:cNvPicPr>
          <p:nvPr>
            <p:ph idx="1"/>
          </p:nvPr>
        </p:nvPicPr>
        <p:blipFill>
          <a:blip r:embed="rId2" cstate="print"/>
          <a:srcRect/>
          <a:stretch>
            <a:fillRect/>
          </a:stretch>
        </p:blipFill>
        <p:spPr bwMode="auto">
          <a:xfrm>
            <a:off x="533400" y="1600200"/>
            <a:ext cx="8153400" cy="452596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Analysis</a:t>
            </a:r>
            <a:endParaRPr lang="en-US" dirty="0"/>
          </a:p>
        </p:txBody>
      </p:sp>
      <p:pic>
        <p:nvPicPr>
          <p:cNvPr id="3074" name="Picture 2" descr="C:\Users\win8\Desktop\3.png"/>
          <p:cNvPicPr>
            <a:picLocks noGrp="1" noChangeAspect="1" noChangeArrowheads="1"/>
          </p:cNvPicPr>
          <p:nvPr>
            <p:ph idx="1"/>
          </p:nvPr>
        </p:nvPicPr>
        <p:blipFill>
          <a:blip r:embed="rId2" cstate="print"/>
          <a:srcRect/>
          <a:stretch>
            <a:fillRect/>
          </a:stretch>
        </p:blipFill>
        <p:spPr bwMode="auto">
          <a:xfrm>
            <a:off x="1219200" y="1828800"/>
            <a:ext cx="6477000" cy="464819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String length</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By using below command , we can find exact length of each review comment.</a:t>
            </a:r>
          </a:p>
          <a:p>
            <a:pPr>
              <a:buNone/>
            </a:pPr>
            <a:r>
              <a:rPr lang="en-US" dirty="0" smtClean="0"/>
              <a:t>  </a:t>
            </a:r>
            <a:r>
              <a:rPr lang="en-US" i="1" dirty="0" smtClean="0"/>
              <a:t>ratings['length'] = ratings['review'].</a:t>
            </a:r>
            <a:r>
              <a:rPr lang="en-US" i="1" dirty="0" err="1" smtClean="0"/>
              <a:t>str.len</a:t>
            </a:r>
            <a:r>
              <a:rPr lang="en-US" i="1" dirty="0" smtClean="0"/>
              <a:t>()</a:t>
            </a:r>
            <a:endParaRPr lang="en-US"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826</Words>
  <Application>Microsoft Office PowerPoint</Application>
  <PresentationFormat>On-screen Show (4:3)</PresentationFormat>
  <Paragraphs>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Rating prediction using NLP</vt:lpstr>
      <vt:lpstr>Problem statement</vt:lpstr>
      <vt:lpstr>Data Collection </vt:lpstr>
      <vt:lpstr>Data shape</vt:lpstr>
      <vt:lpstr>Important Libraries</vt:lpstr>
      <vt:lpstr>Univariate Analysis</vt:lpstr>
      <vt:lpstr>Univariate Analysis</vt:lpstr>
      <vt:lpstr>Multivariate Analysis</vt:lpstr>
      <vt:lpstr>String length</vt:lpstr>
      <vt:lpstr>String Operations</vt:lpstr>
      <vt:lpstr>Stopwords</vt:lpstr>
      <vt:lpstr>New length </vt:lpstr>
      <vt:lpstr>Histogram of ratings</vt:lpstr>
      <vt:lpstr>Outlier removal</vt:lpstr>
      <vt:lpstr>SMOTE</vt:lpstr>
      <vt:lpstr>Algorithm</vt:lpstr>
      <vt:lpstr>Testing Accuracy of Each model</vt:lpstr>
      <vt:lpstr>Cross Validation Score</vt:lpstr>
      <vt:lpstr>Compare Accuracy score and CV score</vt:lpstr>
      <vt:lpstr>Best Model</vt:lpstr>
      <vt:lpstr>Hyperparameter Tuning</vt:lpstr>
      <vt:lpstr>Most frequent words</vt:lpstr>
      <vt:lpstr>Model Saving</vt:lpstr>
      <vt:lpstr>Conclusion </vt:lpstr>
      <vt:lpstr>Limitations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using NLP</dc:title>
  <dc:creator>win8</dc:creator>
  <cp:lastModifiedBy>win8</cp:lastModifiedBy>
  <cp:revision>18</cp:revision>
  <dcterms:created xsi:type="dcterms:W3CDTF">2021-12-27T12:03:49Z</dcterms:created>
  <dcterms:modified xsi:type="dcterms:W3CDTF">2021-12-27T13:40:07Z</dcterms:modified>
</cp:coreProperties>
</file>